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90" r:id="rId5"/>
  </p:sldMasterIdLst>
  <p:notesMasterIdLst>
    <p:notesMasterId r:id="rId100"/>
  </p:notesMasterIdLst>
  <p:sldIdLst>
    <p:sldId id="2665" r:id="rId6"/>
    <p:sldId id="2666" r:id="rId7"/>
    <p:sldId id="2667" r:id="rId8"/>
    <p:sldId id="2668" r:id="rId9"/>
    <p:sldId id="2776" r:id="rId10"/>
    <p:sldId id="2777" r:id="rId11"/>
    <p:sldId id="2689" r:id="rId12"/>
    <p:sldId id="2770" r:id="rId13"/>
    <p:sldId id="2764" r:id="rId14"/>
    <p:sldId id="2765" r:id="rId15"/>
    <p:sldId id="2766" r:id="rId16"/>
    <p:sldId id="2767" r:id="rId17"/>
    <p:sldId id="2768" r:id="rId18"/>
    <p:sldId id="2769" r:id="rId19"/>
    <p:sldId id="2771" r:id="rId20"/>
    <p:sldId id="2772" r:id="rId21"/>
    <p:sldId id="2773" r:id="rId22"/>
    <p:sldId id="2774" r:id="rId23"/>
    <p:sldId id="2695" r:id="rId24"/>
    <p:sldId id="2753" r:id="rId25"/>
    <p:sldId id="2754" r:id="rId26"/>
    <p:sldId id="2755" r:id="rId27"/>
    <p:sldId id="2661" r:id="rId28"/>
    <p:sldId id="2690" r:id="rId29"/>
    <p:sldId id="2700" r:id="rId30"/>
    <p:sldId id="2698" r:id="rId31"/>
    <p:sldId id="2701" r:id="rId32"/>
    <p:sldId id="2702" r:id="rId33"/>
    <p:sldId id="2697" r:id="rId34"/>
    <p:sldId id="2703" r:id="rId35"/>
    <p:sldId id="2672" r:id="rId36"/>
    <p:sldId id="2691" r:id="rId37"/>
    <p:sldId id="2694" r:id="rId38"/>
    <p:sldId id="2693" r:id="rId39"/>
    <p:sldId id="2662" r:id="rId40"/>
    <p:sldId id="2663" r:id="rId41"/>
    <p:sldId id="2696" r:id="rId42"/>
    <p:sldId id="2681" r:id="rId43"/>
    <p:sldId id="2675" r:id="rId44"/>
    <p:sldId id="2669" r:id="rId45"/>
    <p:sldId id="2674" r:id="rId46"/>
    <p:sldId id="2673" r:id="rId47"/>
    <p:sldId id="2779" r:id="rId48"/>
    <p:sldId id="2778" r:id="rId49"/>
    <p:sldId id="2676" r:id="rId50"/>
    <p:sldId id="2677" r:id="rId51"/>
    <p:sldId id="2678" r:id="rId52"/>
    <p:sldId id="2679" r:id="rId53"/>
    <p:sldId id="2680" r:id="rId54"/>
    <p:sldId id="2757" r:id="rId55"/>
    <p:sldId id="2759" r:id="rId56"/>
    <p:sldId id="2760" r:id="rId57"/>
    <p:sldId id="2718" r:id="rId58"/>
    <p:sldId id="2709" r:id="rId59"/>
    <p:sldId id="2710" r:id="rId60"/>
    <p:sldId id="2707" r:id="rId61"/>
    <p:sldId id="2708" r:id="rId62"/>
    <p:sldId id="2705" r:id="rId63"/>
    <p:sldId id="2720" r:id="rId64"/>
    <p:sldId id="2682" r:id="rId65"/>
    <p:sldId id="2737" r:id="rId66"/>
    <p:sldId id="2683" r:id="rId67"/>
    <p:sldId id="2750" r:id="rId68"/>
    <p:sldId id="2730" r:id="rId69"/>
    <p:sldId id="2711" r:id="rId70"/>
    <p:sldId id="2712" r:id="rId71"/>
    <p:sldId id="2713" r:id="rId72"/>
    <p:sldId id="2714" r:id="rId73"/>
    <p:sldId id="2715" r:id="rId74"/>
    <p:sldId id="2733" r:id="rId75"/>
    <p:sldId id="2734" r:id="rId76"/>
    <p:sldId id="2735" r:id="rId77"/>
    <p:sldId id="2736" r:id="rId78"/>
    <p:sldId id="2732" r:id="rId79"/>
    <p:sldId id="2684" r:id="rId80"/>
    <p:sldId id="2687" r:id="rId81"/>
    <p:sldId id="2782" r:id="rId82"/>
    <p:sldId id="2780" r:id="rId83"/>
    <p:sldId id="2781" r:id="rId84"/>
    <p:sldId id="2783" r:id="rId85"/>
    <p:sldId id="2784" r:id="rId86"/>
    <p:sldId id="2751" r:id="rId87"/>
    <p:sldId id="2738" r:id="rId88"/>
    <p:sldId id="2739" r:id="rId89"/>
    <p:sldId id="2740" r:id="rId90"/>
    <p:sldId id="2741" r:id="rId91"/>
    <p:sldId id="2742" r:id="rId92"/>
    <p:sldId id="2743" r:id="rId93"/>
    <p:sldId id="2744" r:id="rId94"/>
    <p:sldId id="2745" r:id="rId95"/>
    <p:sldId id="2746" r:id="rId96"/>
    <p:sldId id="2747" r:id="rId97"/>
    <p:sldId id="2785" r:id="rId98"/>
    <p:sldId id="2748" r:id="rId99"/>
  </p:sldIdLst>
  <p:sldSz cx="9491663" cy="6986588"/>
  <p:notesSz cx="6858000" cy="9144000"/>
  <p:custDataLst>
    <p:tags r:id="rId101"/>
  </p:custDataLst>
  <p:defaultTextStyle>
    <a:defPPr>
      <a:defRPr lang="en-US"/>
    </a:defPPr>
    <a:lvl1pPr marL="0" algn="l" defTabSz="802179" rtl="0" eaLnBrk="1" latinLnBrk="0" hangingPunct="1">
      <a:defRPr sz="1579" kern="1200">
        <a:solidFill>
          <a:schemeClr val="tx1"/>
        </a:solidFill>
        <a:latin typeface="+mn-lt"/>
        <a:ea typeface="+mn-ea"/>
        <a:cs typeface="+mn-cs"/>
      </a:defRPr>
    </a:lvl1pPr>
    <a:lvl2pPr marL="401089" algn="l" defTabSz="802179" rtl="0" eaLnBrk="1" latinLnBrk="0" hangingPunct="1">
      <a:defRPr sz="1579" kern="1200">
        <a:solidFill>
          <a:schemeClr val="tx1"/>
        </a:solidFill>
        <a:latin typeface="+mn-lt"/>
        <a:ea typeface="+mn-ea"/>
        <a:cs typeface="+mn-cs"/>
      </a:defRPr>
    </a:lvl2pPr>
    <a:lvl3pPr marL="802179" algn="l" defTabSz="802179" rtl="0" eaLnBrk="1" latinLnBrk="0" hangingPunct="1">
      <a:defRPr sz="1579" kern="1200">
        <a:solidFill>
          <a:schemeClr val="tx1"/>
        </a:solidFill>
        <a:latin typeface="+mn-lt"/>
        <a:ea typeface="+mn-ea"/>
        <a:cs typeface="+mn-cs"/>
      </a:defRPr>
    </a:lvl3pPr>
    <a:lvl4pPr marL="1203268" algn="l" defTabSz="802179" rtl="0" eaLnBrk="1" latinLnBrk="0" hangingPunct="1">
      <a:defRPr sz="1579" kern="1200">
        <a:solidFill>
          <a:schemeClr val="tx1"/>
        </a:solidFill>
        <a:latin typeface="+mn-lt"/>
        <a:ea typeface="+mn-ea"/>
        <a:cs typeface="+mn-cs"/>
      </a:defRPr>
    </a:lvl4pPr>
    <a:lvl5pPr marL="1604358" algn="l" defTabSz="802179" rtl="0" eaLnBrk="1" latinLnBrk="0" hangingPunct="1">
      <a:defRPr sz="1579" kern="1200">
        <a:solidFill>
          <a:schemeClr val="tx1"/>
        </a:solidFill>
        <a:latin typeface="+mn-lt"/>
        <a:ea typeface="+mn-ea"/>
        <a:cs typeface="+mn-cs"/>
      </a:defRPr>
    </a:lvl5pPr>
    <a:lvl6pPr marL="2005446" algn="l" defTabSz="802179" rtl="0" eaLnBrk="1" latinLnBrk="0" hangingPunct="1">
      <a:defRPr sz="1579" kern="1200">
        <a:solidFill>
          <a:schemeClr val="tx1"/>
        </a:solidFill>
        <a:latin typeface="+mn-lt"/>
        <a:ea typeface="+mn-ea"/>
        <a:cs typeface="+mn-cs"/>
      </a:defRPr>
    </a:lvl6pPr>
    <a:lvl7pPr marL="2406536" algn="l" defTabSz="802179" rtl="0" eaLnBrk="1" latinLnBrk="0" hangingPunct="1">
      <a:defRPr sz="1579" kern="1200">
        <a:solidFill>
          <a:schemeClr val="tx1"/>
        </a:solidFill>
        <a:latin typeface="+mn-lt"/>
        <a:ea typeface="+mn-ea"/>
        <a:cs typeface="+mn-cs"/>
      </a:defRPr>
    </a:lvl7pPr>
    <a:lvl8pPr marL="2807625" algn="l" defTabSz="802179" rtl="0" eaLnBrk="1" latinLnBrk="0" hangingPunct="1">
      <a:defRPr sz="1579" kern="1200">
        <a:solidFill>
          <a:schemeClr val="tx1"/>
        </a:solidFill>
        <a:latin typeface="+mn-lt"/>
        <a:ea typeface="+mn-ea"/>
        <a:cs typeface="+mn-cs"/>
      </a:defRPr>
    </a:lvl8pPr>
    <a:lvl9pPr marL="3208714" algn="l" defTabSz="802179" rtl="0" eaLnBrk="1" latinLnBrk="0" hangingPunct="1">
      <a:defRPr sz="1579"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C9156D1-803F-42C1-AFCC-F7E81919A87A}">
          <p14:sldIdLst>
            <p14:sldId id="2665"/>
            <p14:sldId id="2666"/>
            <p14:sldId id="2667"/>
          </p14:sldIdLst>
        </p14:section>
        <p14:section name="Introduction to PivotTables" id="{2FDF893B-D612-4D95-BF65-65C73E4E9829}">
          <p14:sldIdLst>
            <p14:sldId id="2668"/>
            <p14:sldId id="2776"/>
            <p14:sldId id="2777"/>
            <p14:sldId id="2689"/>
            <p14:sldId id="2770"/>
            <p14:sldId id="2764"/>
            <p14:sldId id="2765"/>
            <p14:sldId id="2766"/>
            <p14:sldId id="2767"/>
            <p14:sldId id="2768"/>
            <p14:sldId id="2769"/>
            <p14:sldId id="2771"/>
            <p14:sldId id="2772"/>
            <p14:sldId id="2773"/>
            <p14:sldId id="2774"/>
            <p14:sldId id="2695"/>
            <p14:sldId id="2753"/>
            <p14:sldId id="2754"/>
            <p14:sldId id="2755"/>
            <p14:sldId id="2661"/>
            <p14:sldId id="2690"/>
            <p14:sldId id="2700"/>
            <p14:sldId id="2698"/>
            <p14:sldId id="2701"/>
            <p14:sldId id="2702"/>
            <p14:sldId id="2697"/>
            <p14:sldId id="2703"/>
            <p14:sldId id="2672"/>
            <p14:sldId id="2691"/>
            <p14:sldId id="2694"/>
            <p14:sldId id="2693"/>
            <p14:sldId id="2662"/>
            <p14:sldId id="2663"/>
            <p14:sldId id="2696"/>
          </p14:sldIdLst>
        </p14:section>
        <p14:section name="Create a PivotTable" id="{80AAFE83-2728-4C14-83F8-C067626D7B99}">
          <p14:sldIdLst>
            <p14:sldId id="2681"/>
            <p14:sldId id="2675"/>
            <p14:sldId id="2669"/>
            <p14:sldId id="2674"/>
            <p14:sldId id="2673"/>
            <p14:sldId id="2779"/>
            <p14:sldId id="2778"/>
            <p14:sldId id="2676"/>
            <p14:sldId id="2677"/>
            <p14:sldId id="2678"/>
            <p14:sldId id="2679"/>
            <p14:sldId id="2680"/>
            <p14:sldId id="2757"/>
            <p14:sldId id="2759"/>
            <p14:sldId id="2760"/>
            <p14:sldId id="2718"/>
            <p14:sldId id="2709"/>
            <p14:sldId id="2710"/>
            <p14:sldId id="2707"/>
            <p14:sldId id="2708"/>
            <p14:sldId id="2705"/>
            <p14:sldId id="2720"/>
            <p14:sldId id="2682"/>
            <p14:sldId id="2737"/>
            <p14:sldId id="2683"/>
          </p14:sldIdLst>
        </p14:section>
        <p14:section name="Practice Scenario: Create PivotTable" id="{2EDC5552-C802-45D8-BF0B-A5D6A595E163}">
          <p14:sldIdLst>
            <p14:sldId id="2750"/>
            <p14:sldId id="2730"/>
            <p14:sldId id="2711"/>
            <p14:sldId id="2712"/>
            <p14:sldId id="2713"/>
            <p14:sldId id="2714"/>
            <p14:sldId id="2715"/>
            <p14:sldId id="2733"/>
            <p14:sldId id="2734"/>
            <p14:sldId id="2735"/>
            <p14:sldId id="2736"/>
            <p14:sldId id="2732"/>
          </p14:sldIdLst>
        </p14:section>
        <p14:section name="Create PivotCharts and Visualize Data" id="{8DD5479D-7471-4EC2-AF03-19A0DB6EA15A}">
          <p14:sldIdLst>
            <p14:sldId id="2684"/>
            <p14:sldId id="2687"/>
            <p14:sldId id="2782"/>
            <p14:sldId id="2780"/>
            <p14:sldId id="2781"/>
            <p14:sldId id="2783"/>
            <p14:sldId id="2784"/>
          </p14:sldIdLst>
        </p14:section>
        <p14:section name="Analyze and Visualize UI Data" id="{1B705C22-664A-4594-BE71-28B90A81AE61}">
          <p14:sldIdLst>
            <p14:sldId id="2751"/>
            <p14:sldId id="2738"/>
            <p14:sldId id="2739"/>
            <p14:sldId id="2740"/>
            <p14:sldId id="2741"/>
            <p14:sldId id="2742"/>
            <p14:sldId id="2743"/>
            <p14:sldId id="2744"/>
            <p14:sldId id="2745"/>
            <p14:sldId id="2746"/>
            <p14:sldId id="2747"/>
            <p14:sldId id="2785"/>
            <p14:sldId id="2748"/>
          </p14:sldIdLst>
        </p14:section>
      </p14:sectionLst>
    </p:ext>
    <p:ext uri="{EFAFB233-063F-42B5-8137-9DF3F51BA10A}">
      <p15:sldGuideLst xmlns:p15="http://schemas.microsoft.com/office/powerpoint/2012/main">
        <p15:guide id="1" orient="horz" pos="2200">
          <p15:clr>
            <a:srgbClr val="A4A3A4"/>
          </p15:clr>
        </p15:guide>
        <p15:guide id="2" pos="29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 Todd" initials="JT" lastIdx="87" clrIdx="0">
    <p:extLst>
      <p:ext uri="{19B8F6BF-5375-455C-9EA6-DF929625EA0E}">
        <p15:presenceInfo xmlns:p15="http://schemas.microsoft.com/office/powerpoint/2012/main" userId="a578f02a67b98d8f" providerId="Windows Live"/>
      </p:ext>
    </p:extLst>
  </p:cmAuthor>
  <p:cmAuthor id="2" name="Mike Andrews" initials="MA" lastIdx="58" clrIdx="1">
    <p:extLst>
      <p:ext uri="{19B8F6BF-5375-455C-9EA6-DF929625EA0E}">
        <p15:presenceInfo xmlns:p15="http://schemas.microsoft.com/office/powerpoint/2012/main" userId="c3e6e9610950520d" providerId="Windows Live"/>
      </p:ext>
    </p:extLst>
  </p:cmAuthor>
  <p:cmAuthor id="3" name="JT" initials="JT" lastIdx="101" clrIdx="2"/>
  <p:cmAuthor id="4" name="Sara Hall-Phillips" initials="SH" lastIdx="26" clrIdx="3">
    <p:extLst>
      <p:ext uri="{19B8F6BF-5375-455C-9EA6-DF929625EA0E}">
        <p15:presenceInfo xmlns:p15="http://schemas.microsoft.com/office/powerpoint/2012/main" userId="S::Sara.Hall-Phillips@itsc.org::458b5d27-f86e-4f99-a1cb-38816e63c610" providerId="AD"/>
      </p:ext>
    </p:extLst>
  </p:cmAuthor>
  <p:cmAuthor id="5" name="Bill Starks" initials="BS" lastIdx="7"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7F7F7F"/>
    <a:srgbClr val="2E75B6"/>
    <a:srgbClr val="FEDF56"/>
    <a:srgbClr val="595959"/>
    <a:srgbClr val="FFEEA2"/>
    <a:srgbClr val="FEE88D"/>
    <a:srgbClr val="FEDE49"/>
    <a:srgbClr val="FEDE4C"/>
    <a:srgbClr val="FFF5B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5" autoAdjust="0"/>
    <p:restoredTop sz="81434" autoAdjust="0"/>
  </p:normalViewPr>
  <p:slideViewPr>
    <p:cSldViewPr snapToGrid="0">
      <p:cViewPr varScale="1">
        <p:scale>
          <a:sx n="91" d="100"/>
          <a:sy n="91" d="100"/>
        </p:scale>
        <p:origin x="1896" y="84"/>
      </p:cViewPr>
      <p:guideLst>
        <p:guide orient="horz" pos="2200"/>
        <p:guide pos="2989"/>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100" d="100"/>
        <a:sy n="100" d="100"/>
      </p:scale>
      <p:origin x="0" y="-1320"/>
    </p:cViewPr>
  </p:sorterViewPr>
  <p:notesViewPr>
    <p:cSldViewPr snapToGrid="0">
      <p:cViewPr>
        <p:scale>
          <a:sx n="200" d="100"/>
          <a:sy n="200" d="100"/>
        </p:scale>
        <p:origin x="390" y="-864"/>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919C4-E27D-4FC3-ADEF-D6FE9703CC49}" type="doc">
      <dgm:prSet loTypeId="urn:microsoft.com/office/officeart/2005/8/layout/process1" loCatId="process" qsTypeId="urn:microsoft.com/office/officeart/2005/8/quickstyle/simple1" qsCatId="simple" csTypeId="urn:microsoft.com/office/officeart/2005/8/colors/accent1_2" csCatId="accent1" phldr="1"/>
      <dgm:spPr/>
    </dgm:pt>
    <dgm:pt modelId="{7BE6B27C-5E70-4996-A1E6-678EFBE9364C}">
      <dgm:prSet phldrT="[Text]"/>
      <dgm:spPr>
        <a:solidFill>
          <a:srgbClr val="083F75"/>
        </a:solidFill>
      </dgm:spPr>
      <dgm:t>
        <a:bodyPr/>
        <a:lstStyle/>
        <a:p>
          <a:r>
            <a:rPr lang="en-US" dirty="0"/>
            <a:t>1. Format Source Data</a:t>
          </a:r>
        </a:p>
      </dgm:t>
    </dgm:pt>
    <dgm:pt modelId="{F59F205E-6BF8-45CA-A2EE-F3F03F46F589}" type="parTrans" cxnId="{8749EBA4-4F6E-409D-8C26-9613980B393A}">
      <dgm:prSet/>
      <dgm:spPr/>
      <dgm:t>
        <a:bodyPr/>
        <a:lstStyle/>
        <a:p>
          <a:endParaRPr lang="en-US"/>
        </a:p>
      </dgm:t>
    </dgm:pt>
    <dgm:pt modelId="{DBBEAE1C-B2D7-47A5-8B22-7E6A1E1BB1E5}" type="sibTrans" cxnId="{8749EBA4-4F6E-409D-8C26-9613980B393A}">
      <dgm:prSet/>
      <dgm:spPr>
        <a:solidFill>
          <a:srgbClr val="4788BE"/>
        </a:solidFill>
      </dgm:spPr>
      <dgm:t>
        <a:bodyPr/>
        <a:lstStyle/>
        <a:p>
          <a:endParaRPr lang="en-US"/>
        </a:p>
      </dgm:t>
    </dgm:pt>
    <dgm:pt modelId="{2C7D4CBA-0A62-474B-8191-535566F61121}">
      <dgm:prSet phldrT="[Text]"/>
      <dgm:spPr>
        <a:solidFill>
          <a:srgbClr val="083F75"/>
        </a:solidFill>
      </dgm:spPr>
      <dgm:t>
        <a:bodyPr/>
        <a:lstStyle/>
        <a:p>
          <a:r>
            <a:rPr lang="en-US" dirty="0"/>
            <a:t>3. Create  PivotTable</a:t>
          </a:r>
        </a:p>
      </dgm:t>
    </dgm:pt>
    <dgm:pt modelId="{424D2D50-A0E0-4181-B48C-CDE860FD9D65}" type="parTrans" cxnId="{C935148D-5908-4E50-BD84-220E72AC5A37}">
      <dgm:prSet/>
      <dgm:spPr/>
      <dgm:t>
        <a:bodyPr/>
        <a:lstStyle/>
        <a:p>
          <a:endParaRPr lang="en-US"/>
        </a:p>
      </dgm:t>
    </dgm:pt>
    <dgm:pt modelId="{ACF2A6E7-70D9-424E-8F17-21F64AC68387}" type="sibTrans" cxnId="{C935148D-5908-4E50-BD84-220E72AC5A37}">
      <dgm:prSet/>
      <dgm:spPr>
        <a:solidFill>
          <a:srgbClr val="4788BE"/>
        </a:solidFill>
      </dgm:spPr>
      <dgm:t>
        <a:bodyPr/>
        <a:lstStyle/>
        <a:p>
          <a:endParaRPr lang="en-US"/>
        </a:p>
      </dgm:t>
    </dgm:pt>
    <dgm:pt modelId="{B3B4101B-6CD6-4F4D-AE56-085F4D69F8DA}">
      <dgm:prSet phldrT="[Text]"/>
      <dgm:spPr>
        <a:solidFill>
          <a:srgbClr val="083F75"/>
        </a:solidFill>
      </dgm:spPr>
      <dgm:t>
        <a:bodyPr/>
        <a:lstStyle/>
        <a:p>
          <a:r>
            <a:rPr lang="en-US" dirty="0"/>
            <a:t>2. Select Data to Analyze</a:t>
          </a:r>
        </a:p>
      </dgm:t>
    </dgm:pt>
    <dgm:pt modelId="{C392F562-3ABB-473E-9375-99B361D15751}" type="parTrans" cxnId="{72ADD9EC-C519-4308-828C-DEA823D31232}">
      <dgm:prSet/>
      <dgm:spPr/>
      <dgm:t>
        <a:bodyPr/>
        <a:lstStyle/>
        <a:p>
          <a:endParaRPr lang="en-US"/>
        </a:p>
      </dgm:t>
    </dgm:pt>
    <dgm:pt modelId="{A0288E44-8558-407B-A46B-7BA2B31E3DAA}" type="sibTrans" cxnId="{72ADD9EC-C519-4308-828C-DEA823D31232}">
      <dgm:prSet/>
      <dgm:spPr/>
      <dgm:t>
        <a:bodyPr/>
        <a:lstStyle/>
        <a:p>
          <a:endParaRPr lang="en-US"/>
        </a:p>
      </dgm:t>
    </dgm:pt>
    <dgm:pt modelId="{A8D5D801-54A5-49A0-B5DE-207526F623A3}" type="pres">
      <dgm:prSet presAssocID="{972919C4-E27D-4FC3-ADEF-D6FE9703CC49}" presName="Name0" presStyleCnt="0">
        <dgm:presLayoutVars>
          <dgm:dir/>
          <dgm:resizeHandles val="exact"/>
        </dgm:presLayoutVars>
      </dgm:prSet>
      <dgm:spPr/>
    </dgm:pt>
    <dgm:pt modelId="{FC3D99A1-4247-466B-A752-E965744B42CD}" type="pres">
      <dgm:prSet presAssocID="{7BE6B27C-5E70-4996-A1E6-678EFBE9364C}" presName="node" presStyleLbl="node1" presStyleIdx="0" presStyleCnt="3">
        <dgm:presLayoutVars>
          <dgm:bulletEnabled val="1"/>
        </dgm:presLayoutVars>
      </dgm:prSet>
      <dgm:spPr/>
    </dgm:pt>
    <dgm:pt modelId="{D66DEB85-EBBB-491A-9741-770D91B3005C}" type="pres">
      <dgm:prSet presAssocID="{DBBEAE1C-B2D7-47A5-8B22-7E6A1E1BB1E5}" presName="sibTrans" presStyleLbl="sibTrans2D1" presStyleIdx="0" presStyleCnt="2"/>
      <dgm:spPr/>
    </dgm:pt>
    <dgm:pt modelId="{CC473AA0-4B67-4636-ADA9-D9335907CAFC}" type="pres">
      <dgm:prSet presAssocID="{DBBEAE1C-B2D7-47A5-8B22-7E6A1E1BB1E5}" presName="connectorText" presStyleLbl="sibTrans2D1" presStyleIdx="0" presStyleCnt="2"/>
      <dgm:spPr/>
    </dgm:pt>
    <dgm:pt modelId="{4135D51C-F43A-4DFB-A45A-25791AFDD4FE}" type="pres">
      <dgm:prSet presAssocID="{B3B4101B-6CD6-4F4D-AE56-085F4D69F8DA}" presName="node" presStyleLbl="node1" presStyleIdx="1" presStyleCnt="3">
        <dgm:presLayoutVars>
          <dgm:bulletEnabled val="1"/>
        </dgm:presLayoutVars>
      </dgm:prSet>
      <dgm:spPr/>
    </dgm:pt>
    <dgm:pt modelId="{8838C95A-1205-4F56-ABE8-00D3C7B864B6}" type="pres">
      <dgm:prSet presAssocID="{A0288E44-8558-407B-A46B-7BA2B31E3DAA}" presName="sibTrans" presStyleLbl="sibTrans2D1" presStyleIdx="1" presStyleCnt="2"/>
      <dgm:spPr/>
    </dgm:pt>
    <dgm:pt modelId="{9150D8DA-B0AF-4DBB-A69A-7FF91C555E9D}" type="pres">
      <dgm:prSet presAssocID="{A0288E44-8558-407B-A46B-7BA2B31E3DAA}" presName="connectorText" presStyleLbl="sibTrans2D1" presStyleIdx="1" presStyleCnt="2"/>
      <dgm:spPr/>
    </dgm:pt>
    <dgm:pt modelId="{262C9885-21E5-44A5-B52D-6BEA2DA16832}" type="pres">
      <dgm:prSet presAssocID="{2C7D4CBA-0A62-474B-8191-535566F61121}" presName="node" presStyleLbl="node1" presStyleIdx="2" presStyleCnt="3">
        <dgm:presLayoutVars>
          <dgm:bulletEnabled val="1"/>
        </dgm:presLayoutVars>
      </dgm:prSet>
      <dgm:spPr/>
    </dgm:pt>
  </dgm:ptLst>
  <dgm:cxnLst>
    <dgm:cxn modelId="{04503B05-566F-4BED-B18F-CC0E1C8BF33F}" type="presOf" srcId="{B3B4101B-6CD6-4F4D-AE56-085F4D69F8DA}" destId="{4135D51C-F43A-4DFB-A45A-25791AFDD4FE}" srcOrd="0" destOrd="0" presId="urn:microsoft.com/office/officeart/2005/8/layout/process1"/>
    <dgm:cxn modelId="{1E13590B-C1C3-41E5-AD5A-BF2DF83C2D76}" type="presOf" srcId="{A0288E44-8558-407B-A46B-7BA2B31E3DAA}" destId="{8838C95A-1205-4F56-ABE8-00D3C7B864B6}" srcOrd="0" destOrd="0" presId="urn:microsoft.com/office/officeart/2005/8/layout/process1"/>
    <dgm:cxn modelId="{7EAF8B0D-D2BA-4A34-B296-09F4D18B5406}" type="presOf" srcId="{972919C4-E27D-4FC3-ADEF-D6FE9703CC49}" destId="{A8D5D801-54A5-49A0-B5DE-207526F623A3}" srcOrd="0" destOrd="0" presId="urn:microsoft.com/office/officeart/2005/8/layout/process1"/>
    <dgm:cxn modelId="{EBCF141F-5C08-4234-9C9A-69A39E78B9A9}" type="presOf" srcId="{A0288E44-8558-407B-A46B-7BA2B31E3DAA}" destId="{9150D8DA-B0AF-4DBB-A69A-7FF91C555E9D}" srcOrd="1" destOrd="0" presId="urn:microsoft.com/office/officeart/2005/8/layout/process1"/>
    <dgm:cxn modelId="{05F14542-E259-4D39-9A0B-25324D978366}" type="presOf" srcId="{DBBEAE1C-B2D7-47A5-8B22-7E6A1E1BB1E5}" destId="{D66DEB85-EBBB-491A-9741-770D91B3005C}" srcOrd="0" destOrd="0" presId="urn:microsoft.com/office/officeart/2005/8/layout/process1"/>
    <dgm:cxn modelId="{C935148D-5908-4E50-BD84-220E72AC5A37}" srcId="{972919C4-E27D-4FC3-ADEF-D6FE9703CC49}" destId="{2C7D4CBA-0A62-474B-8191-535566F61121}" srcOrd="2" destOrd="0" parTransId="{424D2D50-A0E0-4181-B48C-CDE860FD9D65}" sibTransId="{ACF2A6E7-70D9-424E-8F17-21F64AC68387}"/>
    <dgm:cxn modelId="{8749EBA4-4F6E-409D-8C26-9613980B393A}" srcId="{972919C4-E27D-4FC3-ADEF-D6FE9703CC49}" destId="{7BE6B27C-5E70-4996-A1E6-678EFBE9364C}" srcOrd="0" destOrd="0" parTransId="{F59F205E-6BF8-45CA-A2EE-F3F03F46F589}" sibTransId="{DBBEAE1C-B2D7-47A5-8B22-7E6A1E1BB1E5}"/>
    <dgm:cxn modelId="{F4E9A4C7-1B2C-4E0F-9D69-D49B1DB63FD2}" type="presOf" srcId="{DBBEAE1C-B2D7-47A5-8B22-7E6A1E1BB1E5}" destId="{CC473AA0-4B67-4636-ADA9-D9335907CAFC}" srcOrd="1" destOrd="0" presId="urn:microsoft.com/office/officeart/2005/8/layout/process1"/>
    <dgm:cxn modelId="{3C7883E6-57CB-4F5C-A302-34B07E649AAF}" type="presOf" srcId="{2C7D4CBA-0A62-474B-8191-535566F61121}" destId="{262C9885-21E5-44A5-B52D-6BEA2DA16832}" srcOrd="0" destOrd="0" presId="urn:microsoft.com/office/officeart/2005/8/layout/process1"/>
    <dgm:cxn modelId="{72ADD9EC-C519-4308-828C-DEA823D31232}" srcId="{972919C4-E27D-4FC3-ADEF-D6FE9703CC49}" destId="{B3B4101B-6CD6-4F4D-AE56-085F4D69F8DA}" srcOrd="1" destOrd="0" parTransId="{C392F562-3ABB-473E-9375-99B361D15751}" sibTransId="{A0288E44-8558-407B-A46B-7BA2B31E3DAA}"/>
    <dgm:cxn modelId="{CC4D00F7-0E06-44FB-92FE-1203B25A9386}" type="presOf" srcId="{7BE6B27C-5E70-4996-A1E6-678EFBE9364C}" destId="{FC3D99A1-4247-466B-A752-E965744B42CD}" srcOrd="0" destOrd="0" presId="urn:microsoft.com/office/officeart/2005/8/layout/process1"/>
    <dgm:cxn modelId="{502F1E44-4BED-4F34-B6ED-2C93709DD564}" type="presParOf" srcId="{A8D5D801-54A5-49A0-B5DE-207526F623A3}" destId="{FC3D99A1-4247-466B-A752-E965744B42CD}" srcOrd="0" destOrd="0" presId="urn:microsoft.com/office/officeart/2005/8/layout/process1"/>
    <dgm:cxn modelId="{F5071CE8-38FD-4291-9831-985A93814CE3}" type="presParOf" srcId="{A8D5D801-54A5-49A0-B5DE-207526F623A3}" destId="{D66DEB85-EBBB-491A-9741-770D91B3005C}" srcOrd="1" destOrd="0" presId="urn:microsoft.com/office/officeart/2005/8/layout/process1"/>
    <dgm:cxn modelId="{A5B682E4-9E4F-4088-AED0-01A6DDA9D517}" type="presParOf" srcId="{D66DEB85-EBBB-491A-9741-770D91B3005C}" destId="{CC473AA0-4B67-4636-ADA9-D9335907CAFC}" srcOrd="0" destOrd="0" presId="urn:microsoft.com/office/officeart/2005/8/layout/process1"/>
    <dgm:cxn modelId="{A3010F62-CEA6-4146-AB9C-2BF85C6A979D}" type="presParOf" srcId="{A8D5D801-54A5-49A0-B5DE-207526F623A3}" destId="{4135D51C-F43A-4DFB-A45A-25791AFDD4FE}" srcOrd="2" destOrd="0" presId="urn:microsoft.com/office/officeart/2005/8/layout/process1"/>
    <dgm:cxn modelId="{48B9AF06-3E93-4EBD-87B1-B93FBADAAC01}" type="presParOf" srcId="{A8D5D801-54A5-49A0-B5DE-207526F623A3}" destId="{8838C95A-1205-4F56-ABE8-00D3C7B864B6}" srcOrd="3" destOrd="0" presId="urn:microsoft.com/office/officeart/2005/8/layout/process1"/>
    <dgm:cxn modelId="{7A83CC62-A6A7-4CC7-9EFC-BDE6D992E109}" type="presParOf" srcId="{8838C95A-1205-4F56-ABE8-00D3C7B864B6}" destId="{9150D8DA-B0AF-4DBB-A69A-7FF91C555E9D}" srcOrd="0" destOrd="0" presId="urn:microsoft.com/office/officeart/2005/8/layout/process1"/>
    <dgm:cxn modelId="{68C650AB-FAC2-48F7-BC3D-F19623150B3D}" type="presParOf" srcId="{A8D5D801-54A5-49A0-B5DE-207526F623A3}" destId="{262C9885-21E5-44A5-B52D-6BEA2DA1683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2919C4-E27D-4FC3-ADEF-D6FE9703CC49}" type="doc">
      <dgm:prSet loTypeId="urn:microsoft.com/office/officeart/2005/8/layout/process1" loCatId="process" qsTypeId="urn:microsoft.com/office/officeart/2005/8/quickstyle/simple1" qsCatId="simple" csTypeId="urn:microsoft.com/office/officeart/2005/8/colors/accent1_2" csCatId="accent1" phldr="1"/>
      <dgm:spPr/>
    </dgm:pt>
    <dgm:pt modelId="{7BE6B27C-5E70-4996-A1E6-678EFBE9364C}">
      <dgm:prSet phldrT="[Text]"/>
      <dgm:spPr>
        <a:solidFill>
          <a:srgbClr val="083F75"/>
        </a:solidFill>
      </dgm:spPr>
      <dgm:t>
        <a:bodyPr/>
        <a:lstStyle/>
        <a:p>
          <a:r>
            <a:rPr lang="en-US" dirty="0"/>
            <a:t>Format Source Data</a:t>
          </a:r>
        </a:p>
      </dgm:t>
    </dgm:pt>
    <dgm:pt modelId="{F59F205E-6BF8-45CA-A2EE-F3F03F46F589}" type="parTrans" cxnId="{8749EBA4-4F6E-409D-8C26-9613980B393A}">
      <dgm:prSet/>
      <dgm:spPr/>
      <dgm:t>
        <a:bodyPr/>
        <a:lstStyle/>
        <a:p>
          <a:endParaRPr lang="en-US"/>
        </a:p>
      </dgm:t>
    </dgm:pt>
    <dgm:pt modelId="{DBBEAE1C-B2D7-47A5-8B22-7E6A1E1BB1E5}" type="sibTrans" cxnId="{8749EBA4-4F6E-409D-8C26-9613980B393A}">
      <dgm:prSet/>
      <dgm:spPr>
        <a:solidFill>
          <a:srgbClr val="4788BE"/>
        </a:solidFill>
      </dgm:spPr>
      <dgm:t>
        <a:bodyPr/>
        <a:lstStyle/>
        <a:p>
          <a:endParaRPr lang="en-US"/>
        </a:p>
      </dgm:t>
    </dgm:pt>
    <dgm:pt modelId="{2C7D4CBA-0A62-474B-8191-535566F61121}">
      <dgm:prSet phldrT="[Text]"/>
      <dgm:spPr>
        <a:solidFill>
          <a:srgbClr val="083F75"/>
        </a:solidFill>
      </dgm:spPr>
      <dgm:t>
        <a:bodyPr/>
        <a:lstStyle/>
        <a:p>
          <a:r>
            <a:rPr lang="en-US" dirty="0"/>
            <a:t>Create  PivotTable</a:t>
          </a:r>
        </a:p>
      </dgm:t>
    </dgm:pt>
    <dgm:pt modelId="{424D2D50-A0E0-4181-B48C-CDE860FD9D65}" type="parTrans" cxnId="{C935148D-5908-4E50-BD84-220E72AC5A37}">
      <dgm:prSet/>
      <dgm:spPr/>
      <dgm:t>
        <a:bodyPr/>
        <a:lstStyle/>
        <a:p>
          <a:endParaRPr lang="en-US"/>
        </a:p>
      </dgm:t>
    </dgm:pt>
    <dgm:pt modelId="{ACF2A6E7-70D9-424E-8F17-21F64AC68387}" type="sibTrans" cxnId="{C935148D-5908-4E50-BD84-220E72AC5A37}">
      <dgm:prSet/>
      <dgm:spPr>
        <a:solidFill>
          <a:srgbClr val="4788BE"/>
        </a:solidFill>
      </dgm:spPr>
      <dgm:t>
        <a:bodyPr/>
        <a:lstStyle/>
        <a:p>
          <a:endParaRPr lang="en-US"/>
        </a:p>
      </dgm:t>
    </dgm:pt>
    <dgm:pt modelId="{B3B4101B-6CD6-4F4D-AE56-085F4D69F8DA}">
      <dgm:prSet phldrT="[Text]"/>
      <dgm:spPr>
        <a:solidFill>
          <a:srgbClr val="083F75"/>
        </a:solidFill>
      </dgm:spPr>
      <dgm:t>
        <a:bodyPr/>
        <a:lstStyle/>
        <a:p>
          <a:r>
            <a:rPr lang="en-US" dirty="0"/>
            <a:t>Select Data to Analyze</a:t>
          </a:r>
        </a:p>
      </dgm:t>
    </dgm:pt>
    <dgm:pt modelId="{C392F562-3ABB-473E-9375-99B361D15751}" type="parTrans" cxnId="{72ADD9EC-C519-4308-828C-DEA823D31232}">
      <dgm:prSet/>
      <dgm:spPr/>
      <dgm:t>
        <a:bodyPr/>
        <a:lstStyle/>
        <a:p>
          <a:endParaRPr lang="en-US"/>
        </a:p>
      </dgm:t>
    </dgm:pt>
    <dgm:pt modelId="{A0288E44-8558-407B-A46B-7BA2B31E3DAA}" type="sibTrans" cxnId="{72ADD9EC-C519-4308-828C-DEA823D31232}">
      <dgm:prSet/>
      <dgm:spPr/>
      <dgm:t>
        <a:bodyPr/>
        <a:lstStyle/>
        <a:p>
          <a:endParaRPr lang="en-US"/>
        </a:p>
      </dgm:t>
    </dgm:pt>
    <dgm:pt modelId="{A8D5D801-54A5-49A0-B5DE-207526F623A3}" type="pres">
      <dgm:prSet presAssocID="{972919C4-E27D-4FC3-ADEF-D6FE9703CC49}" presName="Name0" presStyleCnt="0">
        <dgm:presLayoutVars>
          <dgm:dir/>
          <dgm:resizeHandles val="exact"/>
        </dgm:presLayoutVars>
      </dgm:prSet>
      <dgm:spPr/>
    </dgm:pt>
    <dgm:pt modelId="{FC3D99A1-4247-466B-A752-E965744B42CD}" type="pres">
      <dgm:prSet presAssocID="{7BE6B27C-5E70-4996-A1E6-678EFBE9364C}" presName="node" presStyleLbl="node1" presStyleIdx="0" presStyleCnt="3">
        <dgm:presLayoutVars>
          <dgm:bulletEnabled val="1"/>
        </dgm:presLayoutVars>
      </dgm:prSet>
      <dgm:spPr/>
    </dgm:pt>
    <dgm:pt modelId="{D66DEB85-EBBB-491A-9741-770D91B3005C}" type="pres">
      <dgm:prSet presAssocID="{DBBEAE1C-B2D7-47A5-8B22-7E6A1E1BB1E5}" presName="sibTrans" presStyleLbl="sibTrans2D1" presStyleIdx="0" presStyleCnt="2"/>
      <dgm:spPr/>
    </dgm:pt>
    <dgm:pt modelId="{CC473AA0-4B67-4636-ADA9-D9335907CAFC}" type="pres">
      <dgm:prSet presAssocID="{DBBEAE1C-B2D7-47A5-8B22-7E6A1E1BB1E5}" presName="connectorText" presStyleLbl="sibTrans2D1" presStyleIdx="0" presStyleCnt="2"/>
      <dgm:spPr/>
    </dgm:pt>
    <dgm:pt modelId="{4135D51C-F43A-4DFB-A45A-25791AFDD4FE}" type="pres">
      <dgm:prSet presAssocID="{B3B4101B-6CD6-4F4D-AE56-085F4D69F8DA}" presName="node" presStyleLbl="node1" presStyleIdx="1" presStyleCnt="3">
        <dgm:presLayoutVars>
          <dgm:bulletEnabled val="1"/>
        </dgm:presLayoutVars>
      </dgm:prSet>
      <dgm:spPr/>
    </dgm:pt>
    <dgm:pt modelId="{8838C95A-1205-4F56-ABE8-00D3C7B864B6}" type="pres">
      <dgm:prSet presAssocID="{A0288E44-8558-407B-A46B-7BA2B31E3DAA}" presName="sibTrans" presStyleLbl="sibTrans2D1" presStyleIdx="1" presStyleCnt="2"/>
      <dgm:spPr/>
    </dgm:pt>
    <dgm:pt modelId="{9150D8DA-B0AF-4DBB-A69A-7FF91C555E9D}" type="pres">
      <dgm:prSet presAssocID="{A0288E44-8558-407B-A46B-7BA2B31E3DAA}" presName="connectorText" presStyleLbl="sibTrans2D1" presStyleIdx="1" presStyleCnt="2"/>
      <dgm:spPr/>
    </dgm:pt>
    <dgm:pt modelId="{262C9885-21E5-44A5-B52D-6BEA2DA16832}" type="pres">
      <dgm:prSet presAssocID="{2C7D4CBA-0A62-474B-8191-535566F61121}" presName="node" presStyleLbl="node1" presStyleIdx="2" presStyleCnt="3">
        <dgm:presLayoutVars>
          <dgm:bulletEnabled val="1"/>
        </dgm:presLayoutVars>
      </dgm:prSet>
      <dgm:spPr/>
    </dgm:pt>
  </dgm:ptLst>
  <dgm:cxnLst>
    <dgm:cxn modelId="{04503B05-566F-4BED-B18F-CC0E1C8BF33F}" type="presOf" srcId="{B3B4101B-6CD6-4F4D-AE56-085F4D69F8DA}" destId="{4135D51C-F43A-4DFB-A45A-25791AFDD4FE}" srcOrd="0" destOrd="0" presId="urn:microsoft.com/office/officeart/2005/8/layout/process1"/>
    <dgm:cxn modelId="{1E13590B-C1C3-41E5-AD5A-BF2DF83C2D76}" type="presOf" srcId="{A0288E44-8558-407B-A46B-7BA2B31E3DAA}" destId="{8838C95A-1205-4F56-ABE8-00D3C7B864B6}" srcOrd="0" destOrd="0" presId="urn:microsoft.com/office/officeart/2005/8/layout/process1"/>
    <dgm:cxn modelId="{7EAF8B0D-D2BA-4A34-B296-09F4D18B5406}" type="presOf" srcId="{972919C4-E27D-4FC3-ADEF-D6FE9703CC49}" destId="{A8D5D801-54A5-49A0-B5DE-207526F623A3}" srcOrd="0" destOrd="0" presId="urn:microsoft.com/office/officeart/2005/8/layout/process1"/>
    <dgm:cxn modelId="{EBCF141F-5C08-4234-9C9A-69A39E78B9A9}" type="presOf" srcId="{A0288E44-8558-407B-A46B-7BA2B31E3DAA}" destId="{9150D8DA-B0AF-4DBB-A69A-7FF91C555E9D}" srcOrd="1" destOrd="0" presId="urn:microsoft.com/office/officeart/2005/8/layout/process1"/>
    <dgm:cxn modelId="{05F14542-E259-4D39-9A0B-25324D978366}" type="presOf" srcId="{DBBEAE1C-B2D7-47A5-8B22-7E6A1E1BB1E5}" destId="{D66DEB85-EBBB-491A-9741-770D91B3005C}" srcOrd="0" destOrd="0" presId="urn:microsoft.com/office/officeart/2005/8/layout/process1"/>
    <dgm:cxn modelId="{C935148D-5908-4E50-BD84-220E72AC5A37}" srcId="{972919C4-E27D-4FC3-ADEF-D6FE9703CC49}" destId="{2C7D4CBA-0A62-474B-8191-535566F61121}" srcOrd="2" destOrd="0" parTransId="{424D2D50-A0E0-4181-B48C-CDE860FD9D65}" sibTransId="{ACF2A6E7-70D9-424E-8F17-21F64AC68387}"/>
    <dgm:cxn modelId="{8749EBA4-4F6E-409D-8C26-9613980B393A}" srcId="{972919C4-E27D-4FC3-ADEF-D6FE9703CC49}" destId="{7BE6B27C-5E70-4996-A1E6-678EFBE9364C}" srcOrd="0" destOrd="0" parTransId="{F59F205E-6BF8-45CA-A2EE-F3F03F46F589}" sibTransId="{DBBEAE1C-B2D7-47A5-8B22-7E6A1E1BB1E5}"/>
    <dgm:cxn modelId="{F4E9A4C7-1B2C-4E0F-9D69-D49B1DB63FD2}" type="presOf" srcId="{DBBEAE1C-B2D7-47A5-8B22-7E6A1E1BB1E5}" destId="{CC473AA0-4B67-4636-ADA9-D9335907CAFC}" srcOrd="1" destOrd="0" presId="urn:microsoft.com/office/officeart/2005/8/layout/process1"/>
    <dgm:cxn modelId="{3C7883E6-57CB-4F5C-A302-34B07E649AAF}" type="presOf" srcId="{2C7D4CBA-0A62-474B-8191-535566F61121}" destId="{262C9885-21E5-44A5-B52D-6BEA2DA16832}" srcOrd="0" destOrd="0" presId="urn:microsoft.com/office/officeart/2005/8/layout/process1"/>
    <dgm:cxn modelId="{72ADD9EC-C519-4308-828C-DEA823D31232}" srcId="{972919C4-E27D-4FC3-ADEF-D6FE9703CC49}" destId="{B3B4101B-6CD6-4F4D-AE56-085F4D69F8DA}" srcOrd="1" destOrd="0" parTransId="{C392F562-3ABB-473E-9375-99B361D15751}" sibTransId="{A0288E44-8558-407B-A46B-7BA2B31E3DAA}"/>
    <dgm:cxn modelId="{CC4D00F7-0E06-44FB-92FE-1203B25A9386}" type="presOf" srcId="{7BE6B27C-5E70-4996-A1E6-678EFBE9364C}" destId="{FC3D99A1-4247-466B-A752-E965744B42CD}" srcOrd="0" destOrd="0" presId="urn:microsoft.com/office/officeart/2005/8/layout/process1"/>
    <dgm:cxn modelId="{502F1E44-4BED-4F34-B6ED-2C93709DD564}" type="presParOf" srcId="{A8D5D801-54A5-49A0-B5DE-207526F623A3}" destId="{FC3D99A1-4247-466B-A752-E965744B42CD}" srcOrd="0" destOrd="0" presId="urn:microsoft.com/office/officeart/2005/8/layout/process1"/>
    <dgm:cxn modelId="{F5071CE8-38FD-4291-9831-985A93814CE3}" type="presParOf" srcId="{A8D5D801-54A5-49A0-B5DE-207526F623A3}" destId="{D66DEB85-EBBB-491A-9741-770D91B3005C}" srcOrd="1" destOrd="0" presId="urn:microsoft.com/office/officeart/2005/8/layout/process1"/>
    <dgm:cxn modelId="{A5B682E4-9E4F-4088-AED0-01A6DDA9D517}" type="presParOf" srcId="{D66DEB85-EBBB-491A-9741-770D91B3005C}" destId="{CC473AA0-4B67-4636-ADA9-D9335907CAFC}" srcOrd="0" destOrd="0" presId="urn:microsoft.com/office/officeart/2005/8/layout/process1"/>
    <dgm:cxn modelId="{A3010F62-CEA6-4146-AB9C-2BF85C6A979D}" type="presParOf" srcId="{A8D5D801-54A5-49A0-B5DE-207526F623A3}" destId="{4135D51C-F43A-4DFB-A45A-25791AFDD4FE}" srcOrd="2" destOrd="0" presId="urn:microsoft.com/office/officeart/2005/8/layout/process1"/>
    <dgm:cxn modelId="{48B9AF06-3E93-4EBD-87B1-B93FBADAAC01}" type="presParOf" srcId="{A8D5D801-54A5-49A0-B5DE-207526F623A3}" destId="{8838C95A-1205-4F56-ABE8-00D3C7B864B6}" srcOrd="3" destOrd="0" presId="urn:microsoft.com/office/officeart/2005/8/layout/process1"/>
    <dgm:cxn modelId="{7A83CC62-A6A7-4CC7-9EFC-BDE6D992E109}" type="presParOf" srcId="{8838C95A-1205-4F56-ABE8-00D3C7B864B6}" destId="{9150D8DA-B0AF-4DBB-A69A-7FF91C555E9D}" srcOrd="0" destOrd="0" presId="urn:microsoft.com/office/officeart/2005/8/layout/process1"/>
    <dgm:cxn modelId="{68C650AB-FAC2-48F7-BC3D-F19623150B3D}" type="presParOf" srcId="{A8D5D801-54A5-49A0-B5DE-207526F623A3}" destId="{262C9885-21E5-44A5-B52D-6BEA2DA16832}"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D99A1-4247-466B-A752-E965744B42CD}">
      <dsp:nvSpPr>
        <dsp:cNvPr id="0" name=""/>
        <dsp:cNvSpPr/>
      </dsp:nvSpPr>
      <dsp:spPr>
        <a:xfrm>
          <a:off x="5561" y="651192"/>
          <a:ext cx="1662276" cy="997366"/>
        </a:xfrm>
        <a:prstGeom prst="roundRect">
          <a:avLst>
            <a:gd name="adj" fmla="val 10000"/>
          </a:avLst>
        </a:prstGeom>
        <a:solidFill>
          <a:srgbClr val="08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1. Format Source Data</a:t>
          </a:r>
        </a:p>
      </dsp:txBody>
      <dsp:txXfrm>
        <a:off x="34773" y="680404"/>
        <a:ext cx="1603852" cy="938942"/>
      </dsp:txXfrm>
    </dsp:sp>
    <dsp:sp modelId="{D66DEB85-EBBB-491A-9741-770D91B3005C}">
      <dsp:nvSpPr>
        <dsp:cNvPr id="0" name=""/>
        <dsp:cNvSpPr/>
      </dsp:nvSpPr>
      <dsp:spPr>
        <a:xfrm>
          <a:off x="1834066" y="943753"/>
          <a:ext cx="352402" cy="412244"/>
        </a:xfrm>
        <a:prstGeom prst="rightArrow">
          <a:avLst>
            <a:gd name="adj1" fmla="val 60000"/>
            <a:gd name="adj2" fmla="val 50000"/>
          </a:avLst>
        </a:prstGeom>
        <a:solidFill>
          <a:srgbClr val="4788B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34066" y="1026202"/>
        <a:ext cx="246681" cy="247346"/>
      </dsp:txXfrm>
    </dsp:sp>
    <dsp:sp modelId="{4135D51C-F43A-4DFB-A45A-25791AFDD4FE}">
      <dsp:nvSpPr>
        <dsp:cNvPr id="0" name=""/>
        <dsp:cNvSpPr/>
      </dsp:nvSpPr>
      <dsp:spPr>
        <a:xfrm>
          <a:off x="2332749" y="651192"/>
          <a:ext cx="1662276" cy="997366"/>
        </a:xfrm>
        <a:prstGeom prst="roundRect">
          <a:avLst>
            <a:gd name="adj" fmla="val 10000"/>
          </a:avLst>
        </a:prstGeom>
        <a:solidFill>
          <a:srgbClr val="08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2. Select Data to Analyze</a:t>
          </a:r>
        </a:p>
      </dsp:txBody>
      <dsp:txXfrm>
        <a:off x="2361961" y="680404"/>
        <a:ext cx="1603852" cy="938942"/>
      </dsp:txXfrm>
    </dsp:sp>
    <dsp:sp modelId="{8838C95A-1205-4F56-ABE8-00D3C7B864B6}">
      <dsp:nvSpPr>
        <dsp:cNvPr id="0" name=""/>
        <dsp:cNvSpPr/>
      </dsp:nvSpPr>
      <dsp:spPr>
        <a:xfrm>
          <a:off x="4161253" y="943753"/>
          <a:ext cx="352402" cy="4122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61253" y="1026202"/>
        <a:ext cx="246681" cy="247346"/>
      </dsp:txXfrm>
    </dsp:sp>
    <dsp:sp modelId="{262C9885-21E5-44A5-B52D-6BEA2DA16832}">
      <dsp:nvSpPr>
        <dsp:cNvPr id="0" name=""/>
        <dsp:cNvSpPr/>
      </dsp:nvSpPr>
      <dsp:spPr>
        <a:xfrm>
          <a:off x="4659936" y="651192"/>
          <a:ext cx="1662276" cy="997366"/>
        </a:xfrm>
        <a:prstGeom prst="roundRect">
          <a:avLst>
            <a:gd name="adj" fmla="val 10000"/>
          </a:avLst>
        </a:prstGeom>
        <a:solidFill>
          <a:srgbClr val="08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3. Create  PivotTable</a:t>
          </a:r>
        </a:p>
      </dsp:txBody>
      <dsp:txXfrm>
        <a:off x="4689148" y="680404"/>
        <a:ext cx="1603852" cy="93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D99A1-4247-466B-A752-E965744B42CD}">
      <dsp:nvSpPr>
        <dsp:cNvPr id="0" name=""/>
        <dsp:cNvSpPr/>
      </dsp:nvSpPr>
      <dsp:spPr>
        <a:xfrm>
          <a:off x="3212" y="0"/>
          <a:ext cx="960206" cy="409575"/>
        </a:xfrm>
        <a:prstGeom prst="roundRect">
          <a:avLst>
            <a:gd name="adj" fmla="val 10000"/>
          </a:avLst>
        </a:prstGeom>
        <a:solidFill>
          <a:srgbClr val="08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Format Source Data</a:t>
          </a:r>
        </a:p>
      </dsp:txBody>
      <dsp:txXfrm>
        <a:off x="15208" y="11996"/>
        <a:ext cx="936214" cy="385583"/>
      </dsp:txXfrm>
    </dsp:sp>
    <dsp:sp modelId="{D66DEB85-EBBB-491A-9741-770D91B3005C}">
      <dsp:nvSpPr>
        <dsp:cNvPr id="0" name=""/>
        <dsp:cNvSpPr/>
      </dsp:nvSpPr>
      <dsp:spPr>
        <a:xfrm>
          <a:off x="1059439" y="85721"/>
          <a:ext cx="203563" cy="238131"/>
        </a:xfrm>
        <a:prstGeom prst="rightArrow">
          <a:avLst>
            <a:gd name="adj1" fmla="val 60000"/>
            <a:gd name="adj2" fmla="val 50000"/>
          </a:avLst>
        </a:prstGeom>
        <a:solidFill>
          <a:srgbClr val="4788B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059439" y="133347"/>
        <a:ext cx="142494" cy="142879"/>
      </dsp:txXfrm>
    </dsp:sp>
    <dsp:sp modelId="{4135D51C-F43A-4DFB-A45A-25791AFDD4FE}">
      <dsp:nvSpPr>
        <dsp:cNvPr id="0" name=""/>
        <dsp:cNvSpPr/>
      </dsp:nvSpPr>
      <dsp:spPr>
        <a:xfrm>
          <a:off x="1347500" y="0"/>
          <a:ext cx="960206" cy="409575"/>
        </a:xfrm>
        <a:prstGeom prst="roundRect">
          <a:avLst>
            <a:gd name="adj" fmla="val 10000"/>
          </a:avLst>
        </a:prstGeom>
        <a:solidFill>
          <a:srgbClr val="08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Select Data to Analyze</a:t>
          </a:r>
        </a:p>
      </dsp:txBody>
      <dsp:txXfrm>
        <a:off x="1359496" y="11996"/>
        <a:ext cx="936214" cy="385583"/>
      </dsp:txXfrm>
    </dsp:sp>
    <dsp:sp modelId="{8838C95A-1205-4F56-ABE8-00D3C7B864B6}">
      <dsp:nvSpPr>
        <dsp:cNvPr id="0" name=""/>
        <dsp:cNvSpPr/>
      </dsp:nvSpPr>
      <dsp:spPr>
        <a:xfrm>
          <a:off x="2403727" y="85721"/>
          <a:ext cx="203563" cy="238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403727" y="133347"/>
        <a:ext cx="142494" cy="142879"/>
      </dsp:txXfrm>
    </dsp:sp>
    <dsp:sp modelId="{262C9885-21E5-44A5-B52D-6BEA2DA16832}">
      <dsp:nvSpPr>
        <dsp:cNvPr id="0" name=""/>
        <dsp:cNvSpPr/>
      </dsp:nvSpPr>
      <dsp:spPr>
        <a:xfrm>
          <a:off x="2691789" y="0"/>
          <a:ext cx="960206" cy="409575"/>
        </a:xfrm>
        <a:prstGeom prst="roundRect">
          <a:avLst>
            <a:gd name="adj" fmla="val 10000"/>
          </a:avLst>
        </a:prstGeom>
        <a:solidFill>
          <a:srgbClr val="08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Create  PivotTable</a:t>
          </a:r>
        </a:p>
      </dsp:txBody>
      <dsp:txXfrm>
        <a:off x="2703785" y="11996"/>
        <a:ext cx="936214" cy="38558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2857A-BE11-449C-8BBF-3AB0B63DC0A4}" type="datetimeFigureOut">
              <a:rPr lang="en-US" smtClean="0"/>
              <a:pPr/>
              <a:t>10/13/2020</a:t>
            </a:fld>
            <a:endParaRPr lang="en-US" dirty="0"/>
          </a:p>
        </p:txBody>
      </p:sp>
      <p:sp>
        <p:nvSpPr>
          <p:cNvPr id="4" name="Slide Image Placeholder 3"/>
          <p:cNvSpPr>
            <a:spLocks noGrp="1" noRot="1" noChangeAspect="1"/>
          </p:cNvSpPr>
          <p:nvPr>
            <p:ph type="sldImg" idx="2"/>
          </p:nvPr>
        </p:nvSpPr>
        <p:spPr>
          <a:xfrm>
            <a:off x="1333500" y="1143000"/>
            <a:ext cx="41910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0D6E3-E5E1-4F73-BCD7-15E8B1A61C38}" type="slidenum">
              <a:rPr lang="en-US" smtClean="0"/>
              <a:pPr/>
              <a:t>‹#›</a:t>
            </a:fld>
            <a:endParaRPr lang="en-US" dirty="0"/>
          </a:p>
        </p:txBody>
      </p:sp>
    </p:spTree>
    <p:extLst>
      <p:ext uri="{BB962C8B-B14F-4D97-AF65-F5344CB8AC3E}">
        <p14:creationId xmlns:p14="http://schemas.microsoft.com/office/powerpoint/2010/main" val="3939848065"/>
      </p:ext>
    </p:extLst>
  </p:cSld>
  <p:clrMap bg1="lt1" tx1="dk1" bg2="lt2" tx2="dk2" accent1="accent1" accent2="accent2" accent3="accent3" accent4="accent4" accent5="accent5" accent6="accent6" hlink="hlink" folHlink="folHlink"/>
  <p:notesStyle>
    <a:lvl1pPr marL="0" algn="l" defTabSz="802179" rtl="0" eaLnBrk="1" latinLnBrk="0" hangingPunct="1">
      <a:defRPr sz="1052" kern="1200">
        <a:solidFill>
          <a:schemeClr val="tx1"/>
        </a:solidFill>
        <a:latin typeface="+mn-lt"/>
        <a:ea typeface="+mn-ea"/>
        <a:cs typeface="+mn-cs"/>
      </a:defRPr>
    </a:lvl1pPr>
    <a:lvl2pPr marL="401089" algn="l" defTabSz="802179" rtl="0" eaLnBrk="1" latinLnBrk="0" hangingPunct="1">
      <a:defRPr sz="1052" kern="1200">
        <a:solidFill>
          <a:schemeClr val="tx1"/>
        </a:solidFill>
        <a:latin typeface="+mn-lt"/>
        <a:ea typeface="+mn-ea"/>
        <a:cs typeface="+mn-cs"/>
      </a:defRPr>
    </a:lvl2pPr>
    <a:lvl3pPr marL="802179" algn="l" defTabSz="802179" rtl="0" eaLnBrk="1" latinLnBrk="0" hangingPunct="1">
      <a:defRPr sz="1052" kern="1200">
        <a:solidFill>
          <a:schemeClr val="tx1"/>
        </a:solidFill>
        <a:latin typeface="+mn-lt"/>
        <a:ea typeface="+mn-ea"/>
        <a:cs typeface="+mn-cs"/>
      </a:defRPr>
    </a:lvl3pPr>
    <a:lvl4pPr marL="1203268" algn="l" defTabSz="802179" rtl="0" eaLnBrk="1" latinLnBrk="0" hangingPunct="1">
      <a:defRPr sz="1052" kern="1200">
        <a:solidFill>
          <a:schemeClr val="tx1"/>
        </a:solidFill>
        <a:latin typeface="+mn-lt"/>
        <a:ea typeface="+mn-ea"/>
        <a:cs typeface="+mn-cs"/>
      </a:defRPr>
    </a:lvl4pPr>
    <a:lvl5pPr marL="1604358" algn="l" defTabSz="802179" rtl="0" eaLnBrk="1" latinLnBrk="0" hangingPunct="1">
      <a:defRPr sz="1052" kern="1200">
        <a:solidFill>
          <a:schemeClr val="tx1"/>
        </a:solidFill>
        <a:latin typeface="+mn-lt"/>
        <a:ea typeface="+mn-ea"/>
        <a:cs typeface="+mn-cs"/>
      </a:defRPr>
    </a:lvl5pPr>
    <a:lvl6pPr marL="2005446" algn="l" defTabSz="802179" rtl="0" eaLnBrk="1" latinLnBrk="0" hangingPunct="1">
      <a:defRPr sz="1052" kern="1200">
        <a:solidFill>
          <a:schemeClr val="tx1"/>
        </a:solidFill>
        <a:latin typeface="+mn-lt"/>
        <a:ea typeface="+mn-ea"/>
        <a:cs typeface="+mn-cs"/>
      </a:defRPr>
    </a:lvl6pPr>
    <a:lvl7pPr marL="2406536" algn="l" defTabSz="802179" rtl="0" eaLnBrk="1" latinLnBrk="0" hangingPunct="1">
      <a:defRPr sz="1052" kern="1200">
        <a:solidFill>
          <a:schemeClr val="tx1"/>
        </a:solidFill>
        <a:latin typeface="+mn-lt"/>
        <a:ea typeface="+mn-ea"/>
        <a:cs typeface="+mn-cs"/>
      </a:defRPr>
    </a:lvl7pPr>
    <a:lvl8pPr marL="2807625" algn="l" defTabSz="802179" rtl="0" eaLnBrk="1" latinLnBrk="0" hangingPunct="1">
      <a:defRPr sz="1052" kern="1200">
        <a:solidFill>
          <a:schemeClr val="tx1"/>
        </a:solidFill>
        <a:latin typeface="+mn-lt"/>
        <a:ea typeface="+mn-ea"/>
        <a:cs typeface="+mn-cs"/>
      </a:defRPr>
    </a:lvl8pPr>
    <a:lvl9pPr marL="3208714" algn="l" defTabSz="802179" rtl="0" eaLnBrk="1" latinLnBrk="0" hangingPunct="1">
      <a:defRPr sz="105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Lesson title</a:t>
            </a:r>
            <a:r>
              <a:rPr lang="en-US" baseline="0" dirty="0"/>
              <a:t> with lead in. Try to work in the </a:t>
            </a:r>
            <a:r>
              <a:rPr lang="en-US" baseline="0" dirty="0" err="1"/>
              <a:t>mouseover</a:t>
            </a:r>
            <a:r>
              <a:rPr lang="en-US" baseline="0" dirty="0"/>
              <a:t> for integrity.</a:t>
            </a:r>
          </a:p>
          <a:p>
            <a:pPr>
              <a:spcBef>
                <a:spcPts val="900"/>
              </a:spcBef>
              <a:spcAft>
                <a:spcPts val="600"/>
              </a:spcAft>
            </a:pPr>
            <a:r>
              <a:rPr lang="en-US" b="1" dirty="0"/>
              <a:t>UI Integrity - </a:t>
            </a:r>
            <a:r>
              <a:rPr lang="en-US" b="0" dirty="0"/>
              <a:t>Integrity </a:t>
            </a:r>
            <a:r>
              <a:rPr lang="en-US" dirty="0"/>
              <a:t>occurs when a system performs as intended. In UI programs, states build integrity by implementing systems that:</a:t>
            </a:r>
          </a:p>
          <a:p>
            <a:pPr marL="171450" indent="-171450">
              <a:spcBef>
                <a:spcPts val="900"/>
              </a:spcBef>
              <a:spcAft>
                <a:spcPts val="600"/>
              </a:spcAft>
              <a:buFont typeface="Arial" panose="020B0604020202020204" pitchFamily="34" charset="0"/>
              <a:buChar char="•"/>
            </a:pPr>
            <a:r>
              <a:rPr lang="en-US" dirty="0"/>
              <a:t>Administer timely and accurate benefit payments</a:t>
            </a:r>
          </a:p>
          <a:p>
            <a:pPr marL="171450" indent="-171450">
              <a:spcBef>
                <a:spcPts val="900"/>
              </a:spcBef>
              <a:spcAft>
                <a:spcPts val="600"/>
              </a:spcAft>
              <a:buFont typeface="Arial" panose="020B0604020202020204" pitchFamily="34" charset="0"/>
              <a:buChar char="•"/>
            </a:pPr>
            <a:r>
              <a:rPr lang="en-US" dirty="0"/>
              <a:t>Prevent and detect improper benefit payments</a:t>
            </a:r>
          </a:p>
          <a:p>
            <a:pPr marL="171450" indent="-171450">
              <a:spcBef>
                <a:spcPts val="900"/>
              </a:spcBef>
              <a:spcAft>
                <a:spcPts val="600"/>
              </a:spcAft>
              <a:buFont typeface="Arial" panose="020B0604020202020204" pitchFamily="34" charset="0"/>
              <a:buChar char="•"/>
            </a:pPr>
            <a:r>
              <a:rPr lang="en-US" dirty="0"/>
              <a:t>Ensure timely and accurate employer contributions</a:t>
            </a:r>
          </a:p>
          <a:p>
            <a:pPr marL="171450" indent="-171450">
              <a:spcBef>
                <a:spcPts val="900"/>
              </a:spcBef>
              <a:spcAft>
                <a:spcPts val="600"/>
              </a:spcAft>
              <a:buFont typeface="Arial" panose="020B0604020202020204" pitchFamily="34" charset="0"/>
              <a:buChar char="•"/>
            </a:pPr>
            <a:r>
              <a:rPr lang="en-US" dirty="0"/>
              <a:t>Safeguard against benefit and tax fraud</a:t>
            </a:r>
          </a:p>
          <a:p>
            <a:pPr marL="171450" indent="-171450">
              <a:spcBef>
                <a:spcPts val="900"/>
              </a:spcBef>
              <a:spcAft>
                <a:spcPts val="600"/>
              </a:spcAft>
              <a:buFont typeface="Arial" panose="020B0604020202020204" pitchFamily="34" charset="0"/>
              <a:buChar char="•"/>
            </a:pPr>
            <a:r>
              <a:rPr lang="en-US" dirty="0"/>
              <a:t>Recover benefit and tax debt owed to the UI agency</a:t>
            </a:r>
          </a:p>
          <a:p>
            <a:pPr marL="0" marR="0" lvl="0" indent="0" algn="l" defTabSz="802179" rtl="0" eaLnBrk="1" fontAlgn="auto" latinLnBrk="0" hangingPunct="1">
              <a:lnSpc>
                <a:spcPct val="100000"/>
              </a:lnSpc>
              <a:spcBef>
                <a:spcPts val="900"/>
              </a:spcBef>
              <a:spcAft>
                <a:spcPts val="6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C0D6E3-E5E1-4F73-BCD7-15E8B1A61C38}" type="slidenum">
              <a:rPr lang="en-US" smtClean="0"/>
              <a:pPr/>
              <a:t>1</a:t>
            </a:fld>
            <a:endParaRPr lang="en-US" dirty="0"/>
          </a:p>
        </p:txBody>
      </p:sp>
    </p:spTree>
    <p:extLst>
      <p:ext uri="{BB962C8B-B14F-4D97-AF65-F5344CB8AC3E}">
        <p14:creationId xmlns:p14="http://schemas.microsoft.com/office/powerpoint/2010/main" val="3680784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The data fields will then appear in the PivotTable Fields menu. The data fields will appear in the order they were in the original table of data. Now Barry is ready to start reorganizing his data to create a PivotTable.</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11</a:t>
            </a:fld>
            <a:endParaRPr lang="en-US" dirty="0"/>
          </a:p>
        </p:txBody>
      </p:sp>
    </p:spTree>
    <p:extLst>
      <p:ext uri="{BB962C8B-B14F-4D97-AF65-F5344CB8AC3E}">
        <p14:creationId xmlns:p14="http://schemas.microsoft.com/office/powerpoint/2010/main" val="2240479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Barry has organized his data into data fields, but he still doesn’t have the answers to his questions. If he stops now he would simply be storing his data in a in the PivotTable Fields Menu. However, Barry does not want to just store his data, he wants to analyze it. Barry will need to use the </a:t>
            </a:r>
            <a:r>
              <a:rPr lang="en-US" dirty="0" err="1"/>
              <a:t>reogranizers</a:t>
            </a:r>
            <a:r>
              <a:rPr lang="en-US" dirty="0"/>
              <a:t> of a PivotTable to create connections between his data and begin to analyze it. There are four reorganizers, also known as areas, in a PivotTable: Filters, Columns, Rows, and Values.</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12</a:t>
            </a:fld>
            <a:endParaRPr lang="en-US" dirty="0"/>
          </a:p>
        </p:txBody>
      </p:sp>
    </p:spTree>
    <p:extLst>
      <p:ext uri="{BB962C8B-B14F-4D97-AF65-F5344CB8AC3E}">
        <p14:creationId xmlns:p14="http://schemas.microsoft.com/office/powerpoint/2010/main" val="416210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b="0" dirty="0"/>
              <a:t>Barry does not have to do very much to move his data fields out of storage and begin constructing his PivotTable. All he needs to do is transfer, or in Excel terms, drag and drop his data fields to one of the operators. Barry can move any data field to any of the four reorganizer areas. </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13</a:t>
            </a:fld>
            <a:endParaRPr lang="en-US" dirty="0"/>
          </a:p>
        </p:txBody>
      </p:sp>
    </p:spTree>
    <p:extLst>
      <p:ext uri="{BB962C8B-B14F-4D97-AF65-F5344CB8AC3E}">
        <p14:creationId xmlns:p14="http://schemas.microsoft.com/office/powerpoint/2010/main" val="234925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 </a:t>
            </a:r>
            <a:r>
              <a:rPr lang="en-US" b="0" dirty="0"/>
              <a:t>So how does Barry decide where to transfer each data field? To answer that let’s return to Barry’s original question: “Which team won each of the three games?” The first part of his question is “which team” which indicates he should use the “Team” data field. The last part of his question has to do with the score of each of the three games, which indicates he should use the three game data fields. Now that he knows which data fields to use, he needs to determine where to transfer each one. Once again, think of Barry’s original question. In general, it is good to make the data field that is the subject of your question a Row reorganizer. In Barry’s case, this would mean making the Team data field a row. Then consider what value you are trying to calculate. In Barry’s case, this would mean making each of the three games a Value.</a:t>
            </a:r>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14</a:t>
            </a:fld>
            <a:endParaRPr lang="en-US" dirty="0"/>
          </a:p>
        </p:txBody>
      </p:sp>
    </p:spTree>
    <p:extLst>
      <p:ext uri="{BB962C8B-B14F-4D97-AF65-F5344CB8AC3E}">
        <p14:creationId xmlns:p14="http://schemas.microsoft.com/office/powerpoint/2010/main" val="2918501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Let’s take a look at what happens when Barry transfers the data fields to a reorganizer area. We determined Barry should make the Team data field a Row. So first he drags and drops Team to the Row reorganizer area. </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15</a:t>
            </a:fld>
            <a:endParaRPr lang="en-US" dirty="0"/>
          </a:p>
        </p:txBody>
      </p:sp>
    </p:spTree>
    <p:extLst>
      <p:ext uri="{BB962C8B-B14F-4D97-AF65-F5344CB8AC3E}">
        <p14:creationId xmlns:p14="http://schemas.microsoft.com/office/powerpoint/2010/main" val="374811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This automatically creates row labels for each of the two teams. You’ll notice there is also a Grand Total row has been created, however, there isn’t any data in the columns to indicate totals or scores for each game. Barry needs to set his values in order to calculate his data.</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16</a:t>
            </a:fld>
            <a:endParaRPr lang="en-US" dirty="0"/>
          </a:p>
        </p:txBody>
      </p:sp>
    </p:spTree>
    <p:extLst>
      <p:ext uri="{BB962C8B-B14F-4D97-AF65-F5344CB8AC3E}">
        <p14:creationId xmlns:p14="http://schemas.microsoft.com/office/powerpoint/2010/main" val="2857981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To calculate the totals for each game, Barry transfers the three game score data fields into the Values reorganizer area. Note, multiple data fields can be transferred to a reorganizer area.</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17</a:t>
            </a:fld>
            <a:endParaRPr lang="en-US" dirty="0"/>
          </a:p>
        </p:txBody>
      </p:sp>
    </p:spTree>
    <p:extLst>
      <p:ext uri="{BB962C8B-B14F-4D97-AF65-F5344CB8AC3E}">
        <p14:creationId xmlns:p14="http://schemas.microsoft.com/office/powerpoint/2010/main" val="38937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Transferring the data fields to the Values reorganizer area does two things: it creates a column for each of the game data fields and calculates the totals for each team. The PivotTable also automatically creates a grand total of scores for each game. Barry has now analyzed his data using a PivotTable and answered his question. Team 2 won the first game with a score of 503 to 475. Team 2 also won the second game with a score of 556 to 532, and Team 1 won the third game with a score of 574 to 552.  </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18</a:t>
            </a:fld>
            <a:endParaRPr lang="en-US" dirty="0"/>
          </a:p>
        </p:txBody>
      </p:sp>
    </p:spTree>
    <p:extLst>
      <p:ext uri="{BB962C8B-B14F-4D97-AF65-F5344CB8AC3E}">
        <p14:creationId xmlns:p14="http://schemas.microsoft.com/office/powerpoint/2010/main" val="189458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Click to learn. </a:t>
            </a:r>
          </a:p>
        </p:txBody>
      </p:sp>
      <p:sp>
        <p:nvSpPr>
          <p:cNvPr id="4" name="Slide Number Placeholder 3"/>
          <p:cNvSpPr>
            <a:spLocks noGrp="1"/>
          </p:cNvSpPr>
          <p:nvPr>
            <p:ph type="sldNum" sz="quarter" idx="5"/>
          </p:nvPr>
        </p:nvSpPr>
        <p:spPr/>
        <p:txBody>
          <a:bodyPr/>
          <a:lstStyle/>
          <a:p>
            <a:fld id="{86C0D6E3-E5E1-4F73-BCD7-15E8B1A61C38}" type="slidenum">
              <a:rPr lang="en-US" smtClean="0"/>
              <a:pPr/>
              <a:t>19</a:t>
            </a:fld>
            <a:endParaRPr lang="en-US" dirty="0"/>
          </a:p>
        </p:txBody>
      </p:sp>
    </p:spTree>
    <p:extLst>
      <p:ext uri="{BB962C8B-B14F-4D97-AF65-F5344CB8AC3E}">
        <p14:creationId xmlns:p14="http://schemas.microsoft.com/office/powerpoint/2010/main" val="3891276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Click to learn. Highlight box that is selected with glow.</a:t>
            </a:r>
          </a:p>
        </p:txBody>
      </p:sp>
      <p:sp>
        <p:nvSpPr>
          <p:cNvPr id="4" name="Slide Number Placeholder 3"/>
          <p:cNvSpPr>
            <a:spLocks noGrp="1"/>
          </p:cNvSpPr>
          <p:nvPr>
            <p:ph type="sldNum" sz="quarter" idx="5"/>
          </p:nvPr>
        </p:nvSpPr>
        <p:spPr/>
        <p:txBody>
          <a:bodyPr/>
          <a:lstStyle/>
          <a:p>
            <a:fld id="{86C0D6E3-E5E1-4F73-BCD7-15E8B1A61C38}" type="slidenum">
              <a:rPr lang="en-US" smtClean="0"/>
              <a:pPr/>
              <a:t>20</a:t>
            </a:fld>
            <a:endParaRPr lang="en-US" dirty="0"/>
          </a:p>
        </p:txBody>
      </p:sp>
    </p:spTree>
    <p:extLst>
      <p:ext uri="{BB962C8B-B14F-4D97-AF65-F5344CB8AC3E}">
        <p14:creationId xmlns:p14="http://schemas.microsoft.com/office/powerpoint/2010/main" val="365547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2</a:t>
            </a:fld>
            <a:endParaRPr lang="en-US"/>
          </a:p>
        </p:txBody>
      </p:sp>
    </p:spTree>
    <p:extLst>
      <p:ext uri="{BB962C8B-B14F-4D97-AF65-F5344CB8AC3E}">
        <p14:creationId xmlns:p14="http://schemas.microsoft.com/office/powerpoint/2010/main" val="3538560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Click to learn. Highlight box that is selected with glow.</a:t>
            </a:r>
          </a:p>
        </p:txBody>
      </p:sp>
      <p:sp>
        <p:nvSpPr>
          <p:cNvPr id="4" name="Slide Number Placeholder 3"/>
          <p:cNvSpPr>
            <a:spLocks noGrp="1"/>
          </p:cNvSpPr>
          <p:nvPr>
            <p:ph type="sldNum" sz="quarter" idx="5"/>
          </p:nvPr>
        </p:nvSpPr>
        <p:spPr/>
        <p:txBody>
          <a:bodyPr/>
          <a:lstStyle/>
          <a:p>
            <a:fld id="{86C0D6E3-E5E1-4F73-BCD7-15E8B1A61C38}" type="slidenum">
              <a:rPr lang="en-US" smtClean="0"/>
              <a:pPr/>
              <a:t>21</a:t>
            </a:fld>
            <a:endParaRPr lang="en-US" dirty="0"/>
          </a:p>
        </p:txBody>
      </p:sp>
    </p:spTree>
    <p:extLst>
      <p:ext uri="{BB962C8B-B14F-4D97-AF65-F5344CB8AC3E}">
        <p14:creationId xmlns:p14="http://schemas.microsoft.com/office/powerpoint/2010/main" val="1550502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Click to learn. Highlight box that is selected with glow.</a:t>
            </a:r>
          </a:p>
        </p:txBody>
      </p:sp>
      <p:sp>
        <p:nvSpPr>
          <p:cNvPr id="4" name="Slide Number Placeholder 3"/>
          <p:cNvSpPr>
            <a:spLocks noGrp="1"/>
          </p:cNvSpPr>
          <p:nvPr>
            <p:ph type="sldNum" sz="quarter" idx="5"/>
          </p:nvPr>
        </p:nvSpPr>
        <p:spPr/>
        <p:txBody>
          <a:bodyPr/>
          <a:lstStyle/>
          <a:p>
            <a:fld id="{86C0D6E3-E5E1-4F73-BCD7-15E8B1A61C38}" type="slidenum">
              <a:rPr lang="en-US" smtClean="0"/>
              <a:pPr/>
              <a:t>22</a:t>
            </a:fld>
            <a:endParaRPr lang="en-US" dirty="0"/>
          </a:p>
        </p:txBody>
      </p:sp>
    </p:spTree>
    <p:extLst>
      <p:ext uri="{BB962C8B-B14F-4D97-AF65-F5344CB8AC3E}">
        <p14:creationId xmlns:p14="http://schemas.microsoft.com/office/powerpoint/2010/main" val="2191361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23</a:t>
            </a:fld>
            <a:endParaRPr lang="en-US" dirty="0"/>
          </a:p>
        </p:txBody>
      </p:sp>
    </p:spTree>
    <p:extLst>
      <p:ext uri="{BB962C8B-B14F-4D97-AF65-F5344CB8AC3E}">
        <p14:creationId xmlns:p14="http://schemas.microsoft.com/office/powerpoint/2010/main" val="2526513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86C0D6E3-E5E1-4F73-BCD7-15E8B1A61C38}" type="slidenum">
              <a:rPr lang="en-US" smtClean="0"/>
              <a:pPr/>
              <a:t>24</a:t>
            </a:fld>
            <a:endParaRPr lang="en-US" dirty="0"/>
          </a:p>
        </p:txBody>
      </p:sp>
    </p:spTree>
    <p:extLst>
      <p:ext uri="{BB962C8B-B14F-4D97-AF65-F5344CB8AC3E}">
        <p14:creationId xmlns:p14="http://schemas.microsoft.com/office/powerpoint/2010/main" val="2686299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r>
              <a:rPr lang="en-US" dirty="0"/>
              <a:t>Developer notes: Modify P115_01_25. Use slideshow template and replace image and text.</a:t>
            </a:r>
          </a:p>
        </p:txBody>
      </p:sp>
      <p:sp>
        <p:nvSpPr>
          <p:cNvPr id="4" name="Slide Number Placeholder 3"/>
          <p:cNvSpPr>
            <a:spLocks noGrp="1"/>
          </p:cNvSpPr>
          <p:nvPr>
            <p:ph type="sldNum" sz="quarter" idx="5"/>
          </p:nvPr>
        </p:nvSpPr>
        <p:spPr/>
        <p:txBody>
          <a:bodyPr/>
          <a:lstStyle/>
          <a:p>
            <a:fld id="{86C0D6E3-E5E1-4F73-BCD7-15E8B1A61C38}" type="slidenum">
              <a:rPr lang="en-US" smtClean="0"/>
              <a:pPr/>
              <a:t>25</a:t>
            </a:fld>
            <a:endParaRPr lang="en-US" dirty="0"/>
          </a:p>
        </p:txBody>
      </p:sp>
    </p:spTree>
    <p:extLst>
      <p:ext uri="{BB962C8B-B14F-4D97-AF65-F5344CB8AC3E}">
        <p14:creationId xmlns:p14="http://schemas.microsoft.com/office/powerpoint/2010/main" val="3428875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26</a:t>
            </a:fld>
            <a:endParaRPr lang="en-US" dirty="0"/>
          </a:p>
        </p:txBody>
      </p:sp>
    </p:spTree>
    <p:extLst>
      <p:ext uri="{BB962C8B-B14F-4D97-AF65-F5344CB8AC3E}">
        <p14:creationId xmlns:p14="http://schemas.microsoft.com/office/powerpoint/2010/main" val="3037342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27</a:t>
            </a:fld>
            <a:endParaRPr lang="en-US" dirty="0"/>
          </a:p>
        </p:txBody>
      </p:sp>
    </p:spTree>
    <p:extLst>
      <p:ext uri="{BB962C8B-B14F-4D97-AF65-F5344CB8AC3E}">
        <p14:creationId xmlns:p14="http://schemas.microsoft.com/office/powerpoint/2010/main" val="4166159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28</a:t>
            </a:fld>
            <a:endParaRPr lang="en-US" dirty="0"/>
          </a:p>
        </p:txBody>
      </p:sp>
    </p:spTree>
    <p:extLst>
      <p:ext uri="{BB962C8B-B14F-4D97-AF65-F5344CB8AC3E}">
        <p14:creationId xmlns:p14="http://schemas.microsoft.com/office/powerpoint/2010/main" val="322647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29</a:t>
            </a:fld>
            <a:endParaRPr lang="en-US" dirty="0"/>
          </a:p>
        </p:txBody>
      </p:sp>
    </p:spTree>
    <p:extLst>
      <p:ext uri="{BB962C8B-B14F-4D97-AF65-F5344CB8AC3E}">
        <p14:creationId xmlns:p14="http://schemas.microsoft.com/office/powerpoint/2010/main" val="655215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30</a:t>
            </a:fld>
            <a:endParaRPr lang="en-US" dirty="0"/>
          </a:p>
        </p:txBody>
      </p:sp>
    </p:spTree>
    <p:extLst>
      <p:ext uri="{BB962C8B-B14F-4D97-AF65-F5344CB8AC3E}">
        <p14:creationId xmlns:p14="http://schemas.microsoft.com/office/powerpoint/2010/main" val="351501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Topic title with Lead in and objectives</a:t>
            </a:r>
          </a:p>
        </p:txBody>
      </p:sp>
      <p:sp>
        <p:nvSpPr>
          <p:cNvPr id="4" name="Slide Number Placeholder 3"/>
          <p:cNvSpPr>
            <a:spLocks noGrp="1"/>
          </p:cNvSpPr>
          <p:nvPr>
            <p:ph type="sldNum" sz="quarter" idx="10"/>
          </p:nvPr>
        </p:nvSpPr>
        <p:spPr/>
        <p:txBody>
          <a:bodyPr/>
          <a:lstStyle/>
          <a:p>
            <a:fld id="{86C0D6E3-E5E1-4F73-BCD7-15E8B1A61C38}" type="slidenum">
              <a:rPr lang="en-US" smtClean="0"/>
              <a:pPr/>
              <a:t>4</a:t>
            </a:fld>
            <a:endParaRPr lang="en-US" dirty="0"/>
          </a:p>
        </p:txBody>
      </p:sp>
    </p:spTree>
    <p:extLst>
      <p:ext uri="{BB962C8B-B14F-4D97-AF65-F5344CB8AC3E}">
        <p14:creationId xmlns:p14="http://schemas.microsoft.com/office/powerpoint/2010/main" val="4261716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Modify layout for P520_01_20. </a:t>
            </a:r>
          </a:p>
        </p:txBody>
      </p:sp>
      <p:sp>
        <p:nvSpPr>
          <p:cNvPr id="4" name="Slide Number Placeholder 3"/>
          <p:cNvSpPr>
            <a:spLocks noGrp="1"/>
          </p:cNvSpPr>
          <p:nvPr>
            <p:ph type="sldNum" sz="quarter" idx="10"/>
          </p:nvPr>
        </p:nvSpPr>
        <p:spPr/>
        <p:txBody>
          <a:bodyPr/>
          <a:lstStyle/>
          <a:p>
            <a:fld id="{86C0D6E3-E5E1-4F73-BCD7-15E8B1A61C38}" type="slidenum">
              <a:rPr lang="en-US" smtClean="0"/>
              <a:pPr/>
              <a:t>31</a:t>
            </a:fld>
            <a:endParaRPr lang="en-US" dirty="0"/>
          </a:p>
        </p:txBody>
      </p:sp>
    </p:spTree>
    <p:extLst>
      <p:ext uri="{BB962C8B-B14F-4D97-AF65-F5344CB8AC3E}">
        <p14:creationId xmlns:p14="http://schemas.microsoft.com/office/powerpoint/2010/main" val="3615202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Modify layout for P520_01_20</a:t>
            </a:r>
          </a:p>
          <a:p>
            <a:pPr marL="0" marR="0" lvl="0" indent="0" algn="l" defTabSz="802179" rtl="0" eaLnBrk="1" fontAlgn="auto" latinLnBrk="0" hangingPunct="1">
              <a:lnSpc>
                <a:spcPct val="100000"/>
              </a:lnSpc>
              <a:spcBef>
                <a:spcPts val="900"/>
              </a:spcBef>
              <a:spcAft>
                <a:spcPts val="6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C0D6E3-E5E1-4F73-BCD7-15E8B1A61C38}" type="slidenum">
              <a:rPr lang="en-US" smtClean="0"/>
              <a:pPr/>
              <a:t>32</a:t>
            </a:fld>
            <a:endParaRPr lang="en-US" dirty="0"/>
          </a:p>
        </p:txBody>
      </p:sp>
    </p:spTree>
    <p:extLst>
      <p:ext uri="{BB962C8B-B14F-4D97-AF65-F5344CB8AC3E}">
        <p14:creationId xmlns:p14="http://schemas.microsoft.com/office/powerpoint/2010/main" val="1628633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Modify layout for P520_01_20</a:t>
            </a:r>
          </a:p>
          <a:p>
            <a:pPr marL="0" marR="0" lvl="0" indent="0" algn="l" defTabSz="802179" rtl="0" eaLnBrk="1" fontAlgn="auto" latinLnBrk="0" hangingPunct="1">
              <a:lnSpc>
                <a:spcPct val="100000"/>
              </a:lnSpc>
              <a:spcBef>
                <a:spcPts val="900"/>
              </a:spcBef>
              <a:spcAft>
                <a:spcPts val="6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C0D6E3-E5E1-4F73-BCD7-15E8B1A61C38}" type="slidenum">
              <a:rPr lang="en-US" smtClean="0"/>
              <a:pPr/>
              <a:t>33</a:t>
            </a:fld>
            <a:endParaRPr lang="en-US" dirty="0"/>
          </a:p>
        </p:txBody>
      </p:sp>
    </p:spTree>
    <p:extLst>
      <p:ext uri="{BB962C8B-B14F-4D97-AF65-F5344CB8AC3E}">
        <p14:creationId xmlns:p14="http://schemas.microsoft.com/office/powerpoint/2010/main" val="2897098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 Possible interactions. Use Sticky Notes interaction slide-in? Sign drops in and “bounce” one at a time. Re-use images with faded bottom from previous slide.</a:t>
            </a:r>
          </a:p>
        </p:txBody>
      </p:sp>
      <p:sp>
        <p:nvSpPr>
          <p:cNvPr id="4" name="Slide Number Placeholder 3"/>
          <p:cNvSpPr>
            <a:spLocks noGrp="1"/>
          </p:cNvSpPr>
          <p:nvPr>
            <p:ph type="sldNum" sz="quarter" idx="5"/>
          </p:nvPr>
        </p:nvSpPr>
        <p:spPr/>
        <p:txBody>
          <a:bodyPr/>
          <a:lstStyle/>
          <a:p>
            <a:fld id="{86C0D6E3-E5E1-4F73-BCD7-15E8B1A61C38}" type="slidenum">
              <a:rPr lang="en-US" smtClean="0"/>
              <a:pPr/>
              <a:t>34</a:t>
            </a:fld>
            <a:endParaRPr lang="en-US" dirty="0"/>
          </a:p>
        </p:txBody>
      </p:sp>
    </p:spTree>
    <p:extLst>
      <p:ext uri="{BB962C8B-B14F-4D97-AF65-F5344CB8AC3E}">
        <p14:creationId xmlns:p14="http://schemas.microsoft.com/office/powerpoint/2010/main" val="2298555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2 tries</a:t>
            </a:r>
          </a:p>
        </p:txBody>
      </p:sp>
      <p:sp>
        <p:nvSpPr>
          <p:cNvPr id="4" name="Slide Number Placeholder 3"/>
          <p:cNvSpPr>
            <a:spLocks noGrp="1"/>
          </p:cNvSpPr>
          <p:nvPr>
            <p:ph type="sldNum" sz="quarter" idx="5"/>
          </p:nvPr>
        </p:nvSpPr>
        <p:spPr/>
        <p:txBody>
          <a:bodyPr/>
          <a:lstStyle/>
          <a:p>
            <a:fld id="{86C0D6E3-E5E1-4F73-BCD7-15E8B1A61C38}" type="slidenum">
              <a:rPr lang="en-US" smtClean="0"/>
              <a:pPr/>
              <a:t>35</a:t>
            </a:fld>
            <a:endParaRPr lang="en-US" dirty="0"/>
          </a:p>
        </p:txBody>
      </p:sp>
    </p:spTree>
    <p:extLst>
      <p:ext uri="{BB962C8B-B14F-4D97-AF65-F5344CB8AC3E}">
        <p14:creationId xmlns:p14="http://schemas.microsoft.com/office/powerpoint/2010/main" val="2671933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 Modify x101_06_035 (Multi-Select – 2 Tries)</a:t>
            </a:r>
          </a:p>
        </p:txBody>
      </p:sp>
      <p:sp>
        <p:nvSpPr>
          <p:cNvPr id="4" name="Slide Number Placeholder 3"/>
          <p:cNvSpPr>
            <a:spLocks noGrp="1"/>
          </p:cNvSpPr>
          <p:nvPr>
            <p:ph type="sldNum" sz="quarter" idx="5"/>
          </p:nvPr>
        </p:nvSpPr>
        <p:spPr/>
        <p:txBody>
          <a:bodyPr/>
          <a:lstStyle/>
          <a:p>
            <a:fld id="{86C0D6E3-E5E1-4F73-BCD7-15E8B1A61C38}" type="slidenum">
              <a:rPr lang="en-US" smtClean="0"/>
              <a:pPr/>
              <a:t>36</a:t>
            </a:fld>
            <a:endParaRPr lang="en-US" dirty="0"/>
          </a:p>
        </p:txBody>
      </p:sp>
    </p:spTree>
    <p:extLst>
      <p:ext uri="{BB962C8B-B14F-4D97-AF65-F5344CB8AC3E}">
        <p14:creationId xmlns:p14="http://schemas.microsoft.com/office/powerpoint/2010/main" val="3266285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Modify P405_03_85. Green area is a hotspot. Only when any </a:t>
            </a:r>
          </a:p>
        </p:txBody>
      </p:sp>
      <p:sp>
        <p:nvSpPr>
          <p:cNvPr id="4" name="Slide Number Placeholder 3"/>
          <p:cNvSpPr>
            <a:spLocks noGrp="1"/>
          </p:cNvSpPr>
          <p:nvPr>
            <p:ph type="sldNum" sz="quarter" idx="5"/>
          </p:nvPr>
        </p:nvSpPr>
        <p:spPr/>
        <p:txBody>
          <a:bodyPr/>
          <a:lstStyle/>
          <a:p>
            <a:fld id="{86C0D6E3-E5E1-4F73-BCD7-15E8B1A61C38}" type="slidenum">
              <a:rPr lang="en-US" smtClean="0"/>
              <a:pPr/>
              <a:t>37</a:t>
            </a:fld>
            <a:endParaRPr lang="en-US" dirty="0"/>
          </a:p>
        </p:txBody>
      </p:sp>
    </p:spTree>
    <p:extLst>
      <p:ext uri="{BB962C8B-B14F-4D97-AF65-F5344CB8AC3E}">
        <p14:creationId xmlns:p14="http://schemas.microsoft.com/office/powerpoint/2010/main" val="3795538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Topic title with Lead in and objectives</a:t>
            </a:r>
          </a:p>
        </p:txBody>
      </p:sp>
      <p:sp>
        <p:nvSpPr>
          <p:cNvPr id="4" name="Slide Number Placeholder 3"/>
          <p:cNvSpPr>
            <a:spLocks noGrp="1"/>
          </p:cNvSpPr>
          <p:nvPr>
            <p:ph type="sldNum" sz="quarter" idx="10"/>
          </p:nvPr>
        </p:nvSpPr>
        <p:spPr/>
        <p:txBody>
          <a:bodyPr/>
          <a:lstStyle/>
          <a:p>
            <a:fld id="{86C0D6E3-E5E1-4F73-BCD7-15E8B1A61C38}" type="slidenum">
              <a:rPr lang="en-US" smtClean="0"/>
              <a:pPr/>
              <a:t>38</a:t>
            </a:fld>
            <a:endParaRPr lang="en-US" dirty="0"/>
          </a:p>
        </p:txBody>
      </p:sp>
    </p:spTree>
    <p:extLst>
      <p:ext uri="{BB962C8B-B14F-4D97-AF65-F5344CB8AC3E}">
        <p14:creationId xmlns:p14="http://schemas.microsoft.com/office/powerpoint/2010/main" val="31140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r>
              <a:rPr lang="en-US" dirty="0"/>
              <a:t>Re-use image: D220_01_40</a:t>
            </a:r>
          </a:p>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39</a:t>
            </a:fld>
            <a:endParaRPr lang="en-US" dirty="0"/>
          </a:p>
        </p:txBody>
      </p:sp>
    </p:spTree>
    <p:extLst>
      <p:ext uri="{BB962C8B-B14F-4D97-AF65-F5344CB8AC3E}">
        <p14:creationId xmlns:p14="http://schemas.microsoft.com/office/powerpoint/2010/main" val="3751096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r>
              <a:rPr lang="en-US" dirty="0"/>
              <a:t>No additional on-screen text or action.</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40</a:t>
            </a:fld>
            <a:endParaRPr lang="en-US" dirty="0"/>
          </a:p>
        </p:txBody>
      </p:sp>
    </p:spTree>
    <p:extLst>
      <p:ext uri="{BB962C8B-B14F-4D97-AF65-F5344CB8AC3E}">
        <p14:creationId xmlns:p14="http://schemas.microsoft.com/office/powerpoint/2010/main" val="955690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 </a:t>
            </a:r>
            <a:r>
              <a:rPr lang="en-US" dirty="0"/>
              <a:t>Why should you use a PivotTable analyze your data? </a:t>
            </a:r>
            <a:r>
              <a:rPr lang="en-US" sz="1050" b="0" dirty="0">
                <a:solidFill>
                  <a:schemeClr val="tx1"/>
                </a:solidFill>
              </a:rPr>
              <a:t>When used correctly, a PivotTable can combine and reorganize your data to help you answers to many of the questions you have about your data, and it does it without you needing to make any calculations yourself. Let’s say you have a wealth of data. You know its good data so you’ve been storing it in a safe place, but you aren’t sure how to even get started analyzing it. This is where a PivotTable comes in. The first step is taking your data out of storage.</a:t>
            </a:r>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5</a:t>
            </a:fld>
            <a:endParaRPr lang="en-US" dirty="0"/>
          </a:p>
        </p:txBody>
      </p:sp>
    </p:spTree>
    <p:extLst>
      <p:ext uri="{BB962C8B-B14F-4D97-AF65-F5344CB8AC3E}">
        <p14:creationId xmlns:p14="http://schemas.microsoft.com/office/powerpoint/2010/main" val="2471173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 Re-create text in Storyline. Simplify text to remove and distracting/unnecessary content.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41</a:t>
            </a:fld>
            <a:endParaRPr lang="en-US" dirty="0"/>
          </a:p>
        </p:txBody>
      </p:sp>
    </p:spTree>
    <p:extLst>
      <p:ext uri="{BB962C8B-B14F-4D97-AF65-F5344CB8AC3E}">
        <p14:creationId xmlns:p14="http://schemas.microsoft.com/office/powerpoint/2010/main" val="2746503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 </a:t>
            </a:r>
            <a:r>
              <a:rPr lang="en-US" dirty="0"/>
              <a:t>Fade background of the parts of the image not emphasized when each pin is clicked.</a:t>
            </a:r>
          </a:p>
        </p:txBody>
      </p:sp>
      <p:sp>
        <p:nvSpPr>
          <p:cNvPr id="4" name="Slide Number Placeholder 3"/>
          <p:cNvSpPr>
            <a:spLocks noGrp="1"/>
          </p:cNvSpPr>
          <p:nvPr>
            <p:ph type="sldNum" sz="quarter" idx="5"/>
          </p:nvPr>
        </p:nvSpPr>
        <p:spPr/>
        <p:txBody>
          <a:bodyPr/>
          <a:lstStyle/>
          <a:p>
            <a:fld id="{86C0D6E3-E5E1-4F73-BCD7-15E8B1A61C38}" type="slidenum">
              <a:rPr lang="en-US" smtClean="0"/>
              <a:pPr/>
              <a:t>42</a:t>
            </a:fld>
            <a:endParaRPr lang="en-US" dirty="0"/>
          </a:p>
        </p:txBody>
      </p:sp>
    </p:spTree>
    <p:extLst>
      <p:ext uri="{BB962C8B-B14F-4D97-AF65-F5344CB8AC3E}">
        <p14:creationId xmlns:p14="http://schemas.microsoft.com/office/powerpoint/2010/main" val="2797766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 </a:t>
            </a:r>
            <a:r>
              <a:rPr lang="en-US" dirty="0"/>
              <a:t>Fade background of the parts of the image not emphasized when each pin is clicked.</a:t>
            </a:r>
          </a:p>
        </p:txBody>
      </p:sp>
      <p:sp>
        <p:nvSpPr>
          <p:cNvPr id="4" name="Slide Number Placeholder 3"/>
          <p:cNvSpPr>
            <a:spLocks noGrp="1"/>
          </p:cNvSpPr>
          <p:nvPr>
            <p:ph type="sldNum" sz="quarter" idx="5"/>
          </p:nvPr>
        </p:nvSpPr>
        <p:spPr/>
        <p:txBody>
          <a:bodyPr/>
          <a:lstStyle/>
          <a:p>
            <a:fld id="{86C0D6E3-E5E1-4F73-BCD7-15E8B1A61C38}" type="slidenum">
              <a:rPr lang="en-US" smtClean="0"/>
              <a:pPr/>
              <a:t>43</a:t>
            </a:fld>
            <a:endParaRPr lang="en-US" dirty="0"/>
          </a:p>
        </p:txBody>
      </p:sp>
    </p:spTree>
    <p:extLst>
      <p:ext uri="{BB962C8B-B14F-4D97-AF65-F5344CB8AC3E}">
        <p14:creationId xmlns:p14="http://schemas.microsoft.com/office/powerpoint/2010/main" val="3752020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 </a:t>
            </a:r>
            <a:r>
              <a:rPr lang="en-US" dirty="0"/>
              <a:t>Fade background of the parts of the image not emphasized when each pin is clicked.</a:t>
            </a:r>
          </a:p>
        </p:txBody>
      </p:sp>
      <p:sp>
        <p:nvSpPr>
          <p:cNvPr id="4" name="Slide Number Placeholder 3"/>
          <p:cNvSpPr>
            <a:spLocks noGrp="1"/>
          </p:cNvSpPr>
          <p:nvPr>
            <p:ph type="sldNum" sz="quarter" idx="5"/>
          </p:nvPr>
        </p:nvSpPr>
        <p:spPr/>
        <p:txBody>
          <a:bodyPr/>
          <a:lstStyle/>
          <a:p>
            <a:fld id="{86C0D6E3-E5E1-4F73-BCD7-15E8B1A61C38}" type="slidenum">
              <a:rPr lang="en-US" smtClean="0"/>
              <a:pPr/>
              <a:t>44</a:t>
            </a:fld>
            <a:endParaRPr lang="en-US" dirty="0"/>
          </a:p>
        </p:txBody>
      </p:sp>
    </p:spTree>
    <p:extLst>
      <p:ext uri="{BB962C8B-B14F-4D97-AF65-F5344CB8AC3E}">
        <p14:creationId xmlns:p14="http://schemas.microsoft.com/office/powerpoint/2010/main" val="776921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only appears if learner incorrectly clicks somewhere other than the hotspot.</a:t>
            </a:r>
          </a:p>
        </p:txBody>
      </p:sp>
      <p:sp>
        <p:nvSpPr>
          <p:cNvPr id="4" name="Slide Number Placeholder 3"/>
          <p:cNvSpPr>
            <a:spLocks noGrp="1"/>
          </p:cNvSpPr>
          <p:nvPr>
            <p:ph type="sldNum" sz="quarter" idx="5"/>
          </p:nvPr>
        </p:nvSpPr>
        <p:spPr/>
        <p:txBody>
          <a:bodyPr/>
          <a:lstStyle/>
          <a:p>
            <a:fld id="{86C0D6E3-E5E1-4F73-BCD7-15E8B1A61C38}" type="slidenum">
              <a:rPr lang="en-US" smtClean="0"/>
              <a:pPr/>
              <a:t>45</a:t>
            </a:fld>
            <a:endParaRPr lang="en-US" dirty="0"/>
          </a:p>
        </p:txBody>
      </p:sp>
    </p:spTree>
    <p:extLst>
      <p:ext uri="{BB962C8B-B14F-4D97-AF65-F5344CB8AC3E}">
        <p14:creationId xmlns:p14="http://schemas.microsoft.com/office/powerpoint/2010/main" val="1166314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Green rectangle is hotspot, not a visible green shape. Orange arrow only appears if learner incorrectly clicks somewhere other than the hotspot.</a:t>
            </a:r>
          </a:p>
        </p:txBody>
      </p:sp>
      <p:sp>
        <p:nvSpPr>
          <p:cNvPr id="4" name="Slide Number Placeholder 3"/>
          <p:cNvSpPr>
            <a:spLocks noGrp="1"/>
          </p:cNvSpPr>
          <p:nvPr>
            <p:ph type="sldNum" sz="quarter" idx="5"/>
          </p:nvPr>
        </p:nvSpPr>
        <p:spPr/>
        <p:txBody>
          <a:bodyPr/>
          <a:lstStyle/>
          <a:p>
            <a:fld id="{86C0D6E3-E5E1-4F73-BCD7-15E8B1A61C38}" type="slidenum">
              <a:rPr lang="en-US" smtClean="0"/>
              <a:pPr/>
              <a:t>46</a:t>
            </a:fld>
            <a:endParaRPr lang="en-US" dirty="0"/>
          </a:p>
        </p:txBody>
      </p:sp>
    </p:spTree>
    <p:extLst>
      <p:ext uri="{BB962C8B-B14F-4D97-AF65-F5344CB8AC3E}">
        <p14:creationId xmlns:p14="http://schemas.microsoft.com/office/powerpoint/2010/main" val="2475699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and highlight box only appear if learner incorrectly clicks somewhere other than the hotspot.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47</a:t>
            </a:fld>
            <a:endParaRPr lang="en-US" dirty="0"/>
          </a:p>
        </p:txBody>
      </p:sp>
    </p:spTree>
    <p:extLst>
      <p:ext uri="{BB962C8B-B14F-4D97-AF65-F5344CB8AC3E}">
        <p14:creationId xmlns:p14="http://schemas.microsoft.com/office/powerpoint/2010/main" val="2687022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screen, learner should click Next to continue.</a:t>
            </a:r>
          </a:p>
        </p:txBody>
      </p:sp>
      <p:sp>
        <p:nvSpPr>
          <p:cNvPr id="4" name="Slide Number Placeholder 3"/>
          <p:cNvSpPr>
            <a:spLocks noGrp="1"/>
          </p:cNvSpPr>
          <p:nvPr>
            <p:ph type="sldNum" sz="quarter" idx="5"/>
          </p:nvPr>
        </p:nvSpPr>
        <p:spPr/>
        <p:txBody>
          <a:bodyPr/>
          <a:lstStyle/>
          <a:p>
            <a:fld id="{86C0D6E3-E5E1-4F73-BCD7-15E8B1A61C38}" type="slidenum">
              <a:rPr lang="en-US" smtClean="0"/>
              <a:pPr/>
              <a:t>48</a:t>
            </a:fld>
            <a:endParaRPr lang="en-US" dirty="0"/>
          </a:p>
        </p:txBody>
      </p:sp>
    </p:spTree>
    <p:extLst>
      <p:ext uri="{BB962C8B-B14F-4D97-AF65-F5344CB8AC3E}">
        <p14:creationId xmlns:p14="http://schemas.microsoft.com/office/powerpoint/2010/main" val="3297765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Dialog boxes appear on user click of each pushpin. When pushpin has been selected/rolled over, the orange arrow appears. User can only click Next when all pushpins have been selected.</a:t>
            </a:r>
          </a:p>
        </p:txBody>
      </p:sp>
      <p:sp>
        <p:nvSpPr>
          <p:cNvPr id="4" name="Slide Number Placeholder 3"/>
          <p:cNvSpPr>
            <a:spLocks noGrp="1"/>
          </p:cNvSpPr>
          <p:nvPr>
            <p:ph type="sldNum" sz="quarter" idx="5"/>
          </p:nvPr>
        </p:nvSpPr>
        <p:spPr/>
        <p:txBody>
          <a:bodyPr/>
          <a:lstStyle/>
          <a:p>
            <a:fld id="{86C0D6E3-E5E1-4F73-BCD7-15E8B1A61C38}" type="slidenum">
              <a:rPr lang="en-US" smtClean="0"/>
              <a:pPr/>
              <a:t>49</a:t>
            </a:fld>
            <a:endParaRPr lang="en-US" dirty="0"/>
          </a:p>
        </p:txBody>
      </p:sp>
    </p:spTree>
    <p:extLst>
      <p:ext uri="{BB962C8B-B14F-4D97-AF65-F5344CB8AC3E}">
        <p14:creationId xmlns:p14="http://schemas.microsoft.com/office/powerpoint/2010/main" val="2768186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Dialog boxes appear on user click of each pushpin. When pushpin has been selected/rolled over, the orange arrow appears. User can only click Next when all pushpins have been selected.</a:t>
            </a:r>
          </a:p>
        </p:txBody>
      </p:sp>
      <p:sp>
        <p:nvSpPr>
          <p:cNvPr id="4" name="Slide Number Placeholder 3"/>
          <p:cNvSpPr>
            <a:spLocks noGrp="1"/>
          </p:cNvSpPr>
          <p:nvPr>
            <p:ph type="sldNum" sz="quarter" idx="5"/>
          </p:nvPr>
        </p:nvSpPr>
        <p:spPr/>
        <p:txBody>
          <a:bodyPr/>
          <a:lstStyle/>
          <a:p>
            <a:fld id="{86C0D6E3-E5E1-4F73-BCD7-15E8B1A61C38}" type="slidenum">
              <a:rPr lang="en-US" smtClean="0"/>
              <a:pPr/>
              <a:t>50</a:t>
            </a:fld>
            <a:endParaRPr lang="en-US" dirty="0"/>
          </a:p>
        </p:txBody>
      </p:sp>
    </p:spTree>
    <p:extLst>
      <p:ext uri="{BB962C8B-B14F-4D97-AF65-F5344CB8AC3E}">
        <p14:creationId xmlns:p14="http://schemas.microsoft.com/office/powerpoint/2010/main" val="388768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 </a:t>
            </a:r>
            <a:r>
              <a:rPr lang="en-US" sz="1050" b="0" dirty="0">
                <a:solidFill>
                  <a:schemeClr val="tx1"/>
                </a:solidFill>
              </a:rPr>
              <a:t>Think of a PivotTable as a machine you can put your data into and spit out answers! PivotTables are a feature of Excel, however, you don’t need to be proficient in Excel to analyze your data with a PivotTable. You can simply use a spreadsheet of data in Excel and reorganize it in a way that will help you get answers to your questions. The more data you reorganize in a PivotTable, the more answers you are likely to get.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6</a:t>
            </a:fld>
            <a:endParaRPr lang="en-US" dirty="0"/>
          </a:p>
        </p:txBody>
      </p:sp>
    </p:spTree>
    <p:extLst>
      <p:ext uri="{BB962C8B-B14F-4D97-AF65-F5344CB8AC3E}">
        <p14:creationId xmlns:p14="http://schemas.microsoft.com/office/powerpoint/2010/main" val="1355142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Dialog boxes appear on user click of each pushpin. When pushpin has been selected/rolled over, the orange arrow appears. User can only click Next when all pushpins have been selected.</a:t>
            </a:r>
          </a:p>
        </p:txBody>
      </p:sp>
      <p:sp>
        <p:nvSpPr>
          <p:cNvPr id="4" name="Slide Number Placeholder 3"/>
          <p:cNvSpPr>
            <a:spLocks noGrp="1"/>
          </p:cNvSpPr>
          <p:nvPr>
            <p:ph type="sldNum" sz="quarter" idx="5"/>
          </p:nvPr>
        </p:nvSpPr>
        <p:spPr/>
        <p:txBody>
          <a:bodyPr/>
          <a:lstStyle/>
          <a:p>
            <a:fld id="{86C0D6E3-E5E1-4F73-BCD7-15E8B1A61C38}" type="slidenum">
              <a:rPr lang="en-US" smtClean="0"/>
              <a:pPr/>
              <a:t>51</a:t>
            </a:fld>
            <a:endParaRPr lang="en-US" dirty="0"/>
          </a:p>
        </p:txBody>
      </p:sp>
    </p:spTree>
    <p:extLst>
      <p:ext uri="{BB962C8B-B14F-4D97-AF65-F5344CB8AC3E}">
        <p14:creationId xmlns:p14="http://schemas.microsoft.com/office/powerpoint/2010/main" val="29965588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Dialog boxes appear on user click of each pushpin. When pushpin has been selected/rolled over, the orange arrow appears. User can only click Next when all pushpins have been selected.</a:t>
            </a:r>
          </a:p>
        </p:txBody>
      </p:sp>
      <p:sp>
        <p:nvSpPr>
          <p:cNvPr id="4" name="Slide Number Placeholder 3"/>
          <p:cNvSpPr>
            <a:spLocks noGrp="1"/>
          </p:cNvSpPr>
          <p:nvPr>
            <p:ph type="sldNum" sz="quarter" idx="5"/>
          </p:nvPr>
        </p:nvSpPr>
        <p:spPr/>
        <p:txBody>
          <a:bodyPr/>
          <a:lstStyle/>
          <a:p>
            <a:fld id="{86C0D6E3-E5E1-4F73-BCD7-15E8B1A61C38}" type="slidenum">
              <a:rPr lang="en-US" smtClean="0"/>
              <a:pPr/>
              <a:t>52</a:t>
            </a:fld>
            <a:endParaRPr lang="en-US" dirty="0"/>
          </a:p>
        </p:txBody>
      </p:sp>
    </p:spTree>
    <p:extLst>
      <p:ext uri="{BB962C8B-B14F-4D97-AF65-F5344CB8AC3E}">
        <p14:creationId xmlns:p14="http://schemas.microsoft.com/office/powerpoint/2010/main" val="396470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a:t>
            </a:r>
            <a:r>
              <a:rPr lang="en-US" b="0" dirty="0"/>
              <a:t>: In order to construct your PivotTable, you will need to assign data fields into the four areas. There are different methods for moving data fields into each of the four areas. First, you can simply check the box next to a data field and Excel will automatically place it in an area. The placement is automated based on what type of data is contained in the data field. For example, a number-based data field such as “Debit” that has dollar amounts, will be placed in the Values area once you check its box. Conversely, text-based data fields like “Transaction Type” is likely to be assigned to the Rows or Columns area. </a:t>
            </a:r>
          </a:p>
          <a:p>
            <a:endParaRPr lang="en-US" b="0" dirty="0"/>
          </a:p>
          <a:p>
            <a:pPr marL="0" marR="0" lvl="0" indent="0" algn="l" defTabSz="802179" rtl="0" eaLnBrk="1" fontAlgn="auto" latinLnBrk="0" hangingPunct="1">
              <a:lnSpc>
                <a:spcPct val="100000"/>
              </a:lnSpc>
              <a:spcBef>
                <a:spcPts val="0"/>
              </a:spcBef>
              <a:spcAft>
                <a:spcPts val="0"/>
              </a:spcAft>
              <a:buClrTx/>
              <a:buSzTx/>
              <a:buFontTx/>
              <a:buNone/>
              <a:tabLst/>
              <a:defRPr/>
            </a:pPr>
            <a:r>
              <a:rPr lang="en-US" sz="1050" b="0" dirty="0">
                <a:solidFill>
                  <a:schemeClr val="tx1"/>
                </a:solidFill>
              </a:rPr>
              <a:t>However, what if you had wanted to make the “Debit” data field a row label? What Excel assumed you wanted would not have helped you. </a:t>
            </a:r>
            <a:r>
              <a:rPr lang="en-US" b="0" dirty="0"/>
              <a:t>The automated assignment of the check boxes is why you will find that dragging and dropping the data fields gives you more control when constructing your PivotTable. You can select any available data and field and quickly drag and drop it in any of the four areas. This way it is possible to customize your PivotTable however you would like. For example, a text-based data field like Transaction Type can be assigned to “Values” and a number-based data field like Debit can be assigned to “Rows.” </a:t>
            </a:r>
          </a:p>
          <a:p>
            <a:endParaRPr lang="en-US" b="0" dirty="0"/>
          </a:p>
          <a:p>
            <a:r>
              <a:rPr lang="en-US" b="0" dirty="0"/>
              <a:t>You may also decide to check the boxes you wish to include and then drag and drop them from area to area to customize them. This method gives you the opportunity to see how Excel would construct your PivotTable using the included data fields. You may find the automated table helpful, or you may choose to slightly adjust it by dragging and dropping certain data fields to different areas.</a:t>
            </a:r>
          </a:p>
          <a:p>
            <a:endParaRPr lang="en-US" b="0" dirty="0"/>
          </a:p>
          <a:p>
            <a:r>
              <a:rPr lang="en-US" b="1" dirty="0"/>
              <a:t>Developer notes: </a:t>
            </a:r>
            <a:r>
              <a:rPr lang="en-US" b="0" dirty="0"/>
              <a:t>Modify T215_002_015. </a:t>
            </a:r>
            <a:r>
              <a:rPr lang="en-US" dirty="0"/>
              <a:t>Video plays when user clicks “Play” button. Video automatically enlarges to full screen with media controls underneath.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53</a:t>
            </a:fld>
            <a:endParaRPr lang="en-US" dirty="0"/>
          </a:p>
        </p:txBody>
      </p:sp>
    </p:spTree>
    <p:extLst>
      <p:ext uri="{BB962C8B-B14F-4D97-AF65-F5344CB8AC3E}">
        <p14:creationId xmlns:p14="http://schemas.microsoft.com/office/powerpoint/2010/main" val="3535555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 </a:t>
            </a:r>
            <a:r>
              <a:rPr lang="en-US" b="0" dirty="0"/>
              <a:t>To begin constructing a PivotTable, assigning a data field to the Rows area is a good place to start. Think about what question you are trying to answer using the source data. For example, Barry is interested in seeing where his family is spending all their money? So Barry starts by assigning “Transaction Type” to the Rows area. This will orient the PivotTable around the types of transaction his family has made from the source data.</a:t>
            </a:r>
          </a:p>
          <a:p>
            <a:endParaRPr lang="en-US" b="0" dirty="0"/>
          </a:p>
          <a:p>
            <a:pPr marL="0" marR="0" lvl="0" indent="0" algn="l" defTabSz="802179" rtl="0" eaLnBrk="1" fontAlgn="auto" latinLnBrk="0" hangingPunct="1">
              <a:lnSpc>
                <a:spcPct val="100000"/>
              </a:lnSpc>
              <a:spcBef>
                <a:spcPts val="0"/>
              </a:spcBef>
              <a:spcAft>
                <a:spcPts val="0"/>
              </a:spcAft>
              <a:buClrTx/>
              <a:buSzTx/>
              <a:buFontTx/>
              <a:buNone/>
              <a:tabLst/>
              <a:defRPr/>
            </a:pPr>
            <a:r>
              <a:rPr lang="en-US" b="0" dirty="0"/>
              <a:t>Row labels can be used to filter information. By selecting the drop down menu on the row label, certain types of data can be selected. If Barry wanted to see only cash withdrawals his family has made, he could unselect the other data in the menu and check “Cash Withdrawals.” After he selects the “OK” button, the table will automatically update. To return to the original PivotTable, he can simply “Select All” in the dropdown menu and select “OK.”</a:t>
            </a:r>
          </a:p>
          <a:p>
            <a:endParaRPr lang="en-US" b="0" dirty="0"/>
          </a:p>
          <a:p>
            <a:r>
              <a:rPr lang="en-US" b="0" dirty="0"/>
              <a:t>You can also assign multiple row labels. If Barry wanted to further specify where his family is spending money he could add “Descriptions” to the Rows area. The PivotTable will automatically update to show the additional row label as a subcategory to Transaction Type. Row Labels can be contracted or expanded depending on what data needs to be viewed. </a:t>
            </a:r>
          </a:p>
          <a:p>
            <a:endParaRPr lang="en-US" b="0" dirty="0"/>
          </a:p>
          <a:p>
            <a:r>
              <a:rPr lang="en-US" b="0" dirty="0"/>
              <a:t>The order of how the data fields appear in the area is important. For example, if Barry wanted to make the Description of transactions the primary focus of his PivotTable, he could drag it above Transaction Type. Description would become the top row label, and Transaction Type would become a subcategory. </a:t>
            </a:r>
          </a:p>
          <a:p>
            <a:endParaRPr lang="en-US" dirty="0"/>
          </a:p>
          <a:p>
            <a:r>
              <a:rPr lang="en-US" b="1" dirty="0"/>
              <a:t>Developer notes: </a:t>
            </a:r>
            <a:r>
              <a:rPr lang="en-US" b="0" dirty="0"/>
              <a:t>Modify T215_002_015. </a:t>
            </a:r>
            <a:r>
              <a:rPr lang="en-US" dirty="0"/>
              <a:t>Video plays when user clicks “Play” button. Video automatically enlarges to full screen with media controls underneath.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54</a:t>
            </a:fld>
            <a:endParaRPr lang="en-US" dirty="0"/>
          </a:p>
        </p:txBody>
      </p:sp>
    </p:spTree>
    <p:extLst>
      <p:ext uri="{BB962C8B-B14F-4D97-AF65-F5344CB8AC3E}">
        <p14:creationId xmlns:p14="http://schemas.microsoft.com/office/powerpoint/2010/main" val="29362534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 </a:t>
            </a:r>
            <a:r>
              <a:rPr lang="en-US" b="0" dirty="0"/>
              <a:t>A critical feature of the PivotTable Fields menu is the Values area. By assigning data fields to the Values area, a PivotTable will automatically update with the calculated data. For example, if Barry wants to see how much his family is spending he could assign the Debit data field as a value.</a:t>
            </a:r>
          </a:p>
          <a:p>
            <a:endParaRPr lang="en-US" b="0" dirty="0"/>
          </a:p>
          <a:p>
            <a:r>
              <a:rPr lang="en-US" b="0" dirty="0"/>
              <a:t>Oftentimes for numerical data, the Value will default to calculating the sum. So Barry’s PivotTable is showing him where money is being spent on the whole. However, Barry may also be interested in seeing the averages of his family’s purchases. To do this, he would need to navigate to the Value Fields Settings menu. He would need to simply select the dropdown menu and click on the Value Fields Setting option. When the dialog box appears, he could then select the “Averages” option and click OK. The PivotTable updates with the calculated averages for his family spending instead of the sum totals.</a:t>
            </a:r>
          </a:p>
          <a:p>
            <a:endParaRPr lang="en-US" dirty="0"/>
          </a:p>
          <a:p>
            <a:r>
              <a:rPr lang="en-US" b="1" dirty="0"/>
              <a:t>Developer notes: </a:t>
            </a:r>
            <a:r>
              <a:rPr lang="en-US" b="0" dirty="0"/>
              <a:t>Modify T215_002_015. </a:t>
            </a:r>
            <a:r>
              <a:rPr lang="en-US" dirty="0"/>
              <a:t>Video plays when user clicks “Play” button. Video automatically enlarges to full screen with media controls underneath.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55</a:t>
            </a:fld>
            <a:endParaRPr lang="en-US" dirty="0"/>
          </a:p>
        </p:txBody>
      </p:sp>
    </p:spTree>
    <p:extLst>
      <p:ext uri="{BB962C8B-B14F-4D97-AF65-F5344CB8AC3E}">
        <p14:creationId xmlns:p14="http://schemas.microsoft.com/office/powerpoint/2010/main" val="19871549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 </a:t>
            </a:r>
            <a:r>
              <a:rPr lang="en-US" sz="1050" b="0" dirty="0">
                <a:solidFill>
                  <a:schemeClr val="tx1"/>
                </a:solidFill>
              </a:rPr>
              <a:t>Filters are a useful tool to focus in on information in an existing PivotTable. If there are certain variables within a PivotTable that need to be investigated, a data field can be assigned to the Filters area. Data fields will rarely ever be automatically assigned by Excel to the Filters area, so you will likely need to use the drag and drop method to create a filter.</a:t>
            </a:r>
          </a:p>
          <a:p>
            <a:endParaRPr lang="en-US" sz="1050" b="0" dirty="0">
              <a:solidFill>
                <a:schemeClr val="tx1"/>
              </a:solidFill>
            </a:endParaRPr>
          </a:p>
          <a:p>
            <a:r>
              <a:rPr lang="en-US" sz="1050" b="0" dirty="0">
                <a:solidFill>
                  <a:schemeClr val="tx1"/>
                </a:solidFill>
              </a:rPr>
              <a:t>Let’s say Barry wants to learn more about how his family spent money on specific dates. In this case, he is curious what was spent on the first two days of the year, January 1 and 2. He could assign “Transaction Date” to the Filters area by dragging and dropping it there. A dropdown menu will appear above the PivotTable. Then, in the Filters dropdown menu, he could select the dates he wanted to focus on. By clicking “OK”, the PivotTable will automatically update to show you only the purchases/debits from the selected dates. If Barry wanted to return to the full PivotTable with data from all dates, he could select “All” in the dropdown menu.</a:t>
            </a:r>
          </a:p>
          <a:p>
            <a:endParaRPr lang="en-US" dirty="0"/>
          </a:p>
          <a:p>
            <a:r>
              <a:rPr lang="en-US" b="1" dirty="0"/>
              <a:t>Developer notes: </a:t>
            </a:r>
            <a:r>
              <a:rPr lang="en-US" b="0" dirty="0"/>
              <a:t>Modify T215_002_015. </a:t>
            </a:r>
            <a:r>
              <a:rPr lang="en-US" dirty="0"/>
              <a:t>Video plays when user clicks “Play” button. Video automatically enlarges to full screen with media controls underneath.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56</a:t>
            </a:fld>
            <a:endParaRPr lang="en-US" dirty="0"/>
          </a:p>
        </p:txBody>
      </p:sp>
    </p:spTree>
    <p:extLst>
      <p:ext uri="{BB962C8B-B14F-4D97-AF65-F5344CB8AC3E}">
        <p14:creationId xmlns:p14="http://schemas.microsoft.com/office/powerpoint/2010/main" val="2375505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 </a:t>
            </a:r>
            <a:r>
              <a:rPr lang="en-US" b="0" dirty="0"/>
              <a:t>Similar to Filters, columns can be used to create sub-categories and further explore data in a PivotTable. In an existing PivotTable with a single column, an additional data field can be assigned to the Columns area by dragging and dropping it there. </a:t>
            </a:r>
          </a:p>
          <a:p>
            <a:endParaRPr lang="en-US" b="0" dirty="0"/>
          </a:p>
          <a:p>
            <a:r>
              <a:rPr lang="en-US" b="0" dirty="0"/>
              <a:t>For example, if Barry wanted to see a full breakdown of how money was spent each month. Rather than using a Filter, he could assign the Months data field to the Columns area. The PivotTable will automatically update with a “Column Labels” dropdown menu. Barry would be able to see all of the data as well as filter by month if he chose. </a:t>
            </a:r>
          </a:p>
          <a:p>
            <a:endParaRPr lang="en-US" dirty="0"/>
          </a:p>
          <a:p>
            <a:r>
              <a:rPr lang="en-US" b="1" dirty="0"/>
              <a:t>Developer notes: </a:t>
            </a:r>
            <a:r>
              <a:rPr lang="en-US" b="0" dirty="0"/>
              <a:t>Modify T215_002_015. </a:t>
            </a:r>
            <a:r>
              <a:rPr lang="en-US" dirty="0"/>
              <a:t>Video plays when user clicks “Play” button. Video automatically enlarges to full screen with media controls underneath. </a:t>
            </a:r>
          </a:p>
        </p:txBody>
      </p:sp>
      <p:sp>
        <p:nvSpPr>
          <p:cNvPr id="4" name="Slide Number Placeholder 3"/>
          <p:cNvSpPr>
            <a:spLocks noGrp="1"/>
          </p:cNvSpPr>
          <p:nvPr>
            <p:ph type="sldNum" sz="quarter" idx="5"/>
          </p:nvPr>
        </p:nvSpPr>
        <p:spPr/>
        <p:txBody>
          <a:bodyPr/>
          <a:lstStyle/>
          <a:p>
            <a:fld id="{86C0D6E3-E5E1-4F73-BCD7-15E8B1A61C38}" type="slidenum">
              <a:rPr lang="en-US" smtClean="0"/>
              <a:pPr/>
              <a:t>57</a:t>
            </a:fld>
            <a:endParaRPr lang="en-US" dirty="0"/>
          </a:p>
        </p:txBody>
      </p:sp>
    </p:spTree>
    <p:extLst>
      <p:ext uri="{BB962C8B-B14F-4D97-AF65-F5344CB8AC3E}">
        <p14:creationId xmlns:p14="http://schemas.microsoft.com/office/powerpoint/2010/main" val="1205083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58</a:t>
            </a:fld>
            <a:endParaRPr lang="en-US" dirty="0"/>
          </a:p>
        </p:txBody>
      </p:sp>
    </p:spTree>
    <p:extLst>
      <p:ext uri="{BB962C8B-B14F-4D97-AF65-F5344CB8AC3E}">
        <p14:creationId xmlns:p14="http://schemas.microsoft.com/office/powerpoint/2010/main" val="36712002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59</a:t>
            </a:fld>
            <a:endParaRPr lang="en-US" dirty="0"/>
          </a:p>
        </p:txBody>
      </p:sp>
    </p:spTree>
    <p:extLst>
      <p:ext uri="{BB962C8B-B14F-4D97-AF65-F5344CB8AC3E}">
        <p14:creationId xmlns:p14="http://schemas.microsoft.com/office/powerpoint/2010/main" val="2789792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 </a:t>
            </a:r>
            <a:r>
              <a:rPr lang="en-US" dirty="0"/>
              <a:t>The highlighted area for “Expense </a:t>
            </a:r>
            <a:r>
              <a:rPr lang="en-US" dirty="0" err="1"/>
              <a:t>Cateogry</a:t>
            </a:r>
            <a:r>
              <a:rPr lang="en-US" dirty="0"/>
              <a:t>” is the correct answer.</a:t>
            </a:r>
          </a:p>
        </p:txBody>
      </p:sp>
      <p:sp>
        <p:nvSpPr>
          <p:cNvPr id="4" name="Slide Number Placeholder 3"/>
          <p:cNvSpPr>
            <a:spLocks noGrp="1"/>
          </p:cNvSpPr>
          <p:nvPr>
            <p:ph type="sldNum" sz="quarter" idx="5"/>
          </p:nvPr>
        </p:nvSpPr>
        <p:spPr/>
        <p:txBody>
          <a:bodyPr/>
          <a:lstStyle/>
          <a:p>
            <a:fld id="{86C0D6E3-E5E1-4F73-BCD7-15E8B1A61C38}" type="slidenum">
              <a:rPr lang="en-US" smtClean="0"/>
              <a:pPr/>
              <a:t>60</a:t>
            </a:fld>
            <a:endParaRPr lang="en-US" dirty="0"/>
          </a:p>
        </p:txBody>
      </p:sp>
    </p:spTree>
    <p:extLst>
      <p:ext uri="{BB962C8B-B14F-4D97-AF65-F5344CB8AC3E}">
        <p14:creationId xmlns:p14="http://schemas.microsoft.com/office/powerpoint/2010/main" val="3172931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C0D6E3-E5E1-4F73-BCD7-15E8B1A61C38}" type="slidenum">
              <a:rPr lang="en-US" smtClean="0"/>
              <a:pPr/>
              <a:t>7</a:t>
            </a:fld>
            <a:endParaRPr lang="en-US" dirty="0"/>
          </a:p>
        </p:txBody>
      </p:sp>
    </p:spTree>
    <p:extLst>
      <p:ext uri="{BB962C8B-B14F-4D97-AF65-F5344CB8AC3E}">
        <p14:creationId xmlns:p14="http://schemas.microsoft.com/office/powerpoint/2010/main" val="23063083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 </a:t>
            </a:r>
            <a:r>
              <a:rPr lang="en-US" dirty="0"/>
              <a:t>The correct answer is “Adjust the calculation in the Value Fields Setting dialog box”</a:t>
            </a:r>
          </a:p>
        </p:txBody>
      </p:sp>
      <p:sp>
        <p:nvSpPr>
          <p:cNvPr id="4" name="Slide Number Placeholder 3"/>
          <p:cNvSpPr>
            <a:spLocks noGrp="1"/>
          </p:cNvSpPr>
          <p:nvPr>
            <p:ph type="sldNum" sz="quarter" idx="5"/>
          </p:nvPr>
        </p:nvSpPr>
        <p:spPr/>
        <p:txBody>
          <a:bodyPr/>
          <a:lstStyle/>
          <a:p>
            <a:fld id="{86C0D6E3-E5E1-4F73-BCD7-15E8B1A61C38}" type="slidenum">
              <a:rPr lang="en-US" smtClean="0"/>
              <a:pPr/>
              <a:t>61</a:t>
            </a:fld>
            <a:endParaRPr lang="en-US" dirty="0"/>
          </a:p>
        </p:txBody>
      </p:sp>
    </p:spTree>
    <p:extLst>
      <p:ext uri="{BB962C8B-B14F-4D97-AF65-F5344CB8AC3E}">
        <p14:creationId xmlns:p14="http://schemas.microsoft.com/office/powerpoint/2010/main" val="272059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 </a:t>
            </a:r>
            <a:r>
              <a:rPr lang="en-US" dirty="0"/>
              <a:t>The correct answer is first three boxes selected. “Sub-totals and grand totals” is a distractor and not correct.</a:t>
            </a:r>
          </a:p>
        </p:txBody>
      </p:sp>
      <p:sp>
        <p:nvSpPr>
          <p:cNvPr id="4" name="Slide Number Placeholder 3"/>
          <p:cNvSpPr>
            <a:spLocks noGrp="1"/>
          </p:cNvSpPr>
          <p:nvPr>
            <p:ph type="sldNum" sz="quarter" idx="5"/>
          </p:nvPr>
        </p:nvSpPr>
        <p:spPr/>
        <p:txBody>
          <a:bodyPr/>
          <a:lstStyle/>
          <a:p>
            <a:fld id="{86C0D6E3-E5E1-4F73-BCD7-15E8B1A61C38}" type="slidenum">
              <a:rPr lang="en-US" smtClean="0"/>
              <a:pPr/>
              <a:t>62</a:t>
            </a:fld>
            <a:endParaRPr lang="en-US" dirty="0"/>
          </a:p>
        </p:txBody>
      </p:sp>
    </p:spTree>
    <p:extLst>
      <p:ext uri="{BB962C8B-B14F-4D97-AF65-F5344CB8AC3E}">
        <p14:creationId xmlns:p14="http://schemas.microsoft.com/office/powerpoint/2010/main" val="3267023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Topic title with Lead in and objectives</a:t>
            </a:r>
          </a:p>
        </p:txBody>
      </p:sp>
      <p:sp>
        <p:nvSpPr>
          <p:cNvPr id="4" name="Slide Number Placeholder 3"/>
          <p:cNvSpPr>
            <a:spLocks noGrp="1"/>
          </p:cNvSpPr>
          <p:nvPr>
            <p:ph type="sldNum" sz="quarter" idx="10"/>
          </p:nvPr>
        </p:nvSpPr>
        <p:spPr/>
        <p:txBody>
          <a:bodyPr/>
          <a:lstStyle/>
          <a:p>
            <a:fld id="{86C0D6E3-E5E1-4F73-BCD7-15E8B1A61C38}" type="slidenum">
              <a:rPr lang="en-US" smtClean="0"/>
              <a:pPr/>
              <a:t>63</a:t>
            </a:fld>
            <a:endParaRPr lang="en-US" dirty="0"/>
          </a:p>
        </p:txBody>
      </p:sp>
    </p:spTree>
    <p:extLst>
      <p:ext uri="{BB962C8B-B14F-4D97-AF65-F5344CB8AC3E}">
        <p14:creationId xmlns:p14="http://schemas.microsoft.com/office/powerpoint/2010/main" val="3475841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r>
              <a:rPr lang="en-US" dirty="0"/>
              <a:t>Developer Notes: Modify x101_10_027</a:t>
            </a:r>
          </a:p>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65</a:t>
            </a:fld>
            <a:endParaRPr lang="en-US" dirty="0"/>
          </a:p>
        </p:txBody>
      </p:sp>
    </p:spTree>
    <p:extLst>
      <p:ext uri="{BB962C8B-B14F-4D97-AF65-F5344CB8AC3E}">
        <p14:creationId xmlns:p14="http://schemas.microsoft.com/office/powerpoint/2010/main" val="7516771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only appears if learner incorrectly clicks somewhere other than the hotspot.</a:t>
            </a:r>
          </a:p>
          <a:p>
            <a:r>
              <a:rPr lang="en-US" dirty="0"/>
              <a:t>Initial prompt: </a:t>
            </a:r>
            <a:r>
              <a:rPr lang="en-US" b="1" dirty="0"/>
              <a:t>Navigate to correct ribbon </a:t>
            </a:r>
            <a:r>
              <a:rPr lang="en-US" dirty="0"/>
              <a:t>text box appears.</a:t>
            </a:r>
          </a:p>
          <a:p>
            <a:r>
              <a:rPr lang="en-US" dirty="0"/>
              <a:t>First incorrect attempt: </a:t>
            </a:r>
            <a:r>
              <a:rPr lang="en-US" b="1" dirty="0"/>
              <a:t>Tip</a:t>
            </a:r>
            <a:r>
              <a:rPr lang="en-US" dirty="0"/>
              <a:t> box appears.</a:t>
            </a:r>
          </a:p>
          <a:p>
            <a:r>
              <a:rPr lang="en-US" dirty="0"/>
              <a:t>Second incorrect attempt: Orange arrow appears along with </a:t>
            </a:r>
            <a:r>
              <a:rPr lang="en-US" b="1" dirty="0"/>
              <a:t>Insert Menu </a:t>
            </a:r>
            <a:r>
              <a:rPr lang="en-US" dirty="0"/>
              <a:t>box.</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66</a:t>
            </a:fld>
            <a:endParaRPr lang="en-US" dirty="0"/>
          </a:p>
        </p:txBody>
      </p:sp>
    </p:spTree>
    <p:extLst>
      <p:ext uri="{BB962C8B-B14F-4D97-AF65-F5344CB8AC3E}">
        <p14:creationId xmlns:p14="http://schemas.microsoft.com/office/powerpoint/2010/main" val="19365897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only appears if learner incorrectly clicks somewhere other than the hotspot.</a:t>
            </a:r>
          </a:p>
          <a:p>
            <a:r>
              <a:rPr lang="en-US" dirty="0"/>
              <a:t>Initial prompt: </a:t>
            </a:r>
            <a:r>
              <a:rPr lang="en-US" b="1" dirty="0"/>
              <a:t>Select the correct button </a:t>
            </a:r>
            <a:r>
              <a:rPr lang="en-US" dirty="0"/>
              <a:t>text box appears.</a:t>
            </a:r>
          </a:p>
          <a:p>
            <a:r>
              <a:rPr lang="en-US" dirty="0"/>
              <a:t>First incorrect attempt: Tip box appears along with </a:t>
            </a:r>
            <a:r>
              <a:rPr lang="en-US" b="1" dirty="0"/>
              <a:t>PivotTable button </a:t>
            </a:r>
            <a:r>
              <a:rPr lang="en-US" b="0" dirty="0"/>
              <a:t>box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67</a:t>
            </a:fld>
            <a:endParaRPr lang="en-US" dirty="0"/>
          </a:p>
        </p:txBody>
      </p:sp>
    </p:spTree>
    <p:extLst>
      <p:ext uri="{BB962C8B-B14F-4D97-AF65-F5344CB8AC3E}">
        <p14:creationId xmlns:p14="http://schemas.microsoft.com/office/powerpoint/2010/main" val="36574137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only appears if learner incorrectly clicks somewhere other than the hotspot.</a:t>
            </a:r>
          </a:p>
          <a:p>
            <a:r>
              <a:rPr lang="en-US" dirty="0"/>
              <a:t>Initial prompt: </a:t>
            </a:r>
            <a:r>
              <a:rPr lang="en-US" b="1" dirty="0"/>
              <a:t>Confirm table is selected </a:t>
            </a:r>
            <a:r>
              <a:rPr lang="en-US" dirty="0"/>
              <a:t>text box appears.</a:t>
            </a:r>
          </a:p>
          <a:p>
            <a:r>
              <a:rPr lang="en-US" dirty="0"/>
              <a:t>First incorrect attempt: </a:t>
            </a:r>
            <a:r>
              <a:rPr lang="en-US" b="1" dirty="0"/>
              <a:t>Tip</a:t>
            </a:r>
            <a:r>
              <a:rPr lang="en-US" dirty="0"/>
              <a:t> box appears.</a:t>
            </a:r>
          </a:p>
          <a:p>
            <a:r>
              <a:rPr lang="en-US" dirty="0"/>
              <a:t>Second incorrect attempt: Orange arrow appears along with </a:t>
            </a:r>
            <a:r>
              <a:rPr lang="en-US" b="1" dirty="0"/>
              <a:t>Select OK button </a:t>
            </a:r>
            <a:r>
              <a:rPr lang="en-US" dirty="0"/>
              <a:t>box</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68</a:t>
            </a:fld>
            <a:endParaRPr lang="en-US" dirty="0"/>
          </a:p>
        </p:txBody>
      </p:sp>
    </p:spTree>
    <p:extLst>
      <p:ext uri="{BB962C8B-B14F-4D97-AF65-F5344CB8AC3E}">
        <p14:creationId xmlns:p14="http://schemas.microsoft.com/office/powerpoint/2010/main" val="27512315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Transaction Type to Rows hotspot. Green boxes are only hotspots, not visible to learner. Orange arrow only appears if learner incorrectly clicks somewhere other than the hotspot.</a:t>
            </a:r>
          </a:p>
          <a:p>
            <a:pPr marL="228600" indent="-228600">
              <a:buFont typeface="+mj-lt"/>
              <a:buAutoNum type="arabicPeriod"/>
            </a:pPr>
            <a:r>
              <a:rPr lang="en-US" dirty="0"/>
              <a:t>Initial prompt: </a:t>
            </a:r>
            <a:r>
              <a:rPr lang="en-US" b="1" dirty="0"/>
              <a:t>Set Row Label </a:t>
            </a:r>
            <a:r>
              <a:rPr lang="en-US" dirty="0"/>
              <a:t>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Transaction Type</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69</a:t>
            </a:fld>
            <a:endParaRPr lang="en-US" dirty="0"/>
          </a:p>
        </p:txBody>
      </p:sp>
    </p:spTree>
    <p:extLst>
      <p:ext uri="{BB962C8B-B14F-4D97-AF65-F5344CB8AC3E}">
        <p14:creationId xmlns:p14="http://schemas.microsoft.com/office/powerpoint/2010/main" val="1005370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Debit to Values hotspot. Green boxes are only hotspots, not visible to learner. Orange arrow only appears if learner incorrectly clicks or drags somewhere other than the hotspot.</a:t>
            </a:r>
          </a:p>
          <a:p>
            <a:pPr marL="228600" indent="-228600">
              <a:buFont typeface="+mj-lt"/>
              <a:buAutoNum type="arabicPeriod"/>
            </a:pPr>
            <a:r>
              <a:rPr lang="en-US" dirty="0"/>
              <a:t>Initial prompt: </a:t>
            </a:r>
            <a:r>
              <a:rPr lang="en-US" b="1" dirty="0"/>
              <a:t>Select Value </a:t>
            </a:r>
            <a:r>
              <a:rPr lang="en-US" b="0" dirty="0"/>
              <a:t>t</a:t>
            </a:r>
            <a:r>
              <a:rPr lang="en-US" dirty="0"/>
              <a: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Debit</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70</a:t>
            </a:fld>
            <a:endParaRPr lang="en-US" dirty="0"/>
          </a:p>
        </p:txBody>
      </p:sp>
    </p:spTree>
    <p:extLst>
      <p:ext uri="{BB962C8B-B14F-4D97-AF65-F5344CB8AC3E}">
        <p14:creationId xmlns:p14="http://schemas.microsoft.com/office/powerpoint/2010/main" val="2546784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Credit to Values hotspot. Green boxes are only hotspots, not visible to learner. Orange arrow only appears if learner incorrectly clicks or drags somewhere other than the hotspot.</a:t>
            </a:r>
          </a:p>
          <a:p>
            <a:pPr marL="228600" indent="-228600">
              <a:buFont typeface="+mj-lt"/>
              <a:buAutoNum type="arabicPeriod"/>
            </a:pPr>
            <a:r>
              <a:rPr lang="en-US" dirty="0"/>
              <a:t>Initial prompt: </a:t>
            </a:r>
            <a:r>
              <a:rPr lang="en-US" b="1" dirty="0"/>
              <a:t>Select Value </a:t>
            </a:r>
            <a:r>
              <a:rPr lang="en-US" b="0" dirty="0"/>
              <a:t>t</a:t>
            </a:r>
            <a:r>
              <a:rPr lang="en-US" dirty="0"/>
              <a: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Credit</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71</a:t>
            </a:fld>
            <a:endParaRPr lang="en-US" dirty="0"/>
          </a:p>
        </p:txBody>
      </p:sp>
    </p:spTree>
    <p:extLst>
      <p:ext uri="{BB962C8B-B14F-4D97-AF65-F5344CB8AC3E}">
        <p14:creationId xmlns:p14="http://schemas.microsoft.com/office/powerpoint/2010/main" val="96318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C0D6E3-E5E1-4F73-BCD7-15E8B1A61C38}" type="slidenum">
              <a:rPr lang="en-US" smtClean="0"/>
              <a:pPr/>
              <a:t>8</a:t>
            </a:fld>
            <a:endParaRPr lang="en-US" dirty="0"/>
          </a:p>
        </p:txBody>
      </p:sp>
    </p:spTree>
    <p:extLst>
      <p:ext uri="{BB962C8B-B14F-4D97-AF65-F5344CB8AC3E}">
        <p14:creationId xmlns:p14="http://schemas.microsoft.com/office/powerpoint/2010/main" val="20227483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Description to Rows hotspot. Green boxes are only hotspots, not visible to learner. Orange arrow only appears if learner incorrectly clicks somewhere other than the hotspot.</a:t>
            </a:r>
          </a:p>
          <a:p>
            <a:pPr marL="228600" indent="-228600">
              <a:buFont typeface="+mj-lt"/>
              <a:buAutoNum type="arabicPeriod"/>
            </a:pPr>
            <a:r>
              <a:rPr lang="en-US" dirty="0"/>
              <a:t>Initial prompt: </a:t>
            </a:r>
            <a:r>
              <a:rPr lang="en-US" b="1" dirty="0"/>
              <a:t>Set Row Label Subcategory </a:t>
            </a:r>
            <a:r>
              <a:rPr lang="en-US" dirty="0"/>
              <a:t>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Description</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72</a:t>
            </a:fld>
            <a:endParaRPr lang="en-US" dirty="0"/>
          </a:p>
        </p:txBody>
      </p:sp>
    </p:spTree>
    <p:extLst>
      <p:ext uri="{BB962C8B-B14F-4D97-AF65-F5344CB8AC3E}">
        <p14:creationId xmlns:p14="http://schemas.microsoft.com/office/powerpoint/2010/main" val="2035306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Transaction Date to Columns hotspot. Green boxes are only hotspots, not visible to learner. Orange arrow only appears if learner incorrectly clicks somewhere other than the hotspot.</a:t>
            </a:r>
          </a:p>
          <a:p>
            <a:pPr marL="228600" indent="-228600">
              <a:buFont typeface="+mj-lt"/>
              <a:buAutoNum type="arabicPeriod"/>
            </a:pPr>
            <a:r>
              <a:rPr lang="en-US" dirty="0"/>
              <a:t>Initial prompt: </a:t>
            </a:r>
            <a:r>
              <a:rPr lang="en-US" b="1" dirty="0"/>
              <a:t>Set Column Subcategory </a:t>
            </a:r>
            <a:r>
              <a:rPr lang="en-US" dirty="0"/>
              <a:t>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Transaction Date</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73</a:t>
            </a:fld>
            <a:endParaRPr lang="en-US" dirty="0"/>
          </a:p>
        </p:txBody>
      </p:sp>
    </p:spTree>
    <p:extLst>
      <p:ext uri="{BB962C8B-B14F-4D97-AF65-F5344CB8AC3E}">
        <p14:creationId xmlns:p14="http://schemas.microsoft.com/office/powerpoint/2010/main" val="3911645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screen</a:t>
            </a:r>
          </a:p>
        </p:txBody>
      </p:sp>
      <p:sp>
        <p:nvSpPr>
          <p:cNvPr id="4" name="Slide Number Placeholder 3"/>
          <p:cNvSpPr>
            <a:spLocks noGrp="1"/>
          </p:cNvSpPr>
          <p:nvPr>
            <p:ph type="sldNum" sz="quarter" idx="5"/>
          </p:nvPr>
        </p:nvSpPr>
        <p:spPr/>
        <p:txBody>
          <a:bodyPr/>
          <a:lstStyle/>
          <a:p>
            <a:fld id="{86C0D6E3-E5E1-4F73-BCD7-15E8B1A61C38}" type="slidenum">
              <a:rPr lang="en-US" smtClean="0"/>
              <a:pPr/>
              <a:t>74</a:t>
            </a:fld>
            <a:endParaRPr lang="en-US" dirty="0"/>
          </a:p>
        </p:txBody>
      </p:sp>
    </p:spTree>
    <p:extLst>
      <p:ext uri="{BB962C8B-B14F-4D97-AF65-F5344CB8AC3E}">
        <p14:creationId xmlns:p14="http://schemas.microsoft.com/office/powerpoint/2010/main" val="39497368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Topic title with Lead in and objectives</a:t>
            </a:r>
          </a:p>
        </p:txBody>
      </p:sp>
      <p:sp>
        <p:nvSpPr>
          <p:cNvPr id="4" name="Slide Number Placeholder 3"/>
          <p:cNvSpPr>
            <a:spLocks noGrp="1"/>
          </p:cNvSpPr>
          <p:nvPr>
            <p:ph type="sldNum" sz="quarter" idx="10"/>
          </p:nvPr>
        </p:nvSpPr>
        <p:spPr/>
        <p:txBody>
          <a:bodyPr/>
          <a:lstStyle/>
          <a:p>
            <a:fld id="{86C0D6E3-E5E1-4F73-BCD7-15E8B1A61C38}" type="slidenum">
              <a:rPr lang="en-US" smtClean="0"/>
              <a:pPr/>
              <a:t>75</a:t>
            </a:fld>
            <a:endParaRPr lang="en-US" dirty="0"/>
          </a:p>
        </p:txBody>
      </p:sp>
    </p:spTree>
    <p:extLst>
      <p:ext uri="{BB962C8B-B14F-4D97-AF65-F5344CB8AC3E}">
        <p14:creationId xmlns:p14="http://schemas.microsoft.com/office/powerpoint/2010/main" val="13039213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r>
              <a:rPr lang="en-US" dirty="0"/>
              <a:t>Modify layout for P520_01_20. </a:t>
            </a:r>
          </a:p>
        </p:txBody>
      </p:sp>
      <p:sp>
        <p:nvSpPr>
          <p:cNvPr id="4" name="Slide Number Placeholder 3"/>
          <p:cNvSpPr>
            <a:spLocks noGrp="1"/>
          </p:cNvSpPr>
          <p:nvPr>
            <p:ph type="sldNum" sz="quarter" idx="5"/>
          </p:nvPr>
        </p:nvSpPr>
        <p:spPr/>
        <p:txBody>
          <a:bodyPr/>
          <a:lstStyle/>
          <a:p>
            <a:fld id="{86C0D6E3-E5E1-4F73-BCD7-15E8B1A61C38}" type="slidenum">
              <a:rPr lang="en-US" smtClean="0"/>
              <a:pPr/>
              <a:t>76</a:t>
            </a:fld>
            <a:endParaRPr lang="en-US" dirty="0"/>
          </a:p>
        </p:txBody>
      </p:sp>
    </p:spTree>
    <p:extLst>
      <p:ext uri="{BB962C8B-B14F-4D97-AF65-F5344CB8AC3E}">
        <p14:creationId xmlns:p14="http://schemas.microsoft.com/office/powerpoint/2010/main" val="357633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r>
              <a:rPr lang="en-US" dirty="0"/>
              <a:t>Modify layout for P520_01_20. </a:t>
            </a:r>
          </a:p>
        </p:txBody>
      </p:sp>
      <p:sp>
        <p:nvSpPr>
          <p:cNvPr id="4" name="Slide Number Placeholder 3"/>
          <p:cNvSpPr>
            <a:spLocks noGrp="1"/>
          </p:cNvSpPr>
          <p:nvPr>
            <p:ph type="sldNum" sz="quarter" idx="5"/>
          </p:nvPr>
        </p:nvSpPr>
        <p:spPr/>
        <p:txBody>
          <a:bodyPr/>
          <a:lstStyle/>
          <a:p>
            <a:fld id="{86C0D6E3-E5E1-4F73-BCD7-15E8B1A61C38}" type="slidenum">
              <a:rPr lang="en-US" smtClean="0"/>
              <a:pPr/>
              <a:t>77</a:t>
            </a:fld>
            <a:endParaRPr lang="en-US" dirty="0"/>
          </a:p>
        </p:txBody>
      </p:sp>
    </p:spTree>
    <p:extLst>
      <p:ext uri="{BB962C8B-B14F-4D97-AF65-F5344CB8AC3E}">
        <p14:creationId xmlns:p14="http://schemas.microsoft.com/office/powerpoint/2010/main" val="37757817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a:t>
            </a:r>
            <a:r>
              <a:rPr lang="en-US" b="0" dirty="0"/>
              <a:t>: Creating a PivotChart is a fairly quick process, however, you must have first created a PivotTable. Once you have a PivotTable, you can select it and then go to the main menu ribbon. Select the PivotTable Analyzer menu button. The “Insert Chart” menu will open. You have several options of </a:t>
            </a:r>
            <a:r>
              <a:rPr lang="en-US" b="0" dirty="0" err="1"/>
              <a:t>PivotCharts</a:t>
            </a:r>
            <a:r>
              <a:rPr lang="en-US" b="0" dirty="0"/>
              <a:t> to choose from. In this example, a bar chart has been selected. The PivotChart will immediately appear next to or over top of your PivotTable. You can drag your PivotChart where you prefer. A nice feature of a PivotChart not available with standard Excel charts is that you can filter between options and update the data being shown.</a:t>
            </a:r>
          </a:p>
          <a:p>
            <a:endParaRPr lang="en-US" b="0" dirty="0"/>
          </a:p>
          <a:p>
            <a:r>
              <a:rPr lang="en-US" b="1" dirty="0"/>
              <a:t>Developer notes: </a:t>
            </a:r>
            <a:r>
              <a:rPr lang="en-US" b="0" dirty="0"/>
              <a:t>Modify T215_002_015. </a:t>
            </a:r>
            <a:r>
              <a:rPr lang="en-US" dirty="0"/>
              <a:t>Video plays when user clicks “Play” button. Video automatically enlarges to full screen with media controls underneath.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78</a:t>
            </a:fld>
            <a:endParaRPr lang="en-US" dirty="0"/>
          </a:p>
        </p:txBody>
      </p:sp>
    </p:spTree>
    <p:extLst>
      <p:ext uri="{BB962C8B-B14F-4D97-AF65-F5344CB8AC3E}">
        <p14:creationId xmlns:p14="http://schemas.microsoft.com/office/powerpoint/2010/main" val="1749271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79</a:t>
            </a:fld>
            <a:endParaRPr lang="en-US" dirty="0"/>
          </a:p>
        </p:txBody>
      </p:sp>
    </p:spTree>
    <p:extLst>
      <p:ext uri="{BB962C8B-B14F-4D97-AF65-F5344CB8AC3E}">
        <p14:creationId xmlns:p14="http://schemas.microsoft.com/office/powerpoint/2010/main" val="16847324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script</a:t>
            </a:r>
            <a:r>
              <a:rPr lang="en-US" b="0" dirty="0"/>
              <a:t>: Creating a Slicer is similarly fast to the process for creating a PivotChart. You simply select your PivotChart, then select the PivotTable Analyzer menu. Then select Add a Slider button. The Insert Slicer menu will appear. Select the data field you would like to use for your Slicer. In this example, Barry wants to be able to focus on different individuals. Once you have selected your data field, the Slicer will appear next to or on top of your PivotTable. Move it where you would prefer. Then you are ready to begin filtering and analyzing your data. Note how the PivotTable and PivotChart both update as the different names are selected. To return to the full PivotTable, simply selected the “x” icon on the Slicer.</a:t>
            </a:r>
          </a:p>
          <a:p>
            <a:endParaRPr lang="en-US" b="0" dirty="0"/>
          </a:p>
          <a:p>
            <a:r>
              <a:rPr lang="en-US" b="1" dirty="0"/>
              <a:t>Developer notes: </a:t>
            </a:r>
            <a:r>
              <a:rPr lang="en-US" b="0" dirty="0"/>
              <a:t>Modify T215_002_015. </a:t>
            </a:r>
            <a:r>
              <a:rPr lang="en-US" dirty="0"/>
              <a:t>Video plays when user clicks “Play” button. Video automatically enlarges to full screen with media controls underneath.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80</a:t>
            </a:fld>
            <a:endParaRPr lang="en-US" dirty="0"/>
          </a:p>
        </p:txBody>
      </p:sp>
    </p:spTree>
    <p:extLst>
      <p:ext uri="{BB962C8B-B14F-4D97-AF65-F5344CB8AC3E}">
        <p14:creationId xmlns:p14="http://schemas.microsoft.com/office/powerpoint/2010/main" val="37857767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81</a:t>
            </a:fld>
            <a:endParaRPr lang="en-US" dirty="0"/>
          </a:p>
        </p:txBody>
      </p:sp>
    </p:spTree>
    <p:extLst>
      <p:ext uri="{BB962C8B-B14F-4D97-AF65-F5344CB8AC3E}">
        <p14:creationId xmlns:p14="http://schemas.microsoft.com/office/powerpoint/2010/main" val="114435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The first thing Barry had to do was organize his data in a way that is compatible for a PivotTable. To create a PivotTable, all data must be in columns with column headers. Fortunately, his data is already organized in this way.</a:t>
            </a:r>
          </a:p>
        </p:txBody>
      </p:sp>
      <p:sp>
        <p:nvSpPr>
          <p:cNvPr id="4" name="Slide Number Placeholder 3"/>
          <p:cNvSpPr>
            <a:spLocks noGrp="1"/>
          </p:cNvSpPr>
          <p:nvPr>
            <p:ph type="sldNum" sz="quarter" idx="10"/>
          </p:nvPr>
        </p:nvSpPr>
        <p:spPr/>
        <p:txBody>
          <a:bodyPr/>
          <a:lstStyle/>
          <a:p>
            <a:fld id="{86C0D6E3-E5E1-4F73-BCD7-15E8B1A61C38}" type="slidenum">
              <a:rPr lang="en-US" smtClean="0"/>
              <a:pPr/>
              <a:t>9</a:t>
            </a:fld>
            <a:endParaRPr lang="en-US" dirty="0"/>
          </a:p>
        </p:txBody>
      </p:sp>
    </p:spTree>
    <p:extLst>
      <p:ext uri="{BB962C8B-B14F-4D97-AF65-F5344CB8AC3E}">
        <p14:creationId xmlns:p14="http://schemas.microsoft.com/office/powerpoint/2010/main" val="33942469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dirty="0"/>
              <a:t>Topic title with Lead in and objectives</a:t>
            </a:r>
          </a:p>
        </p:txBody>
      </p:sp>
      <p:sp>
        <p:nvSpPr>
          <p:cNvPr id="4" name="Slide Number Placeholder 3"/>
          <p:cNvSpPr>
            <a:spLocks noGrp="1"/>
          </p:cNvSpPr>
          <p:nvPr>
            <p:ph type="sldNum" sz="quarter" idx="10"/>
          </p:nvPr>
        </p:nvSpPr>
        <p:spPr/>
        <p:txBody>
          <a:bodyPr/>
          <a:lstStyle/>
          <a:p>
            <a:fld id="{86C0D6E3-E5E1-4F73-BCD7-15E8B1A61C38}" type="slidenum">
              <a:rPr lang="en-US" smtClean="0"/>
              <a:pPr/>
              <a:t>82</a:t>
            </a:fld>
            <a:endParaRPr lang="en-US" dirty="0"/>
          </a:p>
        </p:txBody>
      </p:sp>
    </p:spTree>
    <p:extLst>
      <p:ext uri="{BB962C8B-B14F-4D97-AF65-F5344CB8AC3E}">
        <p14:creationId xmlns:p14="http://schemas.microsoft.com/office/powerpoint/2010/main" val="7693909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0"/>
              </a:spcBef>
              <a:spcAft>
                <a:spcPts val="0"/>
              </a:spcAft>
              <a:buClrTx/>
              <a:buSzTx/>
              <a:buFontTx/>
              <a:buNone/>
              <a:tabLst/>
              <a:defRPr/>
            </a:pPr>
            <a:r>
              <a:rPr lang="en-US" dirty="0"/>
              <a:t>Developer Notes: Modify x101_10_027</a:t>
            </a:r>
          </a:p>
          <a:p>
            <a:pPr marL="0" marR="0" lvl="0" indent="0" algn="l" defTabSz="802179"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84</a:t>
            </a:fld>
            <a:endParaRPr lang="en-US" dirty="0"/>
          </a:p>
        </p:txBody>
      </p:sp>
    </p:spTree>
    <p:extLst>
      <p:ext uri="{BB962C8B-B14F-4D97-AF65-F5344CB8AC3E}">
        <p14:creationId xmlns:p14="http://schemas.microsoft.com/office/powerpoint/2010/main" val="12557158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only appears if learner incorrectly clicks somewhere other than the hotspot.</a:t>
            </a:r>
          </a:p>
          <a:p>
            <a:r>
              <a:rPr lang="en-US" dirty="0"/>
              <a:t>Initial prompt: </a:t>
            </a:r>
            <a:r>
              <a:rPr lang="en-US" b="1" dirty="0"/>
              <a:t>Navigate to correct ribbon </a:t>
            </a:r>
            <a:r>
              <a:rPr lang="en-US" dirty="0"/>
              <a:t>text box appears.</a:t>
            </a:r>
          </a:p>
          <a:p>
            <a:r>
              <a:rPr lang="en-US" dirty="0"/>
              <a:t>First incorrect attempt: </a:t>
            </a:r>
            <a:r>
              <a:rPr lang="en-US" b="1" dirty="0"/>
              <a:t>Tip</a:t>
            </a:r>
            <a:r>
              <a:rPr lang="en-US" dirty="0"/>
              <a:t> box appears.</a:t>
            </a:r>
          </a:p>
          <a:p>
            <a:r>
              <a:rPr lang="en-US" dirty="0"/>
              <a:t>Second incorrect attempt: Orange arrow appears along with </a:t>
            </a:r>
            <a:r>
              <a:rPr lang="en-US" b="1" dirty="0"/>
              <a:t>Insert Menu </a:t>
            </a:r>
            <a:r>
              <a:rPr lang="en-US" dirty="0"/>
              <a:t>box.</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85</a:t>
            </a:fld>
            <a:endParaRPr lang="en-US" dirty="0"/>
          </a:p>
        </p:txBody>
      </p:sp>
    </p:spTree>
    <p:extLst>
      <p:ext uri="{BB962C8B-B14F-4D97-AF65-F5344CB8AC3E}">
        <p14:creationId xmlns:p14="http://schemas.microsoft.com/office/powerpoint/2010/main" val="3015899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only appears if learner incorrectly clicks somewhere other than the hotspot.</a:t>
            </a:r>
          </a:p>
          <a:p>
            <a:r>
              <a:rPr lang="en-US" dirty="0"/>
              <a:t>Initial prompt: </a:t>
            </a:r>
            <a:r>
              <a:rPr lang="en-US" b="1" dirty="0"/>
              <a:t>Select the correct button </a:t>
            </a:r>
            <a:r>
              <a:rPr lang="en-US" dirty="0"/>
              <a:t>text box appears.</a:t>
            </a:r>
          </a:p>
          <a:p>
            <a:r>
              <a:rPr lang="en-US" dirty="0"/>
              <a:t>First incorrect attempt: Tip box appears along with </a:t>
            </a:r>
            <a:r>
              <a:rPr lang="en-US" b="1" dirty="0"/>
              <a:t>PivotTable button </a:t>
            </a:r>
            <a:r>
              <a:rPr lang="en-US" b="0" dirty="0"/>
              <a:t>box </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86</a:t>
            </a:fld>
            <a:endParaRPr lang="en-US" dirty="0"/>
          </a:p>
        </p:txBody>
      </p:sp>
    </p:spTree>
    <p:extLst>
      <p:ext uri="{BB962C8B-B14F-4D97-AF65-F5344CB8AC3E}">
        <p14:creationId xmlns:p14="http://schemas.microsoft.com/office/powerpoint/2010/main" val="1282848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Developer notes: Green rectangle is hotspot, not a visible green shape. Orange arrow only appears if learner incorrectly clicks somewhere other than the hotspot.</a:t>
            </a:r>
          </a:p>
          <a:p>
            <a:r>
              <a:rPr lang="en-US" dirty="0"/>
              <a:t>Initial prompt: </a:t>
            </a:r>
            <a:r>
              <a:rPr lang="en-US" b="1" dirty="0"/>
              <a:t>Confirm table is selected </a:t>
            </a:r>
            <a:r>
              <a:rPr lang="en-US" dirty="0"/>
              <a:t>text box appears.</a:t>
            </a:r>
          </a:p>
          <a:p>
            <a:r>
              <a:rPr lang="en-US" dirty="0"/>
              <a:t>First incorrect attempt: </a:t>
            </a:r>
            <a:r>
              <a:rPr lang="en-US" b="1" dirty="0"/>
              <a:t>Tip</a:t>
            </a:r>
            <a:r>
              <a:rPr lang="en-US" dirty="0"/>
              <a:t> box appears.</a:t>
            </a:r>
          </a:p>
          <a:p>
            <a:r>
              <a:rPr lang="en-US" dirty="0"/>
              <a:t>Second incorrect attempt: Orange arrow appears along with </a:t>
            </a:r>
            <a:r>
              <a:rPr lang="en-US" b="1" dirty="0"/>
              <a:t>Select OK button </a:t>
            </a:r>
            <a:r>
              <a:rPr lang="en-US" dirty="0"/>
              <a:t>box</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87</a:t>
            </a:fld>
            <a:endParaRPr lang="en-US" dirty="0"/>
          </a:p>
        </p:txBody>
      </p:sp>
    </p:spTree>
    <p:extLst>
      <p:ext uri="{BB962C8B-B14F-4D97-AF65-F5344CB8AC3E}">
        <p14:creationId xmlns:p14="http://schemas.microsoft.com/office/powerpoint/2010/main" val="24248573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a:t>
            </a:r>
            <a:r>
              <a:rPr lang="en-US" dirty="0" err="1"/>
              <a:t>AuditorIDNo</a:t>
            </a:r>
            <a:r>
              <a:rPr lang="en-US" dirty="0"/>
              <a:t> to Rows hotspot. Green boxes are only hotspots, not visible to learner. Orange arrow only appears if learner incorrectly clicks somewhere other than the hotspot.</a:t>
            </a:r>
          </a:p>
          <a:p>
            <a:pPr marL="228600" indent="-228600">
              <a:buFont typeface="+mj-lt"/>
              <a:buAutoNum type="arabicPeriod"/>
            </a:pPr>
            <a:r>
              <a:rPr lang="en-US" dirty="0"/>
              <a:t>Initial prompt: </a:t>
            </a:r>
            <a:r>
              <a:rPr lang="en-US" b="1" dirty="0"/>
              <a:t>Set Row Label </a:t>
            </a:r>
            <a:r>
              <a:rPr lang="en-US" dirty="0"/>
              <a:t>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a:t>
            </a:r>
            <a:r>
              <a:rPr lang="en-US" b="1" dirty="0" err="1"/>
              <a:t>AuditorIDNo</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88</a:t>
            </a:fld>
            <a:endParaRPr lang="en-US" dirty="0"/>
          </a:p>
        </p:txBody>
      </p:sp>
    </p:spTree>
    <p:extLst>
      <p:ext uri="{BB962C8B-B14F-4D97-AF65-F5344CB8AC3E}">
        <p14:creationId xmlns:p14="http://schemas.microsoft.com/office/powerpoint/2010/main" val="1693358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Debit to Values hotspot. Green boxes are only hotspots, not visible to learner. Orange arrow only appears if learner incorrectly clicks or drags somewhere other than the hotspot.</a:t>
            </a:r>
          </a:p>
          <a:p>
            <a:pPr marL="228600" indent="-228600">
              <a:buFont typeface="+mj-lt"/>
              <a:buAutoNum type="arabicPeriod"/>
            </a:pPr>
            <a:r>
              <a:rPr lang="en-US" dirty="0"/>
              <a:t>Initial prompt: </a:t>
            </a:r>
            <a:r>
              <a:rPr lang="en-US" b="1" dirty="0"/>
              <a:t>Select Value </a:t>
            </a:r>
            <a:r>
              <a:rPr lang="en-US" b="0" dirty="0"/>
              <a:t>t</a:t>
            </a:r>
            <a:r>
              <a:rPr lang="en-US" dirty="0"/>
              <a: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ei1 Data Field</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89</a:t>
            </a:fld>
            <a:endParaRPr lang="en-US" dirty="0"/>
          </a:p>
        </p:txBody>
      </p:sp>
    </p:spTree>
    <p:extLst>
      <p:ext uri="{BB962C8B-B14F-4D97-AF65-F5344CB8AC3E}">
        <p14:creationId xmlns:p14="http://schemas.microsoft.com/office/powerpoint/2010/main" val="4028497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Credit to Values hotspot. Green boxes are only hotspots, not visible to learner. Orange arrow only appears if learner incorrectly clicks or drags somewhere other than the hotspot.</a:t>
            </a:r>
          </a:p>
          <a:p>
            <a:pPr marL="228600" indent="-228600">
              <a:buFont typeface="+mj-lt"/>
              <a:buAutoNum type="arabicPeriod"/>
            </a:pPr>
            <a:r>
              <a:rPr lang="en-US" dirty="0"/>
              <a:t>Initial prompt: </a:t>
            </a:r>
            <a:r>
              <a:rPr lang="en-US" b="1" dirty="0"/>
              <a:t>Adjust Value </a:t>
            </a:r>
            <a:r>
              <a:rPr lang="en-US" b="0" dirty="0"/>
              <a:t>t</a:t>
            </a:r>
            <a:r>
              <a:rPr lang="en-US" dirty="0"/>
              <a: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Value Fields Settings</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90</a:t>
            </a:fld>
            <a:endParaRPr lang="en-US" dirty="0"/>
          </a:p>
        </p:txBody>
      </p:sp>
    </p:spTree>
    <p:extLst>
      <p:ext uri="{BB962C8B-B14F-4D97-AF65-F5344CB8AC3E}">
        <p14:creationId xmlns:p14="http://schemas.microsoft.com/office/powerpoint/2010/main" val="26071296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Description to Rows hotspot. Green boxes are only hotspots, not visible to learner. Orange arrow only appears if learner incorrectly clicks somewhere other than the hotspot.</a:t>
            </a:r>
          </a:p>
          <a:p>
            <a:pPr marL="228600" indent="-228600">
              <a:buFont typeface="+mj-lt"/>
              <a:buAutoNum type="arabicPeriod"/>
            </a:pPr>
            <a:r>
              <a:rPr lang="en-US" dirty="0"/>
              <a:t>Initial prompt: </a:t>
            </a:r>
            <a:r>
              <a:rPr lang="en-US" b="1" dirty="0"/>
              <a:t>Set Value to Count Errors </a:t>
            </a:r>
            <a:r>
              <a:rPr lang="en-US" dirty="0"/>
              <a:t>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Count</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91</a:t>
            </a:fld>
            <a:endParaRPr lang="en-US" dirty="0"/>
          </a:p>
        </p:txBody>
      </p:sp>
    </p:spTree>
    <p:extLst>
      <p:ext uri="{BB962C8B-B14F-4D97-AF65-F5344CB8AC3E}">
        <p14:creationId xmlns:p14="http://schemas.microsoft.com/office/powerpoint/2010/main" val="25357686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Developer notes: </a:t>
            </a:r>
            <a:r>
              <a:rPr lang="en-US" dirty="0"/>
              <a:t>Drag and drop: Learner should drag Transaction Date to Columns hotspot. Green boxes are only hotspots, not visible to learner. Orange arrow only appears if learner incorrectly clicks somewhere other than the hotspot.</a:t>
            </a:r>
          </a:p>
          <a:p>
            <a:pPr marL="228600" indent="-228600">
              <a:buFont typeface="+mj-lt"/>
              <a:buAutoNum type="arabicPeriod"/>
            </a:pPr>
            <a:r>
              <a:rPr lang="en-US" dirty="0"/>
              <a:t>Initial prompt: </a:t>
            </a:r>
            <a:r>
              <a:rPr lang="en-US" b="1" dirty="0"/>
              <a:t>Create Bar Chart </a:t>
            </a:r>
            <a:r>
              <a:rPr lang="en-US" dirty="0"/>
              <a:t>text box appears.</a:t>
            </a:r>
          </a:p>
          <a:p>
            <a:pPr marL="228600" indent="-228600">
              <a:buFont typeface="+mj-lt"/>
              <a:buAutoNum type="arabicPeriod"/>
            </a:pPr>
            <a:r>
              <a:rPr lang="en-US" dirty="0"/>
              <a:t>First incorrect attempt: </a:t>
            </a:r>
            <a:r>
              <a:rPr lang="en-US" b="1" dirty="0"/>
              <a:t>Tip</a:t>
            </a:r>
            <a:r>
              <a:rPr lang="en-US" dirty="0"/>
              <a:t> box appears.</a:t>
            </a:r>
          </a:p>
          <a:p>
            <a:pPr marL="228600" indent="-228600">
              <a:buFont typeface="+mj-lt"/>
              <a:buAutoNum type="arabicPeriod"/>
            </a:pPr>
            <a:r>
              <a:rPr lang="en-US" dirty="0"/>
              <a:t>Second incorrect attempt: Orange arrow appears with prompt “</a:t>
            </a:r>
            <a:r>
              <a:rPr lang="en-US" b="1" dirty="0"/>
              <a:t>Select Bar</a:t>
            </a:r>
            <a:r>
              <a:rPr lang="en-US" dirty="0"/>
              <a:t>”</a:t>
            </a:r>
          </a:p>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92</a:t>
            </a:fld>
            <a:endParaRPr lang="en-US" dirty="0"/>
          </a:p>
        </p:txBody>
      </p:sp>
    </p:spTree>
    <p:extLst>
      <p:ext uri="{BB962C8B-B14F-4D97-AF65-F5344CB8AC3E}">
        <p14:creationId xmlns:p14="http://schemas.microsoft.com/office/powerpoint/2010/main" val="3821750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2179" rtl="0" eaLnBrk="1" fontAlgn="auto" latinLnBrk="0" hangingPunct="1">
              <a:lnSpc>
                <a:spcPct val="100000"/>
              </a:lnSpc>
              <a:spcBef>
                <a:spcPts val="900"/>
              </a:spcBef>
              <a:spcAft>
                <a:spcPts val="600"/>
              </a:spcAft>
              <a:buClrTx/>
              <a:buSzTx/>
              <a:buFontTx/>
              <a:buNone/>
              <a:tabLst/>
              <a:defRPr/>
            </a:pPr>
            <a:r>
              <a:rPr lang="en-US" b="1" dirty="0"/>
              <a:t>Audio Script: </a:t>
            </a:r>
            <a:r>
              <a:rPr lang="en-US" dirty="0"/>
              <a:t>Once a table is organized into columns with column headers, the data can be organized into data fields. Think of a data field as a container of all the data in a column with a descriptive label on it. The name of the label will be the same as the name of the column header.</a:t>
            </a:r>
          </a:p>
        </p:txBody>
      </p:sp>
      <p:sp>
        <p:nvSpPr>
          <p:cNvPr id="4" name="Slide Number Placeholder 3"/>
          <p:cNvSpPr>
            <a:spLocks noGrp="1"/>
          </p:cNvSpPr>
          <p:nvPr>
            <p:ph type="sldNum" sz="quarter" idx="10"/>
          </p:nvPr>
        </p:nvSpPr>
        <p:spPr/>
        <p:txBody>
          <a:bodyPr/>
          <a:lstStyle/>
          <a:p>
            <a:fld id="{86C0D6E3-E5E1-4F73-BCD7-15E8B1A61C38}" type="slidenum">
              <a:rPr lang="en-US" smtClean="0"/>
              <a:pPr/>
              <a:t>10</a:t>
            </a:fld>
            <a:endParaRPr lang="en-US" dirty="0"/>
          </a:p>
        </p:txBody>
      </p:sp>
    </p:spTree>
    <p:extLst>
      <p:ext uri="{BB962C8B-B14F-4D97-AF65-F5344CB8AC3E}">
        <p14:creationId xmlns:p14="http://schemas.microsoft.com/office/powerpoint/2010/main" val="28199083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0D6E3-E5E1-4F73-BCD7-15E8B1A61C38}" type="slidenum">
              <a:rPr lang="en-US" smtClean="0"/>
              <a:pPr/>
              <a:t>93</a:t>
            </a:fld>
            <a:endParaRPr lang="en-US" dirty="0"/>
          </a:p>
        </p:txBody>
      </p:sp>
    </p:spTree>
    <p:extLst>
      <p:ext uri="{BB962C8B-B14F-4D97-AF65-F5344CB8AC3E}">
        <p14:creationId xmlns:p14="http://schemas.microsoft.com/office/powerpoint/2010/main" val="34172311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screen</a:t>
            </a:r>
          </a:p>
        </p:txBody>
      </p:sp>
      <p:sp>
        <p:nvSpPr>
          <p:cNvPr id="4" name="Slide Number Placeholder 3"/>
          <p:cNvSpPr>
            <a:spLocks noGrp="1"/>
          </p:cNvSpPr>
          <p:nvPr>
            <p:ph type="sldNum" sz="quarter" idx="5"/>
          </p:nvPr>
        </p:nvSpPr>
        <p:spPr/>
        <p:txBody>
          <a:bodyPr/>
          <a:lstStyle/>
          <a:p>
            <a:fld id="{86C0D6E3-E5E1-4F73-BCD7-15E8B1A61C38}" type="slidenum">
              <a:rPr lang="en-US" smtClean="0"/>
              <a:pPr/>
              <a:t>94</a:t>
            </a:fld>
            <a:endParaRPr lang="en-US" dirty="0"/>
          </a:p>
        </p:txBody>
      </p:sp>
    </p:spTree>
    <p:extLst>
      <p:ext uri="{BB962C8B-B14F-4D97-AF65-F5344CB8AC3E}">
        <p14:creationId xmlns:p14="http://schemas.microsoft.com/office/powerpoint/2010/main" val="357448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asic Text">
    <p:spTree>
      <p:nvGrpSpPr>
        <p:cNvPr id="1" name=""/>
        <p:cNvGrpSpPr/>
        <p:nvPr/>
      </p:nvGrpSpPr>
      <p:grpSpPr>
        <a:xfrm>
          <a:off x="0" y="0"/>
          <a:ext cx="0" cy="0"/>
          <a:chOff x="0" y="0"/>
          <a:chExt cx="0" cy="0"/>
        </a:xfrm>
      </p:grpSpPr>
      <p:sp>
        <p:nvSpPr>
          <p:cNvPr id="12" name="Rectangle 11"/>
          <p:cNvSpPr/>
          <p:nvPr/>
        </p:nvSpPr>
        <p:spPr>
          <a:xfrm>
            <a:off x="159799" y="1216151"/>
            <a:ext cx="8922058" cy="50781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p:cNvSpPr>
            <a:spLocks noGrp="1"/>
          </p:cNvSpPr>
          <p:nvPr>
            <p:ph idx="1"/>
          </p:nvPr>
        </p:nvSpPr>
        <p:spPr>
          <a:xfrm>
            <a:off x="3163085" y="1788077"/>
            <a:ext cx="4901521" cy="4331489"/>
          </a:xfrm>
          <a:prstGeom prst="rect">
            <a:avLst/>
          </a:prstGeom>
          <a:noFill/>
        </p:spPr>
        <p:txBody>
          <a:bodyPr>
            <a:normAutofit/>
          </a:bodyPr>
          <a:lstStyle>
            <a:lvl1pPr marL="381781" indent="-228600">
              <a:lnSpc>
                <a:spcPct val="110000"/>
              </a:lnSpc>
              <a:spcBef>
                <a:spcPts val="877"/>
              </a:spcBef>
              <a:spcAft>
                <a:spcPts val="600"/>
              </a:spcAft>
              <a:buFont typeface="+mj-lt"/>
              <a:buAutoNum type="arabicPeriod"/>
              <a:defRPr sz="1200">
                <a:latin typeface="Open Sans" panose="020B0606030504020204" pitchFamily="34" charset="0"/>
                <a:ea typeface="Open Sans" panose="020B0606030504020204" pitchFamily="34" charset="0"/>
                <a:cs typeface="Open Sans" panose="020B0606030504020204" pitchFamily="34" charset="0"/>
              </a:defRPr>
            </a:lvl1pPr>
            <a:lvl2pPr marL="684213" indent="-217488">
              <a:lnSpc>
                <a:spcPct val="110000"/>
              </a:lnSpc>
              <a:spcBef>
                <a:spcPts val="0"/>
              </a:spcBef>
              <a:spcAft>
                <a:spcPts val="600"/>
              </a:spcAft>
              <a:defRPr sz="1200">
                <a:latin typeface="Open Sans" panose="020B0606030504020204" pitchFamily="34" charset="0"/>
                <a:ea typeface="Open Sans" panose="020B0606030504020204" pitchFamily="34" charset="0"/>
                <a:cs typeface="Open Sans" panose="020B0606030504020204" pitchFamily="34" charset="0"/>
              </a:defRPr>
            </a:lvl2pPr>
            <a:lvl3pPr marL="1144588" indent="-212725">
              <a:lnSpc>
                <a:spcPct val="110000"/>
              </a:lnSpc>
              <a:spcBef>
                <a:spcPts val="0"/>
              </a:spcBef>
              <a:spcAft>
                <a:spcPts val="600"/>
              </a:spcAft>
              <a:defRPr sz="1200">
                <a:latin typeface="Open Sans" panose="020B0606030504020204" pitchFamily="34" charset="0"/>
                <a:ea typeface="Open Sans" panose="020B0606030504020204" pitchFamily="34" charset="0"/>
                <a:cs typeface="Open Sans" panose="020B0606030504020204" pitchFamily="34" charset="0"/>
              </a:defRPr>
            </a:lvl3pPr>
            <a:lvl4pPr marL="1598613" indent="-201613">
              <a:lnSpc>
                <a:spcPct val="110000"/>
              </a:lnSpc>
              <a:spcBef>
                <a:spcPts val="0"/>
              </a:spcBef>
              <a:spcAft>
                <a:spcPts val="600"/>
              </a:spcAft>
              <a:defRPr sz="1200">
                <a:latin typeface="Open Sans" panose="020B0606030504020204" pitchFamily="34" charset="0"/>
                <a:ea typeface="Open Sans" panose="020B0606030504020204" pitchFamily="34" charset="0"/>
                <a:cs typeface="Open Sans" panose="020B0606030504020204" pitchFamily="34" charset="0"/>
              </a:defRPr>
            </a:lvl4pPr>
            <a:lvl5pPr>
              <a:lnSpc>
                <a:spcPct val="110000"/>
              </a:lnSpc>
              <a:spcAft>
                <a:spcPts val="800"/>
              </a:spcAft>
              <a:defRPr sz="1228">
                <a:latin typeface="Nirmala UI" panose="020B0502040204020203" pitchFamily="34" charset="0"/>
                <a:cs typeface="Nirmala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Box 1"/>
          <p:cNvSpPr txBox="1"/>
          <p:nvPr/>
        </p:nvSpPr>
        <p:spPr>
          <a:xfrm>
            <a:off x="2965143" y="1420427"/>
            <a:ext cx="5116016" cy="335348"/>
          </a:xfrm>
          <a:prstGeom prst="rect">
            <a:avLst/>
          </a:prstGeom>
          <a:noFill/>
        </p:spPr>
        <p:txBody>
          <a:bodyPr wrap="none" rtlCol="0">
            <a:spAutoFit/>
          </a:bodyPr>
          <a:lstStyle/>
          <a:p>
            <a:r>
              <a:rPr lang="en-US" dirty="0"/>
              <a:t>This lesson is organized into the following topics</a:t>
            </a:r>
            <a:r>
              <a:rPr lang="en-US" baseline="0" dirty="0"/>
              <a:t> or sections.</a:t>
            </a:r>
            <a:endParaRPr lang="en-US" dirty="0"/>
          </a:p>
        </p:txBody>
      </p:sp>
    </p:spTree>
    <p:extLst>
      <p:ext uri="{BB962C8B-B14F-4D97-AF65-F5344CB8AC3E}">
        <p14:creationId xmlns:p14="http://schemas.microsoft.com/office/powerpoint/2010/main" val="233136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16:9 Subtitle and Note">
    <p:spTree>
      <p:nvGrpSpPr>
        <p:cNvPr id="1" name=""/>
        <p:cNvGrpSpPr/>
        <p:nvPr/>
      </p:nvGrpSpPr>
      <p:grpSpPr>
        <a:xfrm>
          <a:off x="0" y="0"/>
          <a:ext cx="0" cy="0"/>
          <a:chOff x="0" y="0"/>
          <a:chExt cx="0" cy="0"/>
        </a:xfrm>
      </p:grpSpPr>
      <p:sp>
        <p:nvSpPr>
          <p:cNvPr id="2" name="Title 1"/>
          <p:cNvSpPr>
            <a:spLocks noGrp="1"/>
          </p:cNvSpPr>
          <p:nvPr>
            <p:ph type="title"/>
          </p:nvPr>
        </p:nvSpPr>
        <p:spPr>
          <a:xfrm>
            <a:off x="210312" y="1198812"/>
            <a:ext cx="5058805" cy="310392"/>
          </a:xfrm>
          <a:solidFill>
            <a:srgbClr val="DA5356"/>
          </a:solidFill>
          <a:ln>
            <a:noFill/>
          </a:ln>
        </p:spPr>
        <p:txBody>
          <a:bodyPr lIns="182880" rIns="182880">
            <a:noAutofit/>
          </a:bodyPr>
          <a:lstStyle>
            <a:lvl1pPr marL="101657" indent="0">
              <a:defRPr lang="en-US" sz="18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649224" y="1780154"/>
            <a:ext cx="7970993" cy="3360018"/>
          </a:xfrm>
          <a:prstGeom prst="rect">
            <a:avLst/>
          </a:prstGeom>
          <a:solidFill>
            <a:schemeClr val="bg1"/>
          </a:solidFill>
        </p:spPr>
        <p:txBody>
          <a:bodyPr>
            <a:normAutofit/>
          </a:bodyPr>
          <a:lstStyle>
            <a:lvl1pPr marL="153181" indent="0">
              <a:lnSpc>
                <a:spcPct val="100000"/>
              </a:lnSpc>
              <a:spcBef>
                <a:spcPts val="0"/>
              </a:spcBef>
              <a:spcAft>
                <a:spcPts val="1400"/>
              </a:spcAft>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nSpc>
                <a:spcPct val="100000"/>
              </a:lnSpc>
              <a:spcBef>
                <a:spcPts val="0"/>
              </a:spcBef>
              <a:spcAft>
                <a:spcPts val="800"/>
              </a:spcAft>
              <a:buNone/>
              <a:defRPr sz="1200">
                <a:latin typeface="Open Sans" panose="020B0606030504020204" pitchFamily="34" charset="0"/>
                <a:ea typeface="Open Sans" panose="020B0606030504020204" pitchFamily="34" charset="0"/>
                <a:cs typeface="Open Sans" panose="020B0606030504020204" pitchFamily="34" charset="0"/>
              </a:defRPr>
            </a:lvl2pPr>
            <a:lvl3pPr marL="630238" indent="-173038">
              <a:lnSpc>
                <a:spcPct val="100000"/>
              </a:lnSpc>
              <a:spcBef>
                <a:spcPts val="0"/>
              </a:spcBef>
              <a:spcAft>
                <a:spcPts val="800"/>
              </a:spcAft>
              <a:buFont typeface="Arial" panose="020B0604020202020204" pitchFamily="34" charset="0"/>
              <a:buChar char="•"/>
              <a:defRPr sz="120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nSpc>
                <a:spcPct val="110000"/>
              </a:lnSpc>
              <a:spcBef>
                <a:spcPts val="600"/>
              </a:spcBef>
              <a:spcAft>
                <a:spcPts val="600"/>
              </a:spcAft>
              <a:buNone/>
              <a:defRPr sz="1200">
                <a:latin typeface="Open Sans" panose="020B0606030504020204" pitchFamily="34" charset="0"/>
                <a:ea typeface="Open Sans" panose="020B0606030504020204" pitchFamily="34" charset="0"/>
                <a:cs typeface="Open Sans" panose="020B0606030504020204" pitchFamily="34" charset="0"/>
              </a:defRPr>
            </a:lvl4pPr>
            <a:lvl5pPr marL="798513" indent="0">
              <a:lnSpc>
                <a:spcPct val="110000"/>
              </a:lnSpc>
              <a:spcBef>
                <a:spcPts val="600"/>
              </a:spcBef>
              <a:spcAft>
                <a:spcPts val="600"/>
              </a:spcAft>
              <a:buNone/>
              <a:defRPr sz="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2"/>
          <p:cNvSpPr>
            <a:spLocks noGrp="1"/>
          </p:cNvSpPr>
          <p:nvPr>
            <p:ph idx="10"/>
          </p:nvPr>
        </p:nvSpPr>
        <p:spPr>
          <a:xfrm>
            <a:off x="2122335" y="5411122"/>
            <a:ext cx="5255005" cy="408373"/>
          </a:xfrm>
          <a:prstGeom prst="rect">
            <a:avLst/>
          </a:prstGeom>
          <a:solidFill>
            <a:schemeClr val="accent4">
              <a:lumMod val="20000"/>
              <a:lumOff val="80000"/>
            </a:schemeClr>
          </a:solidFill>
          <a:ln>
            <a:solidFill>
              <a:srgbClr val="783113"/>
            </a:solidFill>
          </a:ln>
        </p:spPr>
        <p:txBody>
          <a:bodyPr tIns="91440" bIns="91440" anchor="ctr">
            <a:normAutofit/>
          </a:bodyPr>
          <a:lstStyle>
            <a:lvl1pPr marL="168275" indent="0">
              <a:lnSpc>
                <a:spcPct val="100000"/>
              </a:lnSpc>
              <a:spcBef>
                <a:spcPts val="0"/>
              </a:spcBef>
              <a:spcAft>
                <a:spcPts val="800"/>
              </a:spcAft>
              <a:buNone/>
              <a:defRPr lang="en-US" sz="1100" kern="1200" dirty="0" smtClean="0">
                <a:solidFill>
                  <a:srgbClr val="17375E"/>
                </a:solidFill>
                <a:latin typeface="Century Gothic" panose="020B0502020202020204" pitchFamily="34" charset="0"/>
                <a:ea typeface="Open Sans" panose="020B0606030504020204" pitchFamily="34" charset="0"/>
                <a:cs typeface="Open Sans" panose="020B0606030504020204" pitchFamily="34" charset="0"/>
              </a:defRPr>
            </a:lvl1pPr>
            <a:lvl2pPr marL="168275" indent="0">
              <a:lnSpc>
                <a:spcPct val="100000"/>
              </a:lnSpc>
              <a:spcBef>
                <a:spcPts val="0"/>
              </a:spcBef>
              <a:spcAft>
                <a:spcPts val="800"/>
              </a:spcAft>
              <a:buNone/>
              <a:defRPr sz="1200">
                <a:latin typeface="Century Gothic" panose="020B0502020202020204" pitchFamily="34" charset="0"/>
                <a:ea typeface="Open Sans" panose="020B0606030504020204" pitchFamily="34" charset="0"/>
                <a:cs typeface="Open Sans" panose="020B0606030504020204" pitchFamily="34" charset="0"/>
              </a:defRPr>
            </a:lvl2pPr>
            <a:lvl3pPr marL="568325" indent="-111125">
              <a:lnSpc>
                <a:spcPct val="100000"/>
              </a:lnSpc>
              <a:spcBef>
                <a:spcPts val="0"/>
              </a:spcBef>
              <a:spcAft>
                <a:spcPts val="800"/>
              </a:spcAft>
              <a:buFont typeface="Arial" panose="020B0604020202020204" pitchFamily="34" charset="0"/>
              <a:buChar char="•"/>
              <a:defRPr sz="1200" i="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798513" indent="0">
              <a:lnSpc>
                <a:spcPct val="110000"/>
              </a:lnSpc>
              <a:spcBef>
                <a:spcPts val="600"/>
              </a:spcBef>
              <a:spcAft>
                <a:spcPts val="600"/>
              </a:spcAft>
              <a:buNone/>
              <a:defRPr sz="1200">
                <a:latin typeface="Open Sans" panose="020B0606030504020204" pitchFamily="34" charset="0"/>
                <a:ea typeface="Open Sans" panose="020B0606030504020204" pitchFamily="34" charset="0"/>
                <a:cs typeface="Open Sans" panose="020B0606030504020204" pitchFamily="34" charset="0"/>
              </a:defRPr>
            </a:lvl4pPr>
            <a:lvl5pPr marL="798513" indent="0">
              <a:lnSpc>
                <a:spcPct val="110000"/>
              </a:lnSpc>
              <a:spcBef>
                <a:spcPts val="600"/>
              </a:spcBef>
              <a:spcAft>
                <a:spcPts val="600"/>
              </a:spcAft>
              <a:buNone/>
              <a:defRPr sz="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66126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9 1_Question">
    <p:spTree>
      <p:nvGrpSpPr>
        <p:cNvPr id="1" name=""/>
        <p:cNvGrpSpPr/>
        <p:nvPr/>
      </p:nvGrpSpPr>
      <p:grpSpPr>
        <a:xfrm>
          <a:off x="0" y="0"/>
          <a:ext cx="0" cy="0"/>
          <a:chOff x="0" y="0"/>
          <a:chExt cx="0" cy="0"/>
        </a:xfrm>
      </p:grpSpPr>
      <p:sp>
        <p:nvSpPr>
          <p:cNvPr id="2" name="Title 1"/>
          <p:cNvSpPr>
            <a:spLocks noGrp="1"/>
          </p:cNvSpPr>
          <p:nvPr>
            <p:ph type="title"/>
          </p:nvPr>
        </p:nvSpPr>
        <p:spPr>
          <a:xfrm>
            <a:off x="210312" y="1197864"/>
            <a:ext cx="5056632" cy="310896"/>
          </a:xfrm>
          <a:solidFill>
            <a:srgbClr val="DA5356"/>
          </a:solidFill>
          <a:ln>
            <a:noFill/>
          </a:ln>
        </p:spPr>
        <p:txBody>
          <a:bodyPr lIns="182880" rIns="182880">
            <a:noAutofit/>
          </a:bodyPr>
          <a:lstStyle>
            <a:lvl1pPr marL="101657" indent="0">
              <a:defRPr lang="en-US" sz="18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649224" y="1783080"/>
            <a:ext cx="6168035" cy="4284100"/>
          </a:xfrm>
          <a:prstGeom prst="rect">
            <a:avLst/>
          </a:prstGeom>
          <a:solidFill>
            <a:schemeClr val="bg1"/>
          </a:solidFill>
        </p:spPr>
        <p:txBody>
          <a:bodyPr>
            <a:normAutofit/>
          </a:bodyPr>
          <a:lstStyle>
            <a:lvl1pPr marL="153181" indent="0">
              <a:lnSpc>
                <a:spcPct val="100000"/>
              </a:lnSpc>
              <a:spcBef>
                <a:spcPts val="0"/>
              </a:spcBef>
              <a:spcAft>
                <a:spcPts val="1400"/>
              </a:spcAft>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nSpc>
                <a:spcPct val="100000"/>
              </a:lnSpc>
              <a:spcBef>
                <a:spcPts val="0"/>
              </a:spcBef>
              <a:spcAft>
                <a:spcPts val="1000"/>
              </a:spcAft>
              <a:buNone/>
              <a:defRPr sz="1200">
                <a:latin typeface="Open Sans" panose="020B0606030504020204" pitchFamily="34" charset="0"/>
                <a:ea typeface="Open Sans" panose="020B0606030504020204" pitchFamily="34" charset="0"/>
                <a:cs typeface="Open Sans" panose="020B0606030504020204" pitchFamily="34" charset="0"/>
              </a:defRPr>
            </a:lvl2pPr>
            <a:lvl3pPr marL="168275" indent="0">
              <a:lnSpc>
                <a:spcPct val="100000"/>
              </a:lnSpc>
              <a:spcBef>
                <a:spcPts val="0"/>
              </a:spcBef>
              <a:spcAft>
                <a:spcPts val="1000"/>
              </a:spcAft>
              <a:buNone/>
              <a:defRPr sz="1100" i="1">
                <a:solidFill>
                  <a:srgbClr val="8C5E30"/>
                </a:solidFill>
                <a:latin typeface="Open Sans" panose="020B0606030504020204" pitchFamily="34" charset="0"/>
                <a:ea typeface="Open Sans" panose="020B0606030504020204" pitchFamily="34" charset="0"/>
                <a:cs typeface="Open Sans" panose="020B0606030504020204" pitchFamily="34" charset="0"/>
              </a:defRPr>
            </a:lvl3pPr>
            <a:lvl4pPr marL="798513" indent="0">
              <a:lnSpc>
                <a:spcPct val="110000"/>
              </a:lnSpc>
              <a:spcBef>
                <a:spcPts val="600"/>
              </a:spcBef>
              <a:spcAft>
                <a:spcPts val="600"/>
              </a:spcAft>
              <a:buNone/>
              <a:defRPr sz="1200">
                <a:latin typeface="Open Sans" panose="020B0606030504020204" pitchFamily="34" charset="0"/>
                <a:ea typeface="Open Sans" panose="020B0606030504020204" pitchFamily="34" charset="0"/>
                <a:cs typeface="Open Sans" panose="020B0606030504020204" pitchFamily="34" charset="0"/>
              </a:defRPr>
            </a:lvl4pPr>
            <a:lvl5pPr marL="798513" indent="0">
              <a:lnSpc>
                <a:spcPct val="110000"/>
              </a:lnSpc>
              <a:spcBef>
                <a:spcPts val="600"/>
              </a:spcBef>
              <a:spcAft>
                <a:spcPts val="600"/>
              </a:spcAft>
              <a:buNone/>
              <a:defRPr sz="1200">
                <a:solidFill>
                  <a:srgbClr val="783113"/>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p:nvSpPr>
        <p:spPr>
          <a:xfrm>
            <a:off x="9053464" y="1225114"/>
            <a:ext cx="300834" cy="366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304731" y="1219200"/>
            <a:ext cx="2049567" cy="1367288"/>
          </a:xfrm>
          <a:prstGeom prst="rect">
            <a:avLst/>
          </a:prstGeom>
        </p:spPr>
      </p:pic>
    </p:spTree>
    <p:extLst>
      <p:ext uri="{BB962C8B-B14F-4D97-AF65-F5344CB8AC3E}">
        <p14:creationId xmlns:p14="http://schemas.microsoft.com/office/powerpoint/2010/main" val="245094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6:9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124" y="1216937"/>
            <a:ext cx="9155504" cy="5074135"/>
          </a:xfrm>
          <a:prstGeom prst="rect">
            <a:avLst/>
          </a:prstGeom>
        </p:spPr>
      </p:pic>
      <p:sp>
        <p:nvSpPr>
          <p:cNvPr id="15" name="Rectangle 14"/>
          <p:cNvSpPr/>
          <p:nvPr/>
        </p:nvSpPr>
        <p:spPr>
          <a:xfrm>
            <a:off x="190124" y="1216938"/>
            <a:ext cx="9155504" cy="50741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ctrTitle"/>
          </p:nvPr>
        </p:nvSpPr>
        <p:spPr>
          <a:xfrm>
            <a:off x="2083108" y="1213843"/>
            <a:ext cx="5436704" cy="1433812"/>
          </a:xfrm>
        </p:spPr>
        <p:txBody>
          <a:bodyPr anchor="b">
            <a:normAutofit/>
          </a:bodyPr>
          <a:lstStyle>
            <a:lvl1pPr algn="ctr">
              <a:defRPr sz="3200" b="1">
                <a:solidFill>
                  <a:schemeClr val="bg2">
                    <a:lumMod val="50000"/>
                  </a:schemeClr>
                </a:solidFill>
                <a:latin typeface="Arial Narrow" panose="020B0606020202030204" pitchFamily="34" charset="0"/>
              </a:defRPr>
            </a:lvl1pPr>
          </a:lstStyle>
          <a:p>
            <a:r>
              <a:rPr lang="en-US" dirty="0"/>
              <a:t>Click to edit Master title style</a:t>
            </a:r>
          </a:p>
        </p:txBody>
      </p:sp>
      <p:sp>
        <p:nvSpPr>
          <p:cNvPr id="3" name="Subtitle 2"/>
          <p:cNvSpPr>
            <a:spLocks noGrp="1"/>
          </p:cNvSpPr>
          <p:nvPr>
            <p:ph type="subTitle" idx="1"/>
          </p:nvPr>
        </p:nvSpPr>
        <p:spPr>
          <a:xfrm>
            <a:off x="936762" y="2992241"/>
            <a:ext cx="3777281" cy="2319226"/>
          </a:xfrm>
        </p:spPr>
        <p:txBody>
          <a:bodyPr lIns="0" tIns="0" rIns="0">
            <a:normAutofit/>
          </a:bodyPr>
          <a:lstStyle>
            <a:lvl1pPr marL="0" indent="0" algn="l">
              <a:lnSpc>
                <a:spcPct val="100000"/>
              </a:lnSpc>
              <a:spcBef>
                <a:spcPts val="800"/>
              </a:spcBef>
              <a:spcAft>
                <a:spcPts val="800"/>
              </a:spcAft>
              <a:buNone/>
              <a:defRPr sz="1200" b="0">
                <a:latin typeface="Open Sans" panose="020B0606030504020204" pitchFamily="34" charset="0"/>
                <a:ea typeface="Open Sans" panose="020B0606030504020204" pitchFamily="34" charset="0"/>
                <a:cs typeface="Open Sans" panose="020B0606030504020204" pitchFamily="34" charset="0"/>
              </a:defRPr>
            </a:lvl1pPr>
            <a:lvl2pPr marL="461963" indent="-177800" algn="l">
              <a:lnSpc>
                <a:spcPct val="100000"/>
              </a:lnSpc>
              <a:spcBef>
                <a:spcPts val="0"/>
              </a:spcBef>
              <a:spcAft>
                <a:spcPts val="800"/>
              </a:spcAft>
              <a:buFont typeface="Arial" panose="020B0604020202020204" pitchFamily="34" charset="0"/>
              <a:buChar char="•"/>
              <a:defRPr sz="1200">
                <a:latin typeface="Open Sans" panose="020B0606030504020204" pitchFamily="34" charset="0"/>
              </a:defRPr>
            </a:lvl2pPr>
            <a:lvl3pPr marL="931591" indent="0" algn="ctr">
              <a:buNone/>
              <a:defRPr sz="1834"/>
            </a:lvl3pPr>
            <a:lvl4pPr marL="1397386" indent="0" algn="ctr">
              <a:buNone/>
              <a:defRPr sz="1630"/>
            </a:lvl4pPr>
            <a:lvl5pPr marL="1863181" indent="0" algn="ctr">
              <a:buNone/>
              <a:defRPr sz="1630"/>
            </a:lvl5pPr>
            <a:lvl6pPr marL="2328977" indent="0" algn="ctr">
              <a:buNone/>
              <a:defRPr sz="1630"/>
            </a:lvl6pPr>
            <a:lvl7pPr marL="2794772" indent="0" algn="ctr">
              <a:buNone/>
              <a:defRPr sz="1630"/>
            </a:lvl7pPr>
            <a:lvl8pPr marL="3260568" indent="0" algn="ctr">
              <a:buNone/>
              <a:defRPr sz="1630"/>
            </a:lvl8pPr>
            <a:lvl9pPr marL="3726363" indent="0" algn="ctr">
              <a:buNone/>
              <a:defRPr sz="1630"/>
            </a:lvl9pPr>
          </a:lstStyle>
          <a:p>
            <a:r>
              <a:rPr lang="en-US" dirty="0"/>
              <a:t>Click to edit Master subtitle style</a:t>
            </a:r>
          </a:p>
          <a:p>
            <a:pPr lvl="1"/>
            <a:endParaRPr lang="en-US" dirty="0"/>
          </a:p>
          <a:p>
            <a:pPr lvl="1"/>
            <a:endParaRPr lang="en-US" dirty="0"/>
          </a:p>
        </p:txBody>
      </p:sp>
      <p:sp>
        <p:nvSpPr>
          <p:cNvPr id="10" name="TextBox 9"/>
          <p:cNvSpPr txBox="1"/>
          <p:nvPr/>
        </p:nvSpPr>
        <p:spPr>
          <a:xfrm>
            <a:off x="6023670" y="5995530"/>
            <a:ext cx="3259194"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16" name="Rounded Rectangle 15"/>
          <p:cNvSpPr/>
          <p:nvPr/>
        </p:nvSpPr>
        <p:spPr>
          <a:xfrm>
            <a:off x="936762" y="5701885"/>
            <a:ext cx="3889694" cy="536505"/>
          </a:xfrm>
          <a:prstGeom prst="roundRect">
            <a:avLst>
              <a:gd name="adj" fmla="val 10174"/>
            </a:avLst>
          </a:prstGeom>
          <a:solidFill>
            <a:srgbClr val="FDEABD"/>
          </a:solidFill>
          <a:ln>
            <a:solidFill>
              <a:srgbClr val="783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1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NOTE:</a:t>
            </a:r>
            <a:r>
              <a:rPr lang="en-US" sz="1100" baseline="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 This lesson contains unscored knowledge checks and self-evaluations that are for you information only.</a:t>
            </a:r>
            <a:endParaRPr lang="en-US" sz="11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713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16:9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124" y="1216937"/>
            <a:ext cx="9155504" cy="5074135"/>
          </a:xfrm>
          <a:prstGeom prst="rect">
            <a:avLst/>
          </a:prstGeom>
        </p:spPr>
      </p:pic>
      <p:sp>
        <p:nvSpPr>
          <p:cNvPr id="15" name="Rectangle 14"/>
          <p:cNvSpPr/>
          <p:nvPr/>
        </p:nvSpPr>
        <p:spPr>
          <a:xfrm>
            <a:off x="190124" y="1216938"/>
            <a:ext cx="9155504" cy="507413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83108" y="1213843"/>
            <a:ext cx="5436704" cy="1433812"/>
          </a:xfrm>
        </p:spPr>
        <p:txBody>
          <a:bodyPr anchor="b">
            <a:normAutofit/>
          </a:bodyPr>
          <a:lstStyle>
            <a:lvl1pPr algn="ctr">
              <a:defRPr sz="3200" b="1">
                <a:solidFill>
                  <a:schemeClr val="bg2">
                    <a:lumMod val="50000"/>
                  </a:schemeClr>
                </a:solidFill>
                <a:latin typeface="Arial Narrow" panose="020B0606020202030204" pitchFamily="34" charset="0"/>
              </a:defRPr>
            </a:lvl1pPr>
          </a:lstStyle>
          <a:p>
            <a:r>
              <a:rPr lang="en-US" dirty="0"/>
              <a:t>Click to edit Master title style</a:t>
            </a:r>
          </a:p>
        </p:txBody>
      </p:sp>
      <p:sp>
        <p:nvSpPr>
          <p:cNvPr id="3" name="Subtitle 2"/>
          <p:cNvSpPr>
            <a:spLocks noGrp="1"/>
          </p:cNvSpPr>
          <p:nvPr>
            <p:ph type="subTitle" idx="1"/>
          </p:nvPr>
        </p:nvSpPr>
        <p:spPr>
          <a:xfrm>
            <a:off x="936762" y="2992241"/>
            <a:ext cx="3777281" cy="2319226"/>
          </a:xfrm>
        </p:spPr>
        <p:txBody>
          <a:bodyPr lIns="0" tIns="0" rIns="0">
            <a:normAutofit/>
          </a:bodyPr>
          <a:lstStyle>
            <a:lvl1pPr marL="0" indent="0" algn="l">
              <a:lnSpc>
                <a:spcPct val="100000"/>
              </a:lnSpc>
              <a:spcBef>
                <a:spcPts val="800"/>
              </a:spcBef>
              <a:spcAft>
                <a:spcPts val="800"/>
              </a:spcAft>
              <a:buNone/>
              <a:defRPr sz="1200" b="0">
                <a:latin typeface="Open Sans" panose="020B0606030504020204" pitchFamily="34" charset="0"/>
                <a:ea typeface="Open Sans" panose="020B0606030504020204" pitchFamily="34" charset="0"/>
                <a:cs typeface="Open Sans" panose="020B0606030504020204" pitchFamily="34" charset="0"/>
              </a:defRPr>
            </a:lvl1pPr>
            <a:lvl2pPr marL="461963" indent="-177800" algn="l">
              <a:lnSpc>
                <a:spcPct val="100000"/>
              </a:lnSpc>
              <a:spcBef>
                <a:spcPts val="0"/>
              </a:spcBef>
              <a:spcAft>
                <a:spcPts val="800"/>
              </a:spcAft>
              <a:buFont typeface="Arial" panose="020B0604020202020204" pitchFamily="34" charset="0"/>
              <a:buChar char="•"/>
              <a:defRPr sz="1200">
                <a:latin typeface="Open Sans" panose="020B0606030504020204" pitchFamily="34" charset="0"/>
              </a:defRPr>
            </a:lvl2pPr>
            <a:lvl3pPr marL="931591" indent="0" algn="ctr">
              <a:buNone/>
              <a:defRPr sz="1834"/>
            </a:lvl3pPr>
            <a:lvl4pPr marL="1397386" indent="0" algn="ctr">
              <a:buNone/>
              <a:defRPr sz="1630"/>
            </a:lvl4pPr>
            <a:lvl5pPr marL="1863181" indent="0" algn="ctr">
              <a:buNone/>
              <a:defRPr sz="1630"/>
            </a:lvl5pPr>
            <a:lvl6pPr marL="2328977" indent="0" algn="ctr">
              <a:buNone/>
              <a:defRPr sz="1630"/>
            </a:lvl6pPr>
            <a:lvl7pPr marL="2794772" indent="0" algn="ctr">
              <a:buNone/>
              <a:defRPr sz="1630"/>
            </a:lvl7pPr>
            <a:lvl8pPr marL="3260568" indent="0" algn="ctr">
              <a:buNone/>
              <a:defRPr sz="1630"/>
            </a:lvl8pPr>
            <a:lvl9pPr marL="3726363" indent="0" algn="ctr">
              <a:buNone/>
              <a:defRPr sz="1630"/>
            </a:lvl9pPr>
          </a:lstStyle>
          <a:p>
            <a:r>
              <a:rPr lang="en-US" dirty="0"/>
              <a:t>Click to edit Master subtitle style</a:t>
            </a:r>
          </a:p>
          <a:p>
            <a:pPr lvl="1"/>
            <a:endParaRPr lang="en-US" dirty="0"/>
          </a:p>
          <a:p>
            <a:pPr lvl="1"/>
            <a:endParaRPr lang="en-US" dirty="0"/>
          </a:p>
        </p:txBody>
      </p:sp>
      <p:sp>
        <p:nvSpPr>
          <p:cNvPr id="4" name="Rounded Rectangle 3"/>
          <p:cNvSpPr/>
          <p:nvPr/>
        </p:nvSpPr>
        <p:spPr>
          <a:xfrm>
            <a:off x="936762" y="5701885"/>
            <a:ext cx="3889694" cy="536505"/>
          </a:xfrm>
          <a:prstGeom prst="roundRect">
            <a:avLst>
              <a:gd name="adj" fmla="val 10174"/>
            </a:avLst>
          </a:prstGeom>
          <a:solidFill>
            <a:srgbClr val="FDEABD"/>
          </a:solidFill>
          <a:ln>
            <a:solidFill>
              <a:srgbClr val="783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1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NOTE:</a:t>
            </a:r>
            <a:r>
              <a:rPr lang="en-US" sz="1100" baseline="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 This lesson contains unscored knowledge checks and self-evaluations that are for you information only.</a:t>
            </a:r>
            <a:endParaRPr lang="en-US" sz="11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585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16:9 Topic Title Lef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124" y="1216937"/>
            <a:ext cx="9155504" cy="5068453"/>
          </a:xfrm>
          <a:prstGeom prst="rect">
            <a:avLst/>
          </a:prstGeom>
        </p:spPr>
      </p:pic>
      <p:sp>
        <p:nvSpPr>
          <p:cNvPr id="15" name="Rectangle 14"/>
          <p:cNvSpPr/>
          <p:nvPr/>
        </p:nvSpPr>
        <p:spPr>
          <a:xfrm>
            <a:off x="190124" y="1216938"/>
            <a:ext cx="9155504" cy="506233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83108" y="1213843"/>
            <a:ext cx="5436704" cy="1433812"/>
          </a:xfrm>
        </p:spPr>
        <p:txBody>
          <a:bodyPr anchor="b">
            <a:normAutofit/>
          </a:bodyPr>
          <a:lstStyle>
            <a:lvl1pPr algn="ctr">
              <a:defRPr sz="3200" b="1">
                <a:solidFill>
                  <a:schemeClr val="bg2">
                    <a:lumMod val="50000"/>
                  </a:schemeClr>
                </a:solidFill>
                <a:latin typeface="Arial Narrow" panose="020B0606020202030204" pitchFamily="34" charset="0"/>
              </a:defRPr>
            </a:lvl1pPr>
          </a:lstStyle>
          <a:p>
            <a:r>
              <a:rPr lang="en-US" dirty="0"/>
              <a:t>Click to edit Master title style</a:t>
            </a:r>
          </a:p>
        </p:txBody>
      </p:sp>
      <p:sp>
        <p:nvSpPr>
          <p:cNvPr id="3" name="Subtitle 2"/>
          <p:cNvSpPr>
            <a:spLocks noGrp="1"/>
          </p:cNvSpPr>
          <p:nvPr>
            <p:ph type="subTitle" idx="1"/>
          </p:nvPr>
        </p:nvSpPr>
        <p:spPr>
          <a:xfrm>
            <a:off x="936762" y="2992241"/>
            <a:ext cx="3777281" cy="2319226"/>
          </a:xfrm>
        </p:spPr>
        <p:txBody>
          <a:bodyPr lIns="0" tIns="0" rIns="0">
            <a:normAutofit/>
          </a:bodyPr>
          <a:lstStyle>
            <a:lvl1pPr marL="0" indent="0" algn="l">
              <a:lnSpc>
                <a:spcPct val="100000"/>
              </a:lnSpc>
              <a:spcBef>
                <a:spcPts val="800"/>
              </a:spcBef>
              <a:spcAft>
                <a:spcPts val="800"/>
              </a:spcAft>
              <a:buNone/>
              <a:defRPr sz="1200">
                <a:latin typeface="Open Sans" panose="020B0606030504020204" pitchFamily="34" charset="0"/>
                <a:ea typeface="Open Sans" panose="020B0606030504020204" pitchFamily="34" charset="0"/>
                <a:cs typeface="Open Sans" panose="020B0606030504020204" pitchFamily="34" charset="0"/>
              </a:defRPr>
            </a:lvl1pPr>
            <a:lvl2pPr marL="461963" indent="-177800" algn="l">
              <a:lnSpc>
                <a:spcPct val="100000"/>
              </a:lnSpc>
              <a:spcBef>
                <a:spcPts val="0"/>
              </a:spcBef>
              <a:spcAft>
                <a:spcPts val="800"/>
              </a:spcAft>
              <a:buFont typeface="Arial" panose="020B0604020202020204" pitchFamily="34" charset="0"/>
              <a:buChar char="•"/>
              <a:defRPr sz="1200">
                <a:latin typeface="Open Sans" panose="020B0606030504020204" pitchFamily="34" charset="0"/>
              </a:defRPr>
            </a:lvl2pPr>
            <a:lvl3pPr marL="931591" indent="0" algn="ctr">
              <a:buNone/>
              <a:defRPr sz="1834"/>
            </a:lvl3pPr>
            <a:lvl4pPr marL="1397386" indent="0" algn="ctr">
              <a:buNone/>
              <a:defRPr sz="1630"/>
            </a:lvl4pPr>
            <a:lvl5pPr marL="1863181" indent="0" algn="ctr">
              <a:buNone/>
              <a:defRPr sz="1630"/>
            </a:lvl5pPr>
            <a:lvl6pPr marL="2328977" indent="0" algn="ctr">
              <a:buNone/>
              <a:defRPr sz="1630"/>
            </a:lvl6pPr>
            <a:lvl7pPr marL="2794772" indent="0" algn="ctr">
              <a:buNone/>
              <a:defRPr sz="1630"/>
            </a:lvl7pPr>
            <a:lvl8pPr marL="3260568" indent="0" algn="ctr">
              <a:buNone/>
              <a:defRPr sz="1630"/>
            </a:lvl8pPr>
            <a:lvl9pPr marL="3726363" indent="0" algn="ctr">
              <a:buNone/>
              <a:defRPr sz="1630"/>
            </a:lvl9pPr>
          </a:lstStyle>
          <a:p>
            <a:r>
              <a:rPr lang="en-US" dirty="0"/>
              <a:t>Click to edit Master subtitle style</a:t>
            </a:r>
          </a:p>
          <a:p>
            <a:pPr lvl="1"/>
            <a:endParaRPr lang="en-US" dirty="0"/>
          </a:p>
          <a:p>
            <a:pPr lvl="1"/>
            <a:endParaRPr lang="en-US" dirty="0"/>
          </a:p>
        </p:txBody>
      </p:sp>
    </p:spTree>
    <p:extLst>
      <p:ext uri="{BB962C8B-B14F-4D97-AF65-F5344CB8AC3E}">
        <p14:creationId xmlns:p14="http://schemas.microsoft.com/office/powerpoint/2010/main" val="35687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16:9 Topic Title Lef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124" y="1216937"/>
            <a:ext cx="9155504" cy="5068453"/>
          </a:xfrm>
          <a:prstGeom prst="rect">
            <a:avLst/>
          </a:prstGeom>
        </p:spPr>
      </p:pic>
      <p:sp>
        <p:nvSpPr>
          <p:cNvPr id="15" name="Rectangle 14"/>
          <p:cNvSpPr/>
          <p:nvPr/>
        </p:nvSpPr>
        <p:spPr>
          <a:xfrm>
            <a:off x="190124" y="1216938"/>
            <a:ext cx="9155504" cy="506233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83108" y="1213843"/>
            <a:ext cx="5436704" cy="1433812"/>
          </a:xfrm>
        </p:spPr>
        <p:txBody>
          <a:bodyPr anchor="b">
            <a:normAutofit/>
          </a:bodyPr>
          <a:lstStyle>
            <a:lvl1pPr algn="ctr">
              <a:defRPr sz="3200" b="1">
                <a:solidFill>
                  <a:schemeClr val="bg2">
                    <a:lumMod val="50000"/>
                  </a:schemeClr>
                </a:solidFill>
                <a:latin typeface="Arial Narrow" panose="020B0606020202030204" pitchFamily="34" charset="0"/>
              </a:defRPr>
            </a:lvl1pPr>
          </a:lstStyle>
          <a:p>
            <a:r>
              <a:rPr lang="en-US" dirty="0"/>
              <a:t>Click to edit Master title style</a:t>
            </a:r>
          </a:p>
        </p:txBody>
      </p:sp>
      <p:sp>
        <p:nvSpPr>
          <p:cNvPr id="3" name="Subtitle 2"/>
          <p:cNvSpPr>
            <a:spLocks noGrp="1"/>
          </p:cNvSpPr>
          <p:nvPr>
            <p:ph type="subTitle" idx="1"/>
          </p:nvPr>
        </p:nvSpPr>
        <p:spPr>
          <a:xfrm>
            <a:off x="936762" y="2992241"/>
            <a:ext cx="3777281" cy="2319226"/>
          </a:xfrm>
        </p:spPr>
        <p:txBody>
          <a:bodyPr lIns="0" tIns="0" rIns="0">
            <a:normAutofit/>
          </a:bodyPr>
          <a:lstStyle>
            <a:lvl1pPr marL="0" indent="0" algn="l">
              <a:lnSpc>
                <a:spcPct val="100000"/>
              </a:lnSpc>
              <a:spcBef>
                <a:spcPts val="800"/>
              </a:spcBef>
              <a:spcAft>
                <a:spcPts val="800"/>
              </a:spcAft>
              <a:buNone/>
              <a:defRPr sz="1200">
                <a:latin typeface="Open Sans" panose="020B0606030504020204" pitchFamily="34" charset="0"/>
                <a:ea typeface="Open Sans" panose="020B0606030504020204" pitchFamily="34" charset="0"/>
                <a:cs typeface="Open Sans" panose="020B0606030504020204" pitchFamily="34" charset="0"/>
              </a:defRPr>
            </a:lvl1pPr>
            <a:lvl2pPr marL="461963" indent="-177800" algn="l">
              <a:lnSpc>
                <a:spcPct val="100000"/>
              </a:lnSpc>
              <a:spcBef>
                <a:spcPts val="0"/>
              </a:spcBef>
              <a:spcAft>
                <a:spcPts val="800"/>
              </a:spcAft>
              <a:buFont typeface="Arial" panose="020B0604020202020204" pitchFamily="34" charset="0"/>
              <a:buChar char="•"/>
              <a:defRPr sz="1200">
                <a:latin typeface="Open Sans" panose="020B0606030504020204" pitchFamily="34" charset="0"/>
              </a:defRPr>
            </a:lvl2pPr>
            <a:lvl3pPr marL="931591" indent="0" algn="ctr">
              <a:buNone/>
              <a:defRPr sz="1834"/>
            </a:lvl3pPr>
            <a:lvl4pPr marL="1397386" indent="0" algn="ctr">
              <a:buNone/>
              <a:defRPr sz="1630"/>
            </a:lvl4pPr>
            <a:lvl5pPr marL="1863181" indent="0" algn="ctr">
              <a:buNone/>
              <a:defRPr sz="1630"/>
            </a:lvl5pPr>
            <a:lvl6pPr marL="2328977" indent="0" algn="ctr">
              <a:buNone/>
              <a:defRPr sz="1630"/>
            </a:lvl6pPr>
            <a:lvl7pPr marL="2794772" indent="0" algn="ctr">
              <a:buNone/>
              <a:defRPr sz="1630"/>
            </a:lvl7pPr>
            <a:lvl8pPr marL="3260568" indent="0" algn="ctr">
              <a:buNone/>
              <a:defRPr sz="1630"/>
            </a:lvl8pPr>
            <a:lvl9pPr marL="3726363" indent="0" algn="ctr">
              <a:buNone/>
              <a:defRPr sz="1630"/>
            </a:lvl9pPr>
          </a:lstStyle>
          <a:p>
            <a:r>
              <a:rPr lang="en-US" dirty="0"/>
              <a:t>Click to edit Master subtitle style</a:t>
            </a:r>
          </a:p>
          <a:p>
            <a:pPr lvl="1"/>
            <a:endParaRPr lang="en-US" dirty="0"/>
          </a:p>
          <a:p>
            <a:pPr lvl="1"/>
            <a:endParaRPr lang="en-US" dirty="0"/>
          </a:p>
        </p:txBody>
      </p:sp>
    </p:spTree>
    <p:extLst>
      <p:ext uri="{BB962C8B-B14F-4D97-AF65-F5344CB8AC3E}">
        <p14:creationId xmlns:p14="http://schemas.microsoft.com/office/powerpoint/2010/main" val="373652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16:9 Topic Title Center">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124" y="1216937"/>
            <a:ext cx="9155504" cy="5086209"/>
          </a:xfrm>
          <a:prstGeom prst="rect">
            <a:avLst/>
          </a:prstGeom>
        </p:spPr>
      </p:pic>
      <p:sp>
        <p:nvSpPr>
          <p:cNvPr id="12" name="TextBox 11"/>
          <p:cNvSpPr txBox="1"/>
          <p:nvPr/>
        </p:nvSpPr>
        <p:spPr>
          <a:xfrm rot="5400000">
            <a:off x="9088147" y="1510334"/>
            <a:ext cx="389850" cy="335348"/>
          </a:xfrm>
          <a:prstGeom prst="rect">
            <a:avLst/>
          </a:prstGeom>
          <a:noFill/>
        </p:spPr>
        <p:txBody>
          <a:bodyPr wrap="none" rtlCol="0">
            <a:spAutoFit/>
          </a:bodyPr>
          <a:lstStyle/>
          <a:p>
            <a:r>
              <a:rPr lang="en-US" sz="1579" dirty="0"/>
              <a:t>50</a:t>
            </a:r>
          </a:p>
        </p:txBody>
      </p:sp>
      <p:sp>
        <p:nvSpPr>
          <p:cNvPr id="15" name="Rectangle 14"/>
          <p:cNvSpPr/>
          <p:nvPr/>
        </p:nvSpPr>
        <p:spPr>
          <a:xfrm>
            <a:off x="190124" y="1216938"/>
            <a:ext cx="9155504" cy="508620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83108" y="1213843"/>
            <a:ext cx="5436704" cy="1433812"/>
          </a:xfrm>
        </p:spPr>
        <p:txBody>
          <a:bodyPr anchor="b">
            <a:normAutofit/>
          </a:bodyPr>
          <a:lstStyle>
            <a:lvl1pPr algn="ctr">
              <a:defRPr sz="3200" b="1">
                <a:solidFill>
                  <a:schemeClr val="bg2">
                    <a:lumMod val="50000"/>
                  </a:schemeClr>
                </a:solidFill>
                <a:latin typeface="Arial Narrow" panose="020B0606020202030204" pitchFamily="34" charset="0"/>
              </a:defRPr>
            </a:lvl1pPr>
          </a:lstStyle>
          <a:p>
            <a:r>
              <a:rPr lang="en-US" dirty="0"/>
              <a:t>Click to edit Master title style</a:t>
            </a:r>
          </a:p>
        </p:txBody>
      </p:sp>
      <p:sp>
        <p:nvSpPr>
          <p:cNvPr id="3" name="Subtitle 2"/>
          <p:cNvSpPr>
            <a:spLocks noGrp="1"/>
          </p:cNvSpPr>
          <p:nvPr>
            <p:ph type="subTitle" idx="1"/>
          </p:nvPr>
        </p:nvSpPr>
        <p:spPr>
          <a:xfrm>
            <a:off x="2996389" y="2992241"/>
            <a:ext cx="3777281" cy="2319226"/>
          </a:xfrm>
        </p:spPr>
        <p:txBody>
          <a:bodyPr lIns="0" tIns="0" rIns="0">
            <a:normAutofit/>
          </a:bodyPr>
          <a:lstStyle>
            <a:lvl1pPr marL="0" indent="0" algn="l">
              <a:lnSpc>
                <a:spcPct val="100000"/>
              </a:lnSpc>
              <a:spcBef>
                <a:spcPts val="800"/>
              </a:spcBef>
              <a:spcAft>
                <a:spcPts val="800"/>
              </a:spcAft>
              <a:buNone/>
              <a:defRPr sz="1200">
                <a:latin typeface="Open Sans" panose="020B0606030504020204" pitchFamily="34" charset="0"/>
                <a:ea typeface="Open Sans" panose="020B0606030504020204" pitchFamily="34" charset="0"/>
                <a:cs typeface="Open Sans" panose="020B0606030504020204" pitchFamily="34" charset="0"/>
              </a:defRPr>
            </a:lvl1pPr>
            <a:lvl2pPr marL="461963" indent="-177800" algn="l">
              <a:lnSpc>
                <a:spcPct val="100000"/>
              </a:lnSpc>
              <a:spcBef>
                <a:spcPts val="0"/>
              </a:spcBef>
              <a:spcAft>
                <a:spcPts val="800"/>
              </a:spcAft>
              <a:buFont typeface="Arial" panose="020B0604020202020204" pitchFamily="34" charset="0"/>
              <a:buChar char="•"/>
              <a:defRPr sz="1200">
                <a:latin typeface="Open Sans" panose="020B0606030504020204" pitchFamily="34" charset="0"/>
              </a:defRPr>
            </a:lvl2pPr>
            <a:lvl3pPr marL="931591" indent="0" algn="ctr">
              <a:buNone/>
              <a:defRPr sz="1834"/>
            </a:lvl3pPr>
            <a:lvl4pPr marL="1397386" indent="0" algn="ctr">
              <a:buNone/>
              <a:defRPr sz="1630"/>
            </a:lvl4pPr>
            <a:lvl5pPr marL="1863181" indent="0" algn="ctr">
              <a:buNone/>
              <a:defRPr sz="1630"/>
            </a:lvl5pPr>
            <a:lvl6pPr marL="2328977" indent="0" algn="ctr">
              <a:buNone/>
              <a:defRPr sz="1630"/>
            </a:lvl6pPr>
            <a:lvl7pPr marL="2794772" indent="0" algn="ctr">
              <a:buNone/>
              <a:defRPr sz="1630"/>
            </a:lvl7pPr>
            <a:lvl8pPr marL="3260568" indent="0" algn="ctr">
              <a:buNone/>
              <a:defRPr sz="1630"/>
            </a:lvl8pPr>
            <a:lvl9pPr marL="3726363" indent="0" algn="ctr">
              <a:buNone/>
              <a:defRPr sz="1630"/>
            </a:lvl9pPr>
          </a:lstStyle>
          <a:p>
            <a:r>
              <a:rPr lang="en-US" dirty="0"/>
              <a:t>Click to edit Master subtitle style</a:t>
            </a:r>
          </a:p>
          <a:p>
            <a:pPr lvl="1"/>
            <a:endParaRPr lang="en-US" dirty="0"/>
          </a:p>
        </p:txBody>
      </p:sp>
    </p:spTree>
    <p:extLst>
      <p:ext uri="{BB962C8B-B14F-4D97-AF65-F5344CB8AC3E}">
        <p14:creationId xmlns:p14="http://schemas.microsoft.com/office/powerpoint/2010/main" val="3502608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16:9 Topic Title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124" y="1216937"/>
            <a:ext cx="9155504" cy="5086209"/>
          </a:xfrm>
          <a:prstGeom prst="rect">
            <a:avLst/>
          </a:prstGeom>
        </p:spPr>
      </p:pic>
      <p:sp>
        <p:nvSpPr>
          <p:cNvPr id="6" name="TextBox 5"/>
          <p:cNvSpPr txBox="1"/>
          <p:nvPr/>
        </p:nvSpPr>
        <p:spPr>
          <a:xfrm rot="5400000">
            <a:off x="9033218" y="3444430"/>
            <a:ext cx="492443" cy="335348"/>
          </a:xfrm>
          <a:prstGeom prst="rect">
            <a:avLst/>
          </a:prstGeom>
          <a:noFill/>
        </p:spPr>
        <p:txBody>
          <a:bodyPr wrap="none" rtlCol="0">
            <a:spAutoFit/>
          </a:bodyPr>
          <a:lstStyle/>
          <a:p>
            <a:r>
              <a:rPr lang="en-US" sz="1579" dirty="0"/>
              <a:t>250</a:t>
            </a:r>
          </a:p>
        </p:txBody>
      </p:sp>
      <p:sp>
        <p:nvSpPr>
          <p:cNvPr id="7" name="TextBox 6"/>
          <p:cNvSpPr txBox="1"/>
          <p:nvPr/>
        </p:nvSpPr>
        <p:spPr>
          <a:xfrm rot="5400000">
            <a:off x="9033218" y="2485792"/>
            <a:ext cx="492443" cy="335348"/>
          </a:xfrm>
          <a:prstGeom prst="rect">
            <a:avLst/>
          </a:prstGeom>
          <a:noFill/>
        </p:spPr>
        <p:txBody>
          <a:bodyPr wrap="none" rtlCol="0">
            <a:spAutoFit/>
          </a:bodyPr>
          <a:lstStyle/>
          <a:p>
            <a:r>
              <a:rPr lang="en-US" sz="1579" dirty="0"/>
              <a:t>150</a:t>
            </a:r>
          </a:p>
        </p:txBody>
      </p:sp>
      <p:sp>
        <p:nvSpPr>
          <p:cNvPr id="8" name="TextBox 7"/>
          <p:cNvSpPr txBox="1"/>
          <p:nvPr/>
        </p:nvSpPr>
        <p:spPr>
          <a:xfrm rot="5400000">
            <a:off x="9033218" y="2965110"/>
            <a:ext cx="492443" cy="335348"/>
          </a:xfrm>
          <a:prstGeom prst="rect">
            <a:avLst/>
          </a:prstGeom>
          <a:noFill/>
        </p:spPr>
        <p:txBody>
          <a:bodyPr wrap="none" rtlCol="0">
            <a:spAutoFit/>
          </a:bodyPr>
          <a:lstStyle/>
          <a:p>
            <a:r>
              <a:rPr lang="en-US" sz="1579" dirty="0"/>
              <a:t>200</a:t>
            </a:r>
          </a:p>
        </p:txBody>
      </p:sp>
      <p:sp>
        <p:nvSpPr>
          <p:cNvPr id="11" name="TextBox 10"/>
          <p:cNvSpPr txBox="1"/>
          <p:nvPr/>
        </p:nvSpPr>
        <p:spPr>
          <a:xfrm rot="5400000">
            <a:off x="9033218" y="2006473"/>
            <a:ext cx="492443" cy="335348"/>
          </a:xfrm>
          <a:prstGeom prst="rect">
            <a:avLst/>
          </a:prstGeom>
          <a:noFill/>
        </p:spPr>
        <p:txBody>
          <a:bodyPr wrap="none" rtlCol="0">
            <a:spAutoFit/>
          </a:bodyPr>
          <a:lstStyle/>
          <a:p>
            <a:r>
              <a:rPr lang="en-US" sz="1579" dirty="0"/>
              <a:t>100</a:t>
            </a:r>
          </a:p>
        </p:txBody>
      </p:sp>
      <p:sp>
        <p:nvSpPr>
          <p:cNvPr id="12" name="TextBox 11"/>
          <p:cNvSpPr txBox="1"/>
          <p:nvPr/>
        </p:nvSpPr>
        <p:spPr>
          <a:xfrm rot="5400000">
            <a:off x="9088147" y="1510334"/>
            <a:ext cx="389850" cy="335348"/>
          </a:xfrm>
          <a:prstGeom prst="rect">
            <a:avLst/>
          </a:prstGeom>
          <a:noFill/>
        </p:spPr>
        <p:txBody>
          <a:bodyPr wrap="none" rtlCol="0">
            <a:spAutoFit/>
          </a:bodyPr>
          <a:lstStyle/>
          <a:p>
            <a:r>
              <a:rPr lang="en-US" sz="1579" dirty="0"/>
              <a:t>50</a:t>
            </a:r>
          </a:p>
        </p:txBody>
      </p:sp>
      <p:sp>
        <p:nvSpPr>
          <p:cNvPr id="13" name="TextBox 12"/>
          <p:cNvSpPr txBox="1"/>
          <p:nvPr/>
        </p:nvSpPr>
        <p:spPr>
          <a:xfrm rot="5400000">
            <a:off x="9030485" y="4403397"/>
            <a:ext cx="492443" cy="335348"/>
          </a:xfrm>
          <a:prstGeom prst="rect">
            <a:avLst/>
          </a:prstGeom>
          <a:noFill/>
        </p:spPr>
        <p:txBody>
          <a:bodyPr wrap="none" rtlCol="0">
            <a:spAutoFit/>
          </a:bodyPr>
          <a:lstStyle/>
          <a:p>
            <a:r>
              <a:rPr lang="en-US" sz="1579" dirty="0"/>
              <a:t>350</a:t>
            </a:r>
          </a:p>
        </p:txBody>
      </p:sp>
      <p:sp>
        <p:nvSpPr>
          <p:cNvPr id="14" name="TextBox 13"/>
          <p:cNvSpPr txBox="1"/>
          <p:nvPr/>
        </p:nvSpPr>
        <p:spPr>
          <a:xfrm rot="5400000">
            <a:off x="9030485" y="3924077"/>
            <a:ext cx="492443" cy="335348"/>
          </a:xfrm>
          <a:prstGeom prst="rect">
            <a:avLst/>
          </a:prstGeom>
          <a:noFill/>
        </p:spPr>
        <p:txBody>
          <a:bodyPr wrap="none" rtlCol="0">
            <a:spAutoFit/>
          </a:bodyPr>
          <a:lstStyle/>
          <a:p>
            <a:r>
              <a:rPr lang="en-US" sz="1579" dirty="0"/>
              <a:t>300</a:t>
            </a:r>
          </a:p>
        </p:txBody>
      </p:sp>
      <p:sp>
        <p:nvSpPr>
          <p:cNvPr id="15" name="Rectangle 14"/>
          <p:cNvSpPr/>
          <p:nvPr/>
        </p:nvSpPr>
        <p:spPr>
          <a:xfrm>
            <a:off x="207880" y="1216938"/>
            <a:ext cx="9155504" cy="508620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083108" y="1213843"/>
            <a:ext cx="5436704" cy="1433812"/>
          </a:xfrm>
        </p:spPr>
        <p:txBody>
          <a:bodyPr anchor="b">
            <a:normAutofit/>
          </a:bodyPr>
          <a:lstStyle>
            <a:lvl1pPr algn="ctr">
              <a:defRPr sz="3200" b="1">
                <a:solidFill>
                  <a:schemeClr val="bg2">
                    <a:lumMod val="50000"/>
                  </a:schemeClr>
                </a:solidFill>
                <a:latin typeface="Arial Narrow" panose="020B0606020202030204" pitchFamily="34" charset="0"/>
              </a:defRPr>
            </a:lvl1pPr>
          </a:lstStyle>
          <a:p>
            <a:r>
              <a:rPr lang="en-US" dirty="0"/>
              <a:t>Click to edit Master title style</a:t>
            </a:r>
          </a:p>
        </p:txBody>
      </p:sp>
      <p:sp>
        <p:nvSpPr>
          <p:cNvPr id="3" name="Subtitle 2"/>
          <p:cNvSpPr>
            <a:spLocks noGrp="1"/>
          </p:cNvSpPr>
          <p:nvPr>
            <p:ph type="subTitle" idx="1"/>
          </p:nvPr>
        </p:nvSpPr>
        <p:spPr>
          <a:xfrm>
            <a:off x="4700905" y="2992241"/>
            <a:ext cx="3777281" cy="2319226"/>
          </a:xfrm>
        </p:spPr>
        <p:txBody>
          <a:bodyPr lIns="0" tIns="0" rIns="0">
            <a:normAutofit/>
          </a:bodyPr>
          <a:lstStyle>
            <a:lvl1pPr marL="0" indent="0" algn="l">
              <a:lnSpc>
                <a:spcPct val="100000"/>
              </a:lnSpc>
              <a:spcBef>
                <a:spcPts val="800"/>
              </a:spcBef>
              <a:spcAft>
                <a:spcPts val="800"/>
              </a:spcAft>
              <a:buNone/>
              <a:defRPr sz="1200">
                <a:latin typeface="Open Sans" panose="020B0606030504020204" pitchFamily="34" charset="0"/>
                <a:ea typeface="Open Sans" panose="020B0606030504020204" pitchFamily="34" charset="0"/>
                <a:cs typeface="Open Sans" panose="020B0606030504020204" pitchFamily="34" charset="0"/>
              </a:defRPr>
            </a:lvl1pPr>
            <a:lvl2pPr marL="461963" indent="-177800" algn="l">
              <a:lnSpc>
                <a:spcPct val="100000"/>
              </a:lnSpc>
              <a:spcBef>
                <a:spcPts val="0"/>
              </a:spcBef>
              <a:spcAft>
                <a:spcPts val="800"/>
              </a:spcAft>
              <a:buFont typeface="Arial" panose="020B0604020202020204" pitchFamily="34" charset="0"/>
              <a:buChar char="•"/>
              <a:defRPr sz="1200">
                <a:latin typeface="Open Sans" panose="020B0606030504020204" pitchFamily="34" charset="0"/>
              </a:defRPr>
            </a:lvl2pPr>
            <a:lvl3pPr marL="931591" indent="0" algn="ctr">
              <a:buNone/>
              <a:defRPr sz="1834"/>
            </a:lvl3pPr>
            <a:lvl4pPr marL="1397386" indent="0" algn="ctr">
              <a:buNone/>
              <a:defRPr sz="1630"/>
            </a:lvl4pPr>
            <a:lvl5pPr marL="1863181" indent="0" algn="ctr">
              <a:buNone/>
              <a:defRPr sz="1630"/>
            </a:lvl5pPr>
            <a:lvl6pPr marL="2328977" indent="0" algn="ctr">
              <a:buNone/>
              <a:defRPr sz="1630"/>
            </a:lvl6pPr>
            <a:lvl7pPr marL="2794772" indent="0" algn="ctr">
              <a:buNone/>
              <a:defRPr sz="1630"/>
            </a:lvl7pPr>
            <a:lvl8pPr marL="3260568" indent="0" algn="ctr">
              <a:buNone/>
              <a:defRPr sz="1630"/>
            </a:lvl8pPr>
            <a:lvl9pPr marL="3726363" indent="0" algn="ctr">
              <a:buNone/>
              <a:defRPr sz="1630"/>
            </a:lvl9pPr>
          </a:lstStyle>
          <a:p>
            <a:r>
              <a:rPr lang="en-US" dirty="0"/>
              <a:t>Click to edit Master subtitle style</a:t>
            </a:r>
          </a:p>
          <a:p>
            <a:pPr lvl="1"/>
            <a:endParaRPr lang="en-US" dirty="0"/>
          </a:p>
        </p:txBody>
      </p:sp>
    </p:spTree>
    <p:extLst>
      <p:ext uri="{BB962C8B-B14F-4D97-AF65-F5344CB8AC3E}">
        <p14:creationId xmlns:p14="http://schemas.microsoft.com/office/powerpoint/2010/main" val="257053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9:9 Text">
    <p:spTree>
      <p:nvGrpSpPr>
        <p:cNvPr id="1" name=""/>
        <p:cNvGrpSpPr/>
        <p:nvPr/>
      </p:nvGrpSpPr>
      <p:grpSpPr>
        <a:xfrm>
          <a:off x="0" y="0"/>
          <a:ext cx="0" cy="0"/>
          <a:chOff x="0" y="0"/>
          <a:chExt cx="0" cy="0"/>
        </a:xfrm>
      </p:grpSpPr>
      <p:sp>
        <p:nvSpPr>
          <p:cNvPr id="13" name="Title 1"/>
          <p:cNvSpPr>
            <a:spLocks noGrp="1"/>
          </p:cNvSpPr>
          <p:nvPr>
            <p:ph type="title"/>
          </p:nvPr>
        </p:nvSpPr>
        <p:spPr>
          <a:xfrm>
            <a:off x="212092" y="1197864"/>
            <a:ext cx="5057025" cy="310896"/>
          </a:xfrm>
          <a:solidFill>
            <a:srgbClr val="DA5356"/>
          </a:solidFill>
          <a:ln>
            <a:noFill/>
          </a:ln>
        </p:spPr>
        <p:txBody>
          <a:bodyPr lIns="182880" rIns="182880">
            <a:noAutofit/>
          </a:bodyPr>
          <a:lstStyle>
            <a:lvl1pPr marL="101657" indent="0">
              <a:defRPr sz="18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Content Placeholder 2"/>
          <p:cNvSpPr>
            <a:spLocks noGrp="1"/>
          </p:cNvSpPr>
          <p:nvPr>
            <p:ph idx="1"/>
          </p:nvPr>
        </p:nvSpPr>
        <p:spPr>
          <a:xfrm>
            <a:off x="646648" y="1783080"/>
            <a:ext cx="7946936" cy="4331489"/>
          </a:xfrm>
          <a:prstGeom prst="rect">
            <a:avLst/>
          </a:prstGeom>
          <a:noFill/>
        </p:spPr>
        <p:txBody>
          <a:bodyPr>
            <a:normAutofit/>
          </a:bodyPr>
          <a:lstStyle>
            <a:lvl1pPr marL="153181" indent="0">
              <a:lnSpc>
                <a:spcPct val="110000"/>
              </a:lnSpc>
              <a:spcBef>
                <a:spcPts val="877"/>
              </a:spcBef>
              <a:spcAft>
                <a:spcPts val="800"/>
              </a:spcAft>
              <a:buNone/>
              <a:defRPr sz="1200">
                <a:latin typeface="Open Sans" panose="020B0606030504020204" pitchFamily="34" charset="0"/>
                <a:ea typeface="Open Sans" panose="020B0606030504020204" pitchFamily="34" charset="0"/>
                <a:cs typeface="Open Sans" panose="020B0606030504020204" pitchFamily="34" charset="0"/>
              </a:defRPr>
            </a:lvl1pPr>
            <a:lvl2pPr marL="630238" indent="-163513">
              <a:lnSpc>
                <a:spcPct val="110000"/>
              </a:lnSpc>
              <a:spcBef>
                <a:spcPts val="0"/>
              </a:spcBef>
              <a:spcAft>
                <a:spcPts val="800"/>
              </a:spcAft>
              <a:defRPr sz="1200">
                <a:latin typeface="Open Sans" panose="020B0606030504020204" pitchFamily="34" charset="0"/>
                <a:ea typeface="Open Sans" panose="020B0606030504020204" pitchFamily="34" charset="0"/>
                <a:cs typeface="Open Sans" panose="020B0606030504020204" pitchFamily="34" charset="0"/>
              </a:defRPr>
            </a:lvl2pPr>
            <a:lvl3pPr marL="1082675" indent="-150813">
              <a:lnSpc>
                <a:spcPct val="110000"/>
              </a:lnSpc>
              <a:spcBef>
                <a:spcPts val="0"/>
              </a:spcBef>
              <a:spcAft>
                <a:spcPts val="800"/>
              </a:spcAft>
              <a:defRPr sz="1200">
                <a:latin typeface="Open Sans" panose="020B0606030504020204" pitchFamily="34" charset="0"/>
                <a:ea typeface="Open Sans" panose="020B0606030504020204" pitchFamily="34" charset="0"/>
                <a:cs typeface="Open Sans" panose="020B0606030504020204" pitchFamily="34" charset="0"/>
              </a:defRPr>
            </a:lvl3pPr>
            <a:lvl4pPr marL="1544638" indent="-147638">
              <a:lnSpc>
                <a:spcPct val="110000"/>
              </a:lnSpc>
              <a:spcBef>
                <a:spcPts val="0"/>
              </a:spcBef>
              <a:spcAft>
                <a:spcPts val="800"/>
              </a:spcAft>
              <a:defRPr sz="1200">
                <a:latin typeface="Open Sans" panose="020B0606030504020204" pitchFamily="34" charset="0"/>
                <a:ea typeface="Open Sans" panose="020B0606030504020204" pitchFamily="34" charset="0"/>
                <a:cs typeface="Open Sans" panose="020B0606030504020204" pitchFamily="34" charset="0"/>
              </a:defRPr>
            </a:lvl4pPr>
            <a:lvl5pPr marL="1997075" indent="-133350">
              <a:lnSpc>
                <a:spcPct val="110000"/>
              </a:lnSpc>
              <a:spcBef>
                <a:spcPts val="0"/>
              </a:spcBef>
              <a:spcAft>
                <a:spcPts val="800"/>
              </a:spcAft>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7242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6:9 Subtitle">
    <p:spTree>
      <p:nvGrpSpPr>
        <p:cNvPr id="1" name=""/>
        <p:cNvGrpSpPr/>
        <p:nvPr/>
      </p:nvGrpSpPr>
      <p:grpSpPr>
        <a:xfrm>
          <a:off x="0" y="0"/>
          <a:ext cx="0" cy="0"/>
          <a:chOff x="0" y="0"/>
          <a:chExt cx="0" cy="0"/>
        </a:xfrm>
      </p:grpSpPr>
      <p:sp>
        <p:nvSpPr>
          <p:cNvPr id="2" name="Title 1"/>
          <p:cNvSpPr>
            <a:spLocks noGrp="1"/>
          </p:cNvSpPr>
          <p:nvPr>
            <p:ph type="title"/>
          </p:nvPr>
        </p:nvSpPr>
        <p:spPr>
          <a:xfrm>
            <a:off x="210312" y="1198812"/>
            <a:ext cx="5058805" cy="310392"/>
          </a:xfrm>
          <a:solidFill>
            <a:srgbClr val="DA5356"/>
          </a:solidFill>
          <a:ln>
            <a:noFill/>
          </a:ln>
        </p:spPr>
        <p:txBody>
          <a:bodyPr lIns="182880" rIns="182880">
            <a:noAutofit/>
          </a:bodyPr>
          <a:lstStyle>
            <a:lvl1pPr marL="101657" indent="0">
              <a:defRPr lang="en-US" sz="18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649224" y="1780153"/>
            <a:ext cx="7970993" cy="4327683"/>
          </a:xfrm>
          <a:prstGeom prst="rect">
            <a:avLst/>
          </a:prstGeom>
          <a:solidFill>
            <a:schemeClr val="bg1"/>
          </a:solidFill>
        </p:spPr>
        <p:txBody>
          <a:bodyPr>
            <a:normAutofit/>
          </a:bodyPr>
          <a:lstStyle>
            <a:lvl1pPr marL="153181" indent="0">
              <a:lnSpc>
                <a:spcPct val="100000"/>
              </a:lnSpc>
              <a:spcBef>
                <a:spcPts val="0"/>
              </a:spcBef>
              <a:spcAft>
                <a:spcPts val="1400"/>
              </a:spcAft>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nSpc>
                <a:spcPct val="100000"/>
              </a:lnSpc>
              <a:spcBef>
                <a:spcPts val="0"/>
              </a:spcBef>
              <a:spcAft>
                <a:spcPts val="800"/>
              </a:spcAft>
              <a:buNone/>
              <a:defRPr sz="1200">
                <a:latin typeface="Open Sans" panose="020B0606030504020204" pitchFamily="34" charset="0"/>
                <a:ea typeface="Open Sans" panose="020B0606030504020204" pitchFamily="34" charset="0"/>
                <a:cs typeface="Open Sans" panose="020B0606030504020204" pitchFamily="34" charset="0"/>
              </a:defRPr>
            </a:lvl2pPr>
            <a:lvl3pPr marL="630238" indent="-173038">
              <a:lnSpc>
                <a:spcPct val="100000"/>
              </a:lnSpc>
              <a:spcBef>
                <a:spcPts val="0"/>
              </a:spcBef>
              <a:spcAft>
                <a:spcPts val="800"/>
              </a:spcAft>
              <a:buFont typeface="Arial" panose="020B0604020202020204" pitchFamily="34" charset="0"/>
              <a:buChar char="•"/>
              <a:defRPr sz="120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nSpc>
                <a:spcPct val="110000"/>
              </a:lnSpc>
              <a:spcBef>
                <a:spcPts val="600"/>
              </a:spcBef>
              <a:spcAft>
                <a:spcPts val="600"/>
              </a:spcAft>
              <a:buNone/>
              <a:defRPr sz="1200">
                <a:latin typeface="Open Sans" panose="020B0606030504020204" pitchFamily="34" charset="0"/>
                <a:ea typeface="Open Sans" panose="020B0606030504020204" pitchFamily="34" charset="0"/>
                <a:cs typeface="Open Sans" panose="020B0606030504020204" pitchFamily="34" charset="0"/>
              </a:defRPr>
            </a:lvl4pPr>
            <a:lvl5pPr marL="798513" indent="0">
              <a:lnSpc>
                <a:spcPct val="110000"/>
              </a:lnSpc>
              <a:spcBef>
                <a:spcPts val="600"/>
              </a:spcBef>
              <a:spcAft>
                <a:spcPts val="600"/>
              </a:spcAft>
              <a:buNone/>
              <a:defRPr sz="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7831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554" y="371975"/>
            <a:ext cx="8186559" cy="1350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52554" y="1859856"/>
            <a:ext cx="8186559" cy="4432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 y="149087"/>
            <a:ext cx="9475726" cy="6698418"/>
          </a:xfrm>
          <a:prstGeom prst="rect">
            <a:avLst/>
          </a:prstGeom>
        </p:spPr>
      </p:pic>
      <p:sp>
        <p:nvSpPr>
          <p:cNvPr id="8" name="Slide Number Placeholder 5"/>
          <p:cNvSpPr txBox="1">
            <a:spLocks/>
          </p:cNvSpPr>
          <p:nvPr/>
        </p:nvSpPr>
        <p:spPr>
          <a:xfrm>
            <a:off x="103873" y="6462808"/>
            <a:ext cx="2135625" cy="37197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F69603-5AF6-4906-9767-92DC6DD2BB66}" type="slidenum">
              <a:rPr lang="en-US" sz="1579" smtClean="0"/>
              <a:pPr/>
              <a:t>‹#›</a:t>
            </a:fld>
            <a:endParaRPr lang="en-US" sz="1579" dirty="0"/>
          </a:p>
        </p:txBody>
      </p:sp>
      <p:sp>
        <p:nvSpPr>
          <p:cNvPr id="9" name="Rectangle 8"/>
          <p:cNvSpPr/>
          <p:nvPr/>
        </p:nvSpPr>
        <p:spPr>
          <a:xfrm>
            <a:off x="181238" y="1215524"/>
            <a:ext cx="9166754" cy="517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2" y="696"/>
            <a:ext cx="9491663" cy="6359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dirty="0">
              <a:solidFill>
                <a:schemeClr val="bg1"/>
              </a:solidFill>
            </a:endParaRPr>
          </a:p>
        </p:txBody>
      </p:sp>
      <p:sp>
        <p:nvSpPr>
          <p:cNvPr id="14" name="Rectangle 13"/>
          <p:cNvSpPr/>
          <p:nvPr/>
        </p:nvSpPr>
        <p:spPr>
          <a:xfrm>
            <a:off x="2447163" y="6462808"/>
            <a:ext cx="5328679" cy="371971"/>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3" tIns="40106" rIns="80213" bIns="40106" numCol="1" spcCol="0" rtlCol="0" fromWordArt="0" anchor="ctr" anchorCtr="0" forceAA="0" compatLnSpc="1">
            <a:prstTxWarp prst="textNoShape">
              <a:avLst/>
            </a:prstTxWarp>
            <a:noAutofit/>
          </a:bodyPr>
          <a:lstStyle/>
          <a:p>
            <a:pPr algn="ctr"/>
            <a:endParaRPr lang="en-US" sz="1385" dirty="0"/>
          </a:p>
        </p:txBody>
      </p:sp>
      <p:sp>
        <p:nvSpPr>
          <p:cNvPr id="19" name="Rectangle 18"/>
          <p:cNvSpPr/>
          <p:nvPr/>
        </p:nvSpPr>
        <p:spPr>
          <a:xfrm>
            <a:off x="103873" y="729271"/>
            <a:ext cx="9244118" cy="48197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64166" y="6292782"/>
            <a:ext cx="9257388" cy="528642"/>
          </a:xfrm>
          <a:prstGeom prst="rect">
            <a:avLst/>
          </a:prstGeom>
          <a:solidFill>
            <a:srgbClr val="E0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p:nvPr/>
        </p:nvSpPr>
        <p:spPr>
          <a:xfrm flipH="1">
            <a:off x="64165" y="821610"/>
            <a:ext cx="97536" cy="5643197"/>
          </a:xfrm>
          <a:prstGeom prst="rect">
            <a:avLst/>
          </a:prstGeom>
          <a:solidFill>
            <a:srgbClr val="E0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flipH="1">
            <a:off x="9321553" y="692008"/>
            <a:ext cx="97536" cy="6065408"/>
          </a:xfrm>
          <a:prstGeom prst="rect">
            <a:avLst/>
          </a:prstGeom>
          <a:solidFill>
            <a:srgbClr val="E0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p:cNvSpPr/>
          <p:nvPr/>
        </p:nvSpPr>
        <p:spPr>
          <a:xfrm>
            <a:off x="64165" y="678355"/>
            <a:ext cx="9354155" cy="537958"/>
          </a:xfrm>
          <a:prstGeom prst="rect">
            <a:avLst/>
          </a:prstGeom>
          <a:solidFill>
            <a:srgbClr val="E0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81236" y="843032"/>
            <a:ext cx="4170623" cy="254365"/>
          </a:xfrm>
          <a:prstGeom prst="rect">
            <a:avLst/>
          </a:prstGeom>
          <a:noFill/>
        </p:spPr>
        <p:txBody>
          <a:bodyPr wrap="square" rtlCol="0">
            <a:spAutoFit/>
          </a:bodyPr>
          <a:lstStyle/>
          <a:p>
            <a:r>
              <a:rPr lang="en-US" sz="1053" b="1" dirty="0">
                <a:solidFill>
                  <a:srgbClr val="0065B0"/>
                </a:solidFill>
              </a:rPr>
              <a:t>Leverage the Power of Excel: PivotTables and </a:t>
            </a:r>
            <a:r>
              <a:rPr lang="en-US" sz="1053" b="1" dirty="0" err="1">
                <a:solidFill>
                  <a:srgbClr val="0065B0"/>
                </a:solidFill>
              </a:rPr>
              <a:t>PivotCharts</a:t>
            </a:r>
            <a:endParaRPr lang="en-US" sz="1053" b="1" dirty="0">
              <a:solidFill>
                <a:srgbClr val="0065B0"/>
              </a:solidFill>
            </a:endParaRPr>
          </a:p>
        </p:txBody>
      </p:sp>
      <p:cxnSp>
        <p:nvCxnSpPr>
          <p:cNvPr id="38" name="Straight Connector 37"/>
          <p:cNvCxnSpPr/>
          <p:nvPr/>
        </p:nvCxnSpPr>
        <p:spPr>
          <a:xfrm>
            <a:off x="6112220"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302726"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935368"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200646"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023794"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846942"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44859"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289072"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33285"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391155"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68007"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479581"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56433"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377498" y="13498"/>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921711" y="13498"/>
            <a:ext cx="0" cy="822960"/>
          </a:xfrm>
          <a:prstGeom prst="line">
            <a:avLst/>
          </a:prstGeom>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8168805" y="408092"/>
            <a:ext cx="492443" cy="335348"/>
          </a:xfrm>
          <a:prstGeom prst="rect">
            <a:avLst/>
          </a:prstGeom>
          <a:noFill/>
        </p:spPr>
        <p:txBody>
          <a:bodyPr wrap="none" rtlCol="0">
            <a:spAutoFit/>
          </a:bodyPr>
          <a:lstStyle/>
          <a:p>
            <a:r>
              <a:rPr lang="en-US" sz="1579" dirty="0"/>
              <a:t>900</a:t>
            </a:r>
          </a:p>
        </p:txBody>
      </p:sp>
      <p:sp>
        <p:nvSpPr>
          <p:cNvPr id="81" name="TextBox 80"/>
          <p:cNvSpPr txBox="1"/>
          <p:nvPr/>
        </p:nvSpPr>
        <p:spPr>
          <a:xfrm>
            <a:off x="7709212" y="408092"/>
            <a:ext cx="492443" cy="335348"/>
          </a:xfrm>
          <a:prstGeom prst="rect">
            <a:avLst/>
          </a:prstGeom>
          <a:noFill/>
        </p:spPr>
        <p:txBody>
          <a:bodyPr wrap="none" rtlCol="0">
            <a:spAutoFit/>
          </a:bodyPr>
          <a:lstStyle/>
          <a:p>
            <a:r>
              <a:rPr lang="en-US" sz="1579" dirty="0"/>
              <a:t>850</a:t>
            </a:r>
          </a:p>
        </p:txBody>
      </p:sp>
      <p:sp>
        <p:nvSpPr>
          <p:cNvPr id="82" name="TextBox 81"/>
          <p:cNvSpPr txBox="1"/>
          <p:nvPr/>
        </p:nvSpPr>
        <p:spPr>
          <a:xfrm>
            <a:off x="7249619" y="408092"/>
            <a:ext cx="492443" cy="335348"/>
          </a:xfrm>
          <a:prstGeom prst="rect">
            <a:avLst/>
          </a:prstGeom>
          <a:noFill/>
        </p:spPr>
        <p:txBody>
          <a:bodyPr wrap="none" rtlCol="0">
            <a:spAutoFit/>
          </a:bodyPr>
          <a:lstStyle/>
          <a:p>
            <a:r>
              <a:rPr lang="en-US" sz="1579" dirty="0"/>
              <a:t>800</a:t>
            </a:r>
          </a:p>
        </p:txBody>
      </p:sp>
      <p:sp>
        <p:nvSpPr>
          <p:cNvPr id="83" name="TextBox 82"/>
          <p:cNvSpPr txBox="1"/>
          <p:nvPr/>
        </p:nvSpPr>
        <p:spPr>
          <a:xfrm>
            <a:off x="6790026" y="408092"/>
            <a:ext cx="492443" cy="335348"/>
          </a:xfrm>
          <a:prstGeom prst="rect">
            <a:avLst/>
          </a:prstGeom>
          <a:noFill/>
        </p:spPr>
        <p:txBody>
          <a:bodyPr wrap="none" rtlCol="0">
            <a:spAutoFit/>
          </a:bodyPr>
          <a:lstStyle/>
          <a:p>
            <a:r>
              <a:rPr lang="en-US" sz="1579" dirty="0"/>
              <a:t>750</a:t>
            </a:r>
          </a:p>
        </p:txBody>
      </p:sp>
      <p:sp>
        <p:nvSpPr>
          <p:cNvPr id="84" name="TextBox 83"/>
          <p:cNvSpPr txBox="1"/>
          <p:nvPr/>
        </p:nvSpPr>
        <p:spPr>
          <a:xfrm>
            <a:off x="5870840" y="408092"/>
            <a:ext cx="492443" cy="335348"/>
          </a:xfrm>
          <a:prstGeom prst="rect">
            <a:avLst/>
          </a:prstGeom>
          <a:noFill/>
        </p:spPr>
        <p:txBody>
          <a:bodyPr wrap="none" rtlCol="0">
            <a:spAutoFit/>
          </a:bodyPr>
          <a:lstStyle/>
          <a:p>
            <a:r>
              <a:rPr lang="en-US" sz="1579" dirty="0"/>
              <a:t>650</a:t>
            </a:r>
          </a:p>
        </p:txBody>
      </p:sp>
      <p:sp>
        <p:nvSpPr>
          <p:cNvPr id="85" name="TextBox 84"/>
          <p:cNvSpPr txBox="1"/>
          <p:nvPr/>
        </p:nvSpPr>
        <p:spPr>
          <a:xfrm>
            <a:off x="4951654" y="408092"/>
            <a:ext cx="492443" cy="335348"/>
          </a:xfrm>
          <a:prstGeom prst="rect">
            <a:avLst/>
          </a:prstGeom>
          <a:noFill/>
        </p:spPr>
        <p:txBody>
          <a:bodyPr wrap="none" rtlCol="0">
            <a:spAutoFit/>
          </a:bodyPr>
          <a:lstStyle/>
          <a:p>
            <a:r>
              <a:rPr lang="en-US" sz="1579" dirty="0"/>
              <a:t>550</a:t>
            </a:r>
          </a:p>
        </p:txBody>
      </p:sp>
      <p:sp>
        <p:nvSpPr>
          <p:cNvPr id="86" name="TextBox 85"/>
          <p:cNvSpPr txBox="1"/>
          <p:nvPr/>
        </p:nvSpPr>
        <p:spPr>
          <a:xfrm>
            <a:off x="4032468" y="408092"/>
            <a:ext cx="492443" cy="335348"/>
          </a:xfrm>
          <a:prstGeom prst="rect">
            <a:avLst/>
          </a:prstGeom>
          <a:noFill/>
        </p:spPr>
        <p:txBody>
          <a:bodyPr wrap="none" rtlCol="0">
            <a:spAutoFit/>
          </a:bodyPr>
          <a:lstStyle/>
          <a:p>
            <a:r>
              <a:rPr lang="en-US" sz="1579" dirty="0"/>
              <a:t>450</a:t>
            </a:r>
          </a:p>
        </p:txBody>
      </p:sp>
      <p:sp>
        <p:nvSpPr>
          <p:cNvPr id="87" name="TextBox 86"/>
          <p:cNvSpPr txBox="1"/>
          <p:nvPr/>
        </p:nvSpPr>
        <p:spPr>
          <a:xfrm>
            <a:off x="3113282" y="408092"/>
            <a:ext cx="492443" cy="335348"/>
          </a:xfrm>
          <a:prstGeom prst="rect">
            <a:avLst/>
          </a:prstGeom>
          <a:noFill/>
        </p:spPr>
        <p:txBody>
          <a:bodyPr wrap="none" rtlCol="0">
            <a:spAutoFit/>
          </a:bodyPr>
          <a:lstStyle/>
          <a:p>
            <a:r>
              <a:rPr lang="en-US" sz="1579" dirty="0"/>
              <a:t>350</a:t>
            </a:r>
          </a:p>
        </p:txBody>
      </p:sp>
      <p:sp>
        <p:nvSpPr>
          <p:cNvPr id="88" name="TextBox 87"/>
          <p:cNvSpPr txBox="1"/>
          <p:nvPr/>
        </p:nvSpPr>
        <p:spPr>
          <a:xfrm>
            <a:off x="6330433" y="408092"/>
            <a:ext cx="492443" cy="335348"/>
          </a:xfrm>
          <a:prstGeom prst="rect">
            <a:avLst/>
          </a:prstGeom>
          <a:noFill/>
        </p:spPr>
        <p:txBody>
          <a:bodyPr wrap="none" rtlCol="0">
            <a:spAutoFit/>
          </a:bodyPr>
          <a:lstStyle/>
          <a:p>
            <a:r>
              <a:rPr lang="en-US" sz="1579" dirty="0"/>
              <a:t>700</a:t>
            </a:r>
          </a:p>
        </p:txBody>
      </p:sp>
      <p:sp>
        <p:nvSpPr>
          <p:cNvPr id="89" name="TextBox 88"/>
          <p:cNvSpPr txBox="1"/>
          <p:nvPr/>
        </p:nvSpPr>
        <p:spPr>
          <a:xfrm>
            <a:off x="5411247" y="408092"/>
            <a:ext cx="492443" cy="335348"/>
          </a:xfrm>
          <a:prstGeom prst="rect">
            <a:avLst/>
          </a:prstGeom>
          <a:noFill/>
        </p:spPr>
        <p:txBody>
          <a:bodyPr wrap="none" rtlCol="0">
            <a:spAutoFit/>
          </a:bodyPr>
          <a:lstStyle/>
          <a:p>
            <a:r>
              <a:rPr lang="en-US" sz="1579" dirty="0"/>
              <a:t>600</a:t>
            </a:r>
          </a:p>
        </p:txBody>
      </p:sp>
      <p:sp>
        <p:nvSpPr>
          <p:cNvPr id="90" name="TextBox 89"/>
          <p:cNvSpPr txBox="1"/>
          <p:nvPr/>
        </p:nvSpPr>
        <p:spPr>
          <a:xfrm>
            <a:off x="4492061" y="408092"/>
            <a:ext cx="492443" cy="335348"/>
          </a:xfrm>
          <a:prstGeom prst="rect">
            <a:avLst/>
          </a:prstGeom>
          <a:noFill/>
        </p:spPr>
        <p:txBody>
          <a:bodyPr wrap="none" rtlCol="0">
            <a:spAutoFit/>
          </a:bodyPr>
          <a:lstStyle/>
          <a:p>
            <a:r>
              <a:rPr lang="en-US" sz="1579" dirty="0"/>
              <a:t>500</a:t>
            </a:r>
          </a:p>
        </p:txBody>
      </p:sp>
      <p:sp>
        <p:nvSpPr>
          <p:cNvPr id="91" name="TextBox 90"/>
          <p:cNvSpPr txBox="1"/>
          <p:nvPr/>
        </p:nvSpPr>
        <p:spPr>
          <a:xfrm>
            <a:off x="3572875" y="408092"/>
            <a:ext cx="492443" cy="335348"/>
          </a:xfrm>
          <a:prstGeom prst="rect">
            <a:avLst/>
          </a:prstGeom>
          <a:noFill/>
        </p:spPr>
        <p:txBody>
          <a:bodyPr wrap="none" rtlCol="0">
            <a:spAutoFit/>
          </a:bodyPr>
          <a:lstStyle/>
          <a:p>
            <a:r>
              <a:rPr lang="en-US" sz="1579" dirty="0"/>
              <a:t>400</a:t>
            </a:r>
          </a:p>
        </p:txBody>
      </p:sp>
      <p:sp>
        <p:nvSpPr>
          <p:cNvPr id="92" name="TextBox 91"/>
          <p:cNvSpPr txBox="1"/>
          <p:nvPr/>
        </p:nvSpPr>
        <p:spPr>
          <a:xfrm>
            <a:off x="2653689" y="393924"/>
            <a:ext cx="492443" cy="335348"/>
          </a:xfrm>
          <a:prstGeom prst="rect">
            <a:avLst/>
          </a:prstGeom>
          <a:noFill/>
        </p:spPr>
        <p:txBody>
          <a:bodyPr wrap="none" rtlCol="0">
            <a:spAutoFit/>
          </a:bodyPr>
          <a:lstStyle/>
          <a:p>
            <a:r>
              <a:rPr lang="en-US" sz="1579" dirty="0"/>
              <a:t>300</a:t>
            </a:r>
          </a:p>
        </p:txBody>
      </p:sp>
      <p:sp>
        <p:nvSpPr>
          <p:cNvPr id="97" name="TextBox 96"/>
          <p:cNvSpPr txBox="1"/>
          <p:nvPr/>
        </p:nvSpPr>
        <p:spPr>
          <a:xfrm>
            <a:off x="8628398" y="406476"/>
            <a:ext cx="492443" cy="335348"/>
          </a:xfrm>
          <a:prstGeom prst="rect">
            <a:avLst/>
          </a:prstGeom>
          <a:noFill/>
        </p:spPr>
        <p:txBody>
          <a:bodyPr wrap="none" rtlCol="0">
            <a:spAutoFit/>
          </a:bodyPr>
          <a:lstStyle/>
          <a:p>
            <a:r>
              <a:rPr lang="en-US" sz="1579" dirty="0"/>
              <a:t>950</a:t>
            </a:r>
          </a:p>
        </p:txBody>
      </p:sp>
      <p:cxnSp>
        <p:nvCxnSpPr>
          <p:cNvPr id="71" name="Straight Connector 70"/>
          <p:cNvCxnSpPr/>
          <p:nvPr/>
        </p:nvCxnSpPr>
        <p:spPr>
          <a:xfrm>
            <a:off x="1554350" y="0"/>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098563" y="0"/>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2776" y="0"/>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6989" y="0"/>
            <a:ext cx="0" cy="822960"/>
          </a:xfrm>
          <a:prstGeom prst="line">
            <a:avLst/>
          </a:prstGeom>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1274910" y="397556"/>
            <a:ext cx="492443" cy="335348"/>
          </a:xfrm>
          <a:prstGeom prst="rect">
            <a:avLst/>
          </a:prstGeom>
          <a:noFill/>
        </p:spPr>
        <p:txBody>
          <a:bodyPr wrap="none" rtlCol="0">
            <a:spAutoFit/>
          </a:bodyPr>
          <a:lstStyle/>
          <a:p>
            <a:r>
              <a:rPr lang="en-US" sz="1579" dirty="0"/>
              <a:t>150</a:t>
            </a:r>
          </a:p>
        </p:txBody>
      </p:sp>
      <p:sp>
        <p:nvSpPr>
          <p:cNvPr id="96" name="TextBox 95"/>
          <p:cNvSpPr txBox="1"/>
          <p:nvPr/>
        </p:nvSpPr>
        <p:spPr>
          <a:xfrm>
            <a:off x="815317" y="397556"/>
            <a:ext cx="492443" cy="335348"/>
          </a:xfrm>
          <a:prstGeom prst="rect">
            <a:avLst/>
          </a:prstGeom>
          <a:noFill/>
        </p:spPr>
        <p:txBody>
          <a:bodyPr wrap="none" rtlCol="0">
            <a:spAutoFit/>
          </a:bodyPr>
          <a:lstStyle/>
          <a:p>
            <a:r>
              <a:rPr lang="en-US" sz="1579" dirty="0"/>
              <a:t>100</a:t>
            </a:r>
          </a:p>
        </p:txBody>
      </p:sp>
      <p:sp>
        <p:nvSpPr>
          <p:cNvPr id="98" name="TextBox 97"/>
          <p:cNvSpPr txBox="1"/>
          <p:nvPr/>
        </p:nvSpPr>
        <p:spPr>
          <a:xfrm>
            <a:off x="458317" y="393924"/>
            <a:ext cx="389850" cy="335348"/>
          </a:xfrm>
          <a:prstGeom prst="rect">
            <a:avLst/>
          </a:prstGeom>
          <a:noFill/>
        </p:spPr>
        <p:txBody>
          <a:bodyPr wrap="none" rtlCol="0">
            <a:spAutoFit/>
          </a:bodyPr>
          <a:lstStyle/>
          <a:p>
            <a:r>
              <a:rPr lang="en-US" sz="1579" dirty="0"/>
              <a:t>50</a:t>
            </a:r>
          </a:p>
        </p:txBody>
      </p:sp>
      <p:cxnSp>
        <p:nvCxnSpPr>
          <p:cNvPr id="69" name="Straight Connector 68"/>
          <p:cNvCxnSpPr/>
          <p:nvPr/>
        </p:nvCxnSpPr>
        <p:spPr>
          <a:xfrm>
            <a:off x="2465924" y="0"/>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10137" y="0"/>
            <a:ext cx="0" cy="822960"/>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194096" y="397556"/>
            <a:ext cx="492443" cy="335348"/>
          </a:xfrm>
          <a:prstGeom prst="rect">
            <a:avLst/>
          </a:prstGeom>
          <a:noFill/>
        </p:spPr>
        <p:txBody>
          <a:bodyPr wrap="none" rtlCol="0">
            <a:spAutoFit/>
          </a:bodyPr>
          <a:lstStyle/>
          <a:p>
            <a:r>
              <a:rPr lang="en-US" sz="1579" dirty="0"/>
              <a:t>250</a:t>
            </a:r>
          </a:p>
        </p:txBody>
      </p:sp>
      <p:sp>
        <p:nvSpPr>
          <p:cNvPr id="95" name="TextBox 94"/>
          <p:cNvSpPr txBox="1"/>
          <p:nvPr/>
        </p:nvSpPr>
        <p:spPr>
          <a:xfrm>
            <a:off x="1734503" y="397556"/>
            <a:ext cx="492443" cy="335348"/>
          </a:xfrm>
          <a:prstGeom prst="rect">
            <a:avLst/>
          </a:prstGeom>
          <a:noFill/>
        </p:spPr>
        <p:txBody>
          <a:bodyPr wrap="none" rtlCol="0">
            <a:spAutoFit/>
          </a:bodyPr>
          <a:lstStyle/>
          <a:p>
            <a:r>
              <a:rPr lang="en-US" sz="1579" dirty="0"/>
              <a:t>200</a:t>
            </a:r>
          </a:p>
        </p:txBody>
      </p:sp>
      <p:sp>
        <p:nvSpPr>
          <p:cNvPr id="102" name="TextBox 101"/>
          <p:cNvSpPr txBox="1"/>
          <p:nvPr/>
        </p:nvSpPr>
        <p:spPr>
          <a:xfrm>
            <a:off x="9001876" y="407284"/>
            <a:ext cx="595035" cy="335348"/>
          </a:xfrm>
          <a:prstGeom prst="rect">
            <a:avLst/>
          </a:prstGeom>
          <a:noFill/>
        </p:spPr>
        <p:txBody>
          <a:bodyPr wrap="none" rtlCol="0">
            <a:spAutoFit/>
          </a:bodyPr>
          <a:lstStyle/>
          <a:p>
            <a:r>
              <a:rPr lang="en-US" sz="1579" dirty="0"/>
              <a:t>1024</a:t>
            </a:r>
          </a:p>
        </p:txBody>
      </p:sp>
      <p:sp>
        <p:nvSpPr>
          <p:cNvPr id="4" name="TextBox 3">
            <a:extLst>
              <a:ext uri="{FF2B5EF4-FFF2-40B4-BE49-F238E27FC236}">
                <a16:creationId xmlns:a16="http://schemas.microsoft.com/office/drawing/2014/main" id="{9A2FDAA3-9475-4000-92CF-2E004DC71FEF}"/>
              </a:ext>
            </a:extLst>
          </p:cNvPr>
          <p:cNvSpPr txBox="1"/>
          <p:nvPr userDrawn="1"/>
        </p:nvSpPr>
        <p:spPr>
          <a:xfrm>
            <a:off x="9605306" y="682569"/>
            <a:ext cx="1755876" cy="246221"/>
          </a:xfrm>
          <a:prstGeom prst="rect">
            <a:avLst/>
          </a:prstGeom>
          <a:solidFill>
            <a:srgbClr val="FB7DE3"/>
          </a:solidFill>
        </p:spPr>
        <p:txBody>
          <a:bodyPr wrap="square" rtlCol="0">
            <a:spAutoFit/>
          </a:bodyPr>
          <a:lstStyle/>
          <a:p>
            <a:pPr algn="ctr"/>
            <a:r>
              <a:rPr lang="en-US" sz="1000" dirty="0"/>
              <a:t>SUPPORT PALETTE</a:t>
            </a:r>
          </a:p>
        </p:txBody>
      </p:sp>
      <p:sp>
        <p:nvSpPr>
          <p:cNvPr id="5" name="Rectangle 4">
            <a:extLst>
              <a:ext uri="{FF2B5EF4-FFF2-40B4-BE49-F238E27FC236}">
                <a16:creationId xmlns:a16="http://schemas.microsoft.com/office/drawing/2014/main" id="{0AFB0D0C-13A6-4740-9A70-9F39C4369F37}"/>
              </a:ext>
            </a:extLst>
          </p:cNvPr>
          <p:cNvSpPr/>
          <p:nvPr userDrawn="1"/>
        </p:nvSpPr>
        <p:spPr>
          <a:xfrm>
            <a:off x="9605306" y="1030432"/>
            <a:ext cx="503434" cy="513708"/>
          </a:xfrm>
          <a:prstGeom prst="rect">
            <a:avLst/>
          </a:prstGeom>
          <a:solidFill>
            <a:srgbClr val="E5A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6" name="Rectangle 5">
            <a:extLst>
              <a:ext uri="{FF2B5EF4-FFF2-40B4-BE49-F238E27FC236}">
                <a16:creationId xmlns:a16="http://schemas.microsoft.com/office/drawing/2014/main" id="{49694614-384F-4F32-AD1B-E4FA631AB6D9}"/>
              </a:ext>
            </a:extLst>
          </p:cNvPr>
          <p:cNvSpPr/>
          <p:nvPr userDrawn="1"/>
        </p:nvSpPr>
        <p:spPr>
          <a:xfrm>
            <a:off x="9605306" y="1581661"/>
            <a:ext cx="503434" cy="513708"/>
          </a:xfrm>
          <a:prstGeom prst="rect">
            <a:avLst/>
          </a:prstGeom>
          <a:solidFill>
            <a:srgbClr val="8BA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3C7088B0-146E-4E2F-8FF5-3CFC4E974142}"/>
              </a:ext>
            </a:extLst>
          </p:cNvPr>
          <p:cNvSpPr/>
          <p:nvPr userDrawn="1"/>
        </p:nvSpPr>
        <p:spPr>
          <a:xfrm>
            <a:off x="10220751" y="1581661"/>
            <a:ext cx="503434" cy="513708"/>
          </a:xfrm>
          <a:prstGeom prst="rect">
            <a:avLst/>
          </a:prstGeom>
          <a:solidFill>
            <a:srgbClr val="00A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13" name="Rectangle 12">
            <a:extLst>
              <a:ext uri="{FF2B5EF4-FFF2-40B4-BE49-F238E27FC236}">
                <a16:creationId xmlns:a16="http://schemas.microsoft.com/office/drawing/2014/main" id="{A8C89D5B-D329-4610-8B1F-ED04CE950878}"/>
              </a:ext>
            </a:extLst>
          </p:cNvPr>
          <p:cNvSpPr/>
          <p:nvPr userDrawn="1"/>
        </p:nvSpPr>
        <p:spPr>
          <a:xfrm>
            <a:off x="9602515" y="4968597"/>
            <a:ext cx="503434" cy="513708"/>
          </a:xfrm>
          <a:prstGeom prst="rect">
            <a:avLst/>
          </a:prstGeom>
          <a:solidFill>
            <a:srgbClr val="821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15" name="Rectangle 14">
            <a:extLst>
              <a:ext uri="{FF2B5EF4-FFF2-40B4-BE49-F238E27FC236}">
                <a16:creationId xmlns:a16="http://schemas.microsoft.com/office/drawing/2014/main" id="{F703F24F-E32F-4BA1-9EAA-3CFE369F649C}"/>
              </a:ext>
            </a:extLst>
          </p:cNvPr>
          <p:cNvSpPr/>
          <p:nvPr userDrawn="1"/>
        </p:nvSpPr>
        <p:spPr>
          <a:xfrm>
            <a:off x="9603445" y="4315565"/>
            <a:ext cx="503434" cy="513708"/>
          </a:xfrm>
          <a:prstGeom prst="rect">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16" name="Rectangle 15">
            <a:extLst>
              <a:ext uri="{FF2B5EF4-FFF2-40B4-BE49-F238E27FC236}">
                <a16:creationId xmlns:a16="http://schemas.microsoft.com/office/drawing/2014/main" id="{1945FE85-0309-4C4A-A2FA-BA4AB7A9A361}"/>
              </a:ext>
            </a:extLst>
          </p:cNvPr>
          <p:cNvSpPr/>
          <p:nvPr userDrawn="1"/>
        </p:nvSpPr>
        <p:spPr>
          <a:xfrm>
            <a:off x="9605306" y="3009503"/>
            <a:ext cx="503434" cy="513708"/>
          </a:xfrm>
          <a:prstGeom prst="rect">
            <a:avLst/>
          </a:prstGeom>
          <a:solidFill>
            <a:srgbClr val="217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17" name="TextBox 16">
            <a:extLst>
              <a:ext uri="{FF2B5EF4-FFF2-40B4-BE49-F238E27FC236}">
                <a16:creationId xmlns:a16="http://schemas.microsoft.com/office/drawing/2014/main" id="{CFCECF79-78E4-43ED-BC54-1F3381FBBE49}"/>
              </a:ext>
            </a:extLst>
          </p:cNvPr>
          <p:cNvSpPr txBox="1"/>
          <p:nvPr userDrawn="1"/>
        </p:nvSpPr>
        <p:spPr>
          <a:xfrm>
            <a:off x="10220751" y="3009503"/>
            <a:ext cx="1140431" cy="400110"/>
          </a:xfrm>
          <a:prstGeom prst="rect">
            <a:avLst/>
          </a:prstGeom>
          <a:solidFill>
            <a:srgbClr val="FB7DE3"/>
          </a:solidFill>
        </p:spPr>
        <p:txBody>
          <a:bodyPr wrap="square" rtlCol="0">
            <a:spAutoFit/>
          </a:bodyPr>
          <a:lstStyle/>
          <a:p>
            <a:pPr algn="ctr"/>
            <a:r>
              <a:rPr lang="en-US" sz="1000" dirty="0"/>
              <a:t>EXCEL GREEN</a:t>
            </a:r>
          </a:p>
          <a:p>
            <a:pPr algn="ctr"/>
            <a:r>
              <a:rPr lang="en-US" sz="1000" dirty="0"/>
              <a:t>33, 115, 70</a:t>
            </a:r>
          </a:p>
        </p:txBody>
      </p:sp>
      <p:sp>
        <p:nvSpPr>
          <p:cNvPr id="18" name="Rectangle 17">
            <a:extLst>
              <a:ext uri="{FF2B5EF4-FFF2-40B4-BE49-F238E27FC236}">
                <a16:creationId xmlns:a16="http://schemas.microsoft.com/office/drawing/2014/main" id="{3AC351EB-2260-437D-BC5C-6A5035782532}"/>
              </a:ext>
            </a:extLst>
          </p:cNvPr>
          <p:cNvSpPr/>
          <p:nvPr userDrawn="1"/>
        </p:nvSpPr>
        <p:spPr>
          <a:xfrm>
            <a:off x="9604375" y="3662534"/>
            <a:ext cx="503434" cy="513708"/>
          </a:xfrm>
          <a:prstGeom prst="rect">
            <a:avLst/>
          </a:prstGeom>
          <a:solidFill>
            <a:srgbClr val="08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20" name="TextBox 19">
            <a:extLst>
              <a:ext uri="{FF2B5EF4-FFF2-40B4-BE49-F238E27FC236}">
                <a16:creationId xmlns:a16="http://schemas.microsoft.com/office/drawing/2014/main" id="{EBA4799A-39C2-4EE0-B009-3A2DD41EB5A1}"/>
              </a:ext>
            </a:extLst>
          </p:cNvPr>
          <p:cNvSpPr txBox="1"/>
          <p:nvPr userDrawn="1"/>
        </p:nvSpPr>
        <p:spPr>
          <a:xfrm>
            <a:off x="10220751" y="3662534"/>
            <a:ext cx="1140431" cy="400110"/>
          </a:xfrm>
          <a:prstGeom prst="rect">
            <a:avLst/>
          </a:prstGeom>
          <a:solidFill>
            <a:srgbClr val="FB7DE3"/>
          </a:solidFill>
        </p:spPr>
        <p:txBody>
          <a:bodyPr wrap="square" rtlCol="0">
            <a:spAutoFit/>
          </a:bodyPr>
          <a:lstStyle/>
          <a:p>
            <a:pPr algn="ctr"/>
            <a:r>
              <a:rPr lang="en-US" sz="1000" dirty="0"/>
              <a:t>HEADER BLUE</a:t>
            </a:r>
          </a:p>
          <a:p>
            <a:pPr algn="ctr"/>
            <a:r>
              <a:rPr lang="en-US" sz="1000" dirty="0"/>
              <a:t>8, 63, 117</a:t>
            </a:r>
          </a:p>
        </p:txBody>
      </p:sp>
      <p:sp>
        <p:nvSpPr>
          <p:cNvPr id="21" name="Rectangle 20">
            <a:extLst>
              <a:ext uri="{FF2B5EF4-FFF2-40B4-BE49-F238E27FC236}">
                <a16:creationId xmlns:a16="http://schemas.microsoft.com/office/drawing/2014/main" id="{1667BC39-FBF8-48B2-B374-C36920049BC2}"/>
              </a:ext>
            </a:extLst>
          </p:cNvPr>
          <p:cNvSpPr/>
          <p:nvPr userDrawn="1"/>
        </p:nvSpPr>
        <p:spPr>
          <a:xfrm>
            <a:off x="10836196" y="1581661"/>
            <a:ext cx="503434" cy="513708"/>
          </a:xfrm>
          <a:prstGeom prst="rect">
            <a:avLst/>
          </a:prstGeom>
          <a:solidFill>
            <a:srgbClr val="478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22" name="Rectangle 21">
            <a:extLst>
              <a:ext uri="{FF2B5EF4-FFF2-40B4-BE49-F238E27FC236}">
                <a16:creationId xmlns:a16="http://schemas.microsoft.com/office/drawing/2014/main" id="{601C6E5C-8943-44DE-AC89-ED092745DB72}"/>
              </a:ext>
            </a:extLst>
          </p:cNvPr>
          <p:cNvSpPr/>
          <p:nvPr userDrawn="1"/>
        </p:nvSpPr>
        <p:spPr>
          <a:xfrm>
            <a:off x="10220751" y="1024257"/>
            <a:ext cx="503434" cy="513708"/>
          </a:xfrm>
          <a:prstGeom prst="rect">
            <a:avLst/>
          </a:prstGeom>
          <a:solidFill>
            <a:srgbClr val="CE4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23" name="Rectangle 22">
            <a:extLst>
              <a:ext uri="{FF2B5EF4-FFF2-40B4-BE49-F238E27FC236}">
                <a16:creationId xmlns:a16="http://schemas.microsoft.com/office/drawing/2014/main" id="{1CF61A7D-F799-457B-B049-14558598B224}"/>
              </a:ext>
            </a:extLst>
          </p:cNvPr>
          <p:cNvSpPr/>
          <p:nvPr userDrawn="1"/>
        </p:nvSpPr>
        <p:spPr>
          <a:xfrm>
            <a:off x="10836196" y="1024257"/>
            <a:ext cx="503434" cy="513708"/>
          </a:xfrm>
          <a:prstGeom prst="rect">
            <a:avLst/>
          </a:prstGeom>
          <a:solidFill>
            <a:srgbClr val="D87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24" name="Rectangle 23">
            <a:extLst>
              <a:ext uri="{FF2B5EF4-FFF2-40B4-BE49-F238E27FC236}">
                <a16:creationId xmlns:a16="http://schemas.microsoft.com/office/drawing/2014/main" id="{8472C5E4-E919-45B3-9EE4-F910D44E565F}"/>
              </a:ext>
            </a:extLst>
          </p:cNvPr>
          <p:cNvSpPr/>
          <p:nvPr userDrawn="1"/>
        </p:nvSpPr>
        <p:spPr>
          <a:xfrm>
            <a:off x="9605306" y="2152441"/>
            <a:ext cx="503434" cy="513708"/>
          </a:xfrm>
          <a:prstGeom prst="rect">
            <a:avLst/>
          </a:prstGeom>
          <a:solidFill>
            <a:srgbClr val="976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2179" rtl="0" eaLnBrk="1" latinLnBrk="0" hangingPunct="1">
              <a:defRPr sz="1579" kern="1200">
                <a:solidFill>
                  <a:schemeClr val="lt1"/>
                </a:solidFill>
                <a:latin typeface="+mn-lt"/>
                <a:ea typeface="+mn-ea"/>
                <a:cs typeface="+mn-cs"/>
              </a:defRPr>
            </a:lvl1pPr>
            <a:lvl2pPr marL="401089" algn="l" defTabSz="802179" rtl="0" eaLnBrk="1" latinLnBrk="0" hangingPunct="1">
              <a:defRPr sz="1579" kern="1200">
                <a:solidFill>
                  <a:schemeClr val="lt1"/>
                </a:solidFill>
                <a:latin typeface="+mn-lt"/>
                <a:ea typeface="+mn-ea"/>
                <a:cs typeface="+mn-cs"/>
              </a:defRPr>
            </a:lvl2pPr>
            <a:lvl3pPr marL="802179" algn="l" defTabSz="802179" rtl="0" eaLnBrk="1" latinLnBrk="0" hangingPunct="1">
              <a:defRPr sz="1579" kern="1200">
                <a:solidFill>
                  <a:schemeClr val="lt1"/>
                </a:solidFill>
                <a:latin typeface="+mn-lt"/>
                <a:ea typeface="+mn-ea"/>
                <a:cs typeface="+mn-cs"/>
              </a:defRPr>
            </a:lvl3pPr>
            <a:lvl4pPr marL="1203268" algn="l" defTabSz="802179" rtl="0" eaLnBrk="1" latinLnBrk="0" hangingPunct="1">
              <a:defRPr sz="1579" kern="1200">
                <a:solidFill>
                  <a:schemeClr val="lt1"/>
                </a:solidFill>
                <a:latin typeface="+mn-lt"/>
                <a:ea typeface="+mn-ea"/>
                <a:cs typeface="+mn-cs"/>
              </a:defRPr>
            </a:lvl4pPr>
            <a:lvl5pPr marL="1604358" algn="l" defTabSz="802179" rtl="0" eaLnBrk="1" latinLnBrk="0" hangingPunct="1">
              <a:defRPr sz="1579" kern="1200">
                <a:solidFill>
                  <a:schemeClr val="lt1"/>
                </a:solidFill>
                <a:latin typeface="+mn-lt"/>
                <a:ea typeface="+mn-ea"/>
                <a:cs typeface="+mn-cs"/>
              </a:defRPr>
            </a:lvl5pPr>
            <a:lvl6pPr marL="2005446" algn="l" defTabSz="802179" rtl="0" eaLnBrk="1" latinLnBrk="0" hangingPunct="1">
              <a:defRPr sz="1579" kern="1200">
                <a:solidFill>
                  <a:schemeClr val="lt1"/>
                </a:solidFill>
                <a:latin typeface="+mn-lt"/>
                <a:ea typeface="+mn-ea"/>
                <a:cs typeface="+mn-cs"/>
              </a:defRPr>
            </a:lvl6pPr>
            <a:lvl7pPr marL="2406536" algn="l" defTabSz="802179" rtl="0" eaLnBrk="1" latinLnBrk="0" hangingPunct="1">
              <a:defRPr sz="1579" kern="1200">
                <a:solidFill>
                  <a:schemeClr val="lt1"/>
                </a:solidFill>
                <a:latin typeface="+mn-lt"/>
                <a:ea typeface="+mn-ea"/>
                <a:cs typeface="+mn-cs"/>
              </a:defRPr>
            </a:lvl7pPr>
            <a:lvl8pPr marL="2807625" algn="l" defTabSz="802179" rtl="0" eaLnBrk="1" latinLnBrk="0" hangingPunct="1">
              <a:defRPr sz="1579" kern="1200">
                <a:solidFill>
                  <a:schemeClr val="lt1"/>
                </a:solidFill>
                <a:latin typeface="+mn-lt"/>
                <a:ea typeface="+mn-ea"/>
                <a:cs typeface="+mn-cs"/>
              </a:defRPr>
            </a:lvl8pPr>
            <a:lvl9pPr marL="3208714" algn="l" defTabSz="802179" rtl="0" eaLnBrk="1" latinLnBrk="0" hangingPunct="1">
              <a:defRPr sz="1579" kern="1200">
                <a:solidFill>
                  <a:schemeClr val="lt1"/>
                </a:solidFill>
                <a:latin typeface="+mn-lt"/>
                <a:ea typeface="+mn-ea"/>
                <a:cs typeface="+mn-cs"/>
              </a:defRPr>
            </a:lvl9pPr>
          </a:lstStyle>
          <a:p>
            <a:pPr algn="ctr"/>
            <a:endParaRPr lang="en-US" dirty="0"/>
          </a:p>
        </p:txBody>
      </p:sp>
      <p:sp>
        <p:nvSpPr>
          <p:cNvPr id="25" name="TextBox 24">
            <a:extLst>
              <a:ext uri="{FF2B5EF4-FFF2-40B4-BE49-F238E27FC236}">
                <a16:creationId xmlns:a16="http://schemas.microsoft.com/office/drawing/2014/main" id="{34F05324-BB45-43EC-870B-34AEDAAC2DC3}"/>
              </a:ext>
            </a:extLst>
          </p:cNvPr>
          <p:cNvSpPr txBox="1"/>
          <p:nvPr userDrawn="1"/>
        </p:nvSpPr>
        <p:spPr>
          <a:xfrm>
            <a:off x="10220751" y="4313140"/>
            <a:ext cx="1140431" cy="400110"/>
          </a:xfrm>
          <a:prstGeom prst="rect">
            <a:avLst/>
          </a:prstGeom>
          <a:solidFill>
            <a:srgbClr val="FB7DE3"/>
          </a:solidFill>
        </p:spPr>
        <p:txBody>
          <a:bodyPr wrap="square" rtlCol="0">
            <a:spAutoFit/>
          </a:bodyPr>
          <a:lstStyle/>
          <a:p>
            <a:pPr algn="ctr"/>
            <a:r>
              <a:rPr lang="en-US" sz="1000" dirty="0"/>
              <a:t>HIGHLIGHT RED</a:t>
            </a:r>
          </a:p>
          <a:p>
            <a:pPr algn="ctr"/>
            <a:r>
              <a:rPr lang="en-US" sz="1000" dirty="0"/>
              <a:t>162, 0, 0</a:t>
            </a:r>
          </a:p>
        </p:txBody>
      </p:sp>
      <p:sp>
        <p:nvSpPr>
          <p:cNvPr id="26" name="TextBox 25">
            <a:extLst>
              <a:ext uri="{FF2B5EF4-FFF2-40B4-BE49-F238E27FC236}">
                <a16:creationId xmlns:a16="http://schemas.microsoft.com/office/drawing/2014/main" id="{911D9C16-DC18-4DC9-BF6B-FE79097B32B9}"/>
              </a:ext>
            </a:extLst>
          </p:cNvPr>
          <p:cNvSpPr txBox="1"/>
          <p:nvPr userDrawn="1"/>
        </p:nvSpPr>
        <p:spPr>
          <a:xfrm>
            <a:off x="10220751" y="2142929"/>
            <a:ext cx="1140431" cy="400110"/>
          </a:xfrm>
          <a:prstGeom prst="rect">
            <a:avLst/>
          </a:prstGeom>
          <a:solidFill>
            <a:srgbClr val="FB7DE3"/>
          </a:solidFill>
        </p:spPr>
        <p:txBody>
          <a:bodyPr wrap="square" rtlCol="0">
            <a:spAutoFit/>
          </a:bodyPr>
          <a:lstStyle/>
          <a:p>
            <a:pPr algn="ctr"/>
            <a:r>
              <a:rPr lang="en-US" sz="1000" dirty="0"/>
              <a:t>LAST OPTION</a:t>
            </a:r>
          </a:p>
          <a:p>
            <a:pPr algn="ctr"/>
            <a:r>
              <a:rPr lang="en-US" sz="1000" dirty="0"/>
              <a:t>LAVENDER</a:t>
            </a:r>
          </a:p>
        </p:txBody>
      </p:sp>
      <p:sp>
        <p:nvSpPr>
          <p:cNvPr id="27" name="Rectangle 26">
            <a:extLst>
              <a:ext uri="{FF2B5EF4-FFF2-40B4-BE49-F238E27FC236}">
                <a16:creationId xmlns:a16="http://schemas.microsoft.com/office/drawing/2014/main" id="{4D1276C1-7FCD-46A1-8076-70E8D6A2C474}"/>
              </a:ext>
            </a:extLst>
          </p:cNvPr>
          <p:cNvSpPr/>
          <p:nvPr userDrawn="1"/>
        </p:nvSpPr>
        <p:spPr>
          <a:xfrm>
            <a:off x="9603445" y="5604933"/>
            <a:ext cx="502504" cy="513708"/>
          </a:xfrm>
          <a:prstGeom prst="rect">
            <a:avLst/>
          </a:prstGeom>
          <a:solidFill>
            <a:srgbClr val="008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A7C4BD8-5BEF-46C0-8D6B-CBD02F7C719E}"/>
              </a:ext>
            </a:extLst>
          </p:cNvPr>
          <p:cNvSpPr txBox="1"/>
          <p:nvPr userDrawn="1"/>
        </p:nvSpPr>
        <p:spPr>
          <a:xfrm>
            <a:off x="10239050" y="5604933"/>
            <a:ext cx="1140431" cy="400110"/>
          </a:xfrm>
          <a:prstGeom prst="rect">
            <a:avLst/>
          </a:prstGeom>
          <a:solidFill>
            <a:srgbClr val="FB7DE3"/>
          </a:solidFill>
        </p:spPr>
        <p:txBody>
          <a:bodyPr wrap="square" rtlCol="0">
            <a:spAutoFit/>
          </a:bodyPr>
          <a:lstStyle/>
          <a:p>
            <a:pPr algn="ctr"/>
            <a:r>
              <a:rPr lang="en-US" sz="1000" dirty="0"/>
              <a:t>Header </a:t>
            </a:r>
          </a:p>
          <a:p>
            <a:pPr algn="ctr"/>
            <a:r>
              <a:rPr lang="en-US" sz="1000" dirty="0"/>
              <a:t>14pt Bold</a:t>
            </a:r>
          </a:p>
        </p:txBody>
      </p:sp>
      <p:sp>
        <p:nvSpPr>
          <p:cNvPr id="30" name="TextBox 29">
            <a:extLst>
              <a:ext uri="{FF2B5EF4-FFF2-40B4-BE49-F238E27FC236}">
                <a16:creationId xmlns:a16="http://schemas.microsoft.com/office/drawing/2014/main" id="{5A121208-B56E-420D-8D54-0AEE6B110255}"/>
              </a:ext>
            </a:extLst>
          </p:cNvPr>
          <p:cNvSpPr txBox="1"/>
          <p:nvPr userDrawn="1"/>
        </p:nvSpPr>
        <p:spPr>
          <a:xfrm>
            <a:off x="10233665" y="6235656"/>
            <a:ext cx="1140431" cy="400110"/>
          </a:xfrm>
          <a:prstGeom prst="rect">
            <a:avLst/>
          </a:prstGeom>
          <a:solidFill>
            <a:srgbClr val="FB7DE3"/>
          </a:solidFill>
        </p:spPr>
        <p:txBody>
          <a:bodyPr wrap="square" rtlCol="0">
            <a:spAutoFit/>
          </a:bodyPr>
          <a:lstStyle/>
          <a:p>
            <a:pPr algn="ctr"/>
            <a:r>
              <a:rPr lang="en-US" sz="1000" dirty="0" err="1"/>
              <a:t>Subheader</a:t>
            </a:r>
            <a:r>
              <a:rPr lang="en-US" sz="1000" dirty="0"/>
              <a:t> </a:t>
            </a:r>
          </a:p>
          <a:p>
            <a:pPr algn="ctr"/>
            <a:r>
              <a:rPr lang="en-US" sz="1000" dirty="0"/>
              <a:t>12pt Bold</a:t>
            </a:r>
          </a:p>
        </p:txBody>
      </p:sp>
      <p:sp>
        <p:nvSpPr>
          <p:cNvPr id="31" name="Rectangle 30">
            <a:extLst>
              <a:ext uri="{FF2B5EF4-FFF2-40B4-BE49-F238E27FC236}">
                <a16:creationId xmlns:a16="http://schemas.microsoft.com/office/drawing/2014/main" id="{7E1BB21B-2577-4A76-97A4-5DC88D1C58A0}"/>
              </a:ext>
            </a:extLst>
          </p:cNvPr>
          <p:cNvSpPr/>
          <p:nvPr userDrawn="1"/>
        </p:nvSpPr>
        <p:spPr>
          <a:xfrm>
            <a:off x="9603445" y="6235656"/>
            <a:ext cx="502504" cy="513708"/>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611544"/>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709" r:id="rId3"/>
    <p:sldLayoutId id="2147483699" r:id="rId4"/>
    <p:sldLayoutId id="2147483708" r:id="rId5"/>
    <p:sldLayoutId id="2147483698" r:id="rId6"/>
    <p:sldLayoutId id="2147483707" r:id="rId7"/>
    <p:sldLayoutId id="2147483692" r:id="rId8"/>
    <p:sldLayoutId id="2147483694" r:id="rId9"/>
    <p:sldLayoutId id="2147483706" r:id="rId10"/>
    <p:sldLayoutId id="2147483695" r:id="rId11"/>
  </p:sldLayoutIdLst>
  <p:txStyles>
    <p:titleStyle>
      <a:lvl1pPr algn="l" defTabSz="931591" rtl="0" eaLnBrk="1" latinLnBrk="0" hangingPunct="1">
        <a:lnSpc>
          <a:spcPct val="90000"/>
        </a:lnSpc>
        <a:spcBef>
          <a:spcPct val="0"/>
        </a:spcBef>
        <a:buNone/>
        <a:defRPr sz="4483" kern="1200">
          <a:solidFill>
            <a:schemeClr val="tx1"/>
          </a:solidFill>
          <a:latin typeface="+mj-lt"/>
          <a:ea typeface="+mj-ea"/>
          <a:cs typeface="+mj-cs"/>
        </a:defRPr>
      </a:lvl1pPr>
    </p:titleStyle>
    <p:bodyStyle>
      <a:lvl1pPr marL="232898" indent="-232898" algn="l" defTabSz="931591" rtl="0" eaLnBrk="1" latinLnBrk="0" hangingPunct="1">
        <a:lnSpc>
          <a:spcPct val="90000"/>
        </a:lnSpc>
        <a:spcBef>
          <a:spcPts val="1019"/>
        </a:spcBef>
        <a:buFont typeface="Arial" panose="020B0604020202020204" pitchFamily="34" charset="0"/>
        <a:buChar char="•"/>
        <a:defRPr sz="2853" kern="1200">
          <a:solidFill>
            <a:schemeClr val="tx1"/>
          </a:solidFill>
          <a:latin typeface="+mn-lt"/>
          <a:ea typeface="+mn-ea"/>
          <a:cs typeface="+mn-cs"/>
        </a:defRPr>
      </a:lvl1pPr>
      <a:lvl2pPr marL="698693" indent="-232898" algn="l" defTabSz="931591" rtl="0" eaLnBrk="1" latinLnBrk="0" hangingPunct="1">
        <a:lnSpc>
          <a:spcPct val="90000"/>
        </a:lnSpc>
        <a:spcBef>
          <a:spcPts val="509"/>
        </a:spcBef>
        <a:buFont typeface="Arial" panose="020B0604020202020204" pitchFamily="34" charset="0"/>
        <a:buChar char="•"/>
        <a:defRPr sz="2445" kern="1200">
          <a:solidFill>
            <a:schemeClr val="tx1"/>
          </a:solidFill>
          <a:latin typeface="+mn-lt"/>
          <a:ea typeface="+mn-ea"/>
          <a:cs typeface="+mn-cs"/>
        </a:defRPr>
      </a:lvl2pPr>
      <a:lvl3pPr marL="1164488" indent="-232898" algn="l" defTabSz="931591" rtl="0" eaLnBrk="1" latinLnBrk="0" hangingPunct="1">
        <a:lnSpc>
          <a:spcPct val="90000"/>
        </a:lnSpc>
        <a:spcBef>
          <a:spcPts val="509"/>
        </a:spcBef>
        <a:buFont typeface="Arial" panose="020B0604020202020204" pitchFamily="34" charset="0"/>
        <a:buChar char="•"/>
        <a:defRPr sz="2038" kern="1200">
          <a:solidFill>
            <a:schemeClr val="tx1"/>
          </a:solidFill>
          <a:latin typeface="+mn-lt"/>
          <a:ea typeface="+mn-ea"/>
          <a:cs typeface="+mn-cs"/>
        </a:defRPr>
      </a:lvl3pPr>
      <a:lvl4pPr marL="163028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4pPr>
      <a:lvl5pPr marL="2096079"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p:bodyStyle>
    <p:otherStyle>
      <a:defPPr>
        <a:defRPr lang="en-US"/>
      </a:defPPr>
      <a:lvl1pPr marL="0" algn="l" defTabSz="931591" rtl="0" eaLnBrk="1" latinLnBrk="0" hangingPunct="1">
        <a:defRPr sz="1834" kern="1200">
          <a:solidFill>
            <a:schemeClr val="tx1"/>
          </a:solidFill>
          <a:latin typeface="+mn-lt"/>
          <a:ea typeface="+mn-ea"/>
          <a:cs typeface="+mn-cs"/>
        </a:defRPr>
      </a:lvl1pPr>
      <a:lvl2pPr marL="465795" algn="l" defTabSz="931591" rtl="0" eaLnBrk="1" latinLnBrk="0" hangingPunct="1">
        <a:defRPr sz="1834" kern="1200">
          <a:solidFill>
            <a:schemeClr val="tx1"/>
          </a:solidFill>
          <a:latin typeface="+mn-lt"/>
          <a:ea typeface="+mn-ea"/>
          <a:cs typeface="+mn-cs"/>
        </a:defRPr>
      </a:lvl2pPr>
      <a:lvl3pPr marL="931591" algn="l" defTabSz="931591" rtl="0" eaLnBrk="1" latinLnBrk="0" hangingPunct="1">
        <a:defRPr sz="1834" kern="1200">
          <a:solidFill>
            <a:schemeClr val="tx1"/>
          </a:solidFill>
          <a:latin typeface="+mn-lt"/>
          <a:ea typeface="+mn-ea"/>
          <a:cs typeface="+mn-cs"/>
        </a:defRPr>
      </a:lvl3pPr>
      <a:lvl4pPr marL="1397386" algn="l" defTabSz="931591" rtl="0" eaLnBrk="1" latinLnBrk="0" hangingPunct="1">
        <a:defRPr sz="1834" kern="1200">
          <a:solidFill>
            <a:schemeClr val="tx1"/>
          </a:solidFill>
          <a:latin typeface="+mn-lt"/>
          <a:ea typeface="+mn-ea"/>
          <a:cs typeface="+mn-cs"/>
        </a:defRPr>
      </a:lvl4pPr>
      <a:lvl5pPr marL="1863181" algn="l" defTabSz="931591" rtl="0" eaLnBrk="1" latinLnBrk="0" hangingPunct="1">
        <a:defRPr sz="1834" kern="1200">
          <a:solidFill>
            <a:schemeClr val="tx1"/>
          </a:solidFill>
          <a:latin typeface="+mn-lt"/>
          <a:ea typeface="+mn-ea"/>
          <a:cs typeface="+mn-cs"/>
        </a:defRPr>
      </a:lvl5pPr>
      <a:lvl6pPr marL="2328977" algn="l" defTabSz="931591" rtl="0" eaLnBrk="1" latinLnBrk="0" hangingPunct="1">
        <a:defRPr sz="1834" kern="1200">
          <a:solidFill>
            <a:schemeClr val="tx1"/>
          </a:solidFill>
          <a:latin typeface="+mn-lt"/>
          <a:ea typeface="+mn-ea"/>
          <a:cs typeface="+mn-cs"/>
        </a:defRPr>
      </a:lvl6pPr>
      <a:lvl7pPr marL="2794772" algn="l" defTabSz="931591" rtl="0" eaLnBrk="1" latinLnBrk="0" hangingPunct="1">
        <a:defRPr sz="1834" kern="1200">
          <a:solidFill>
            <a:schemeClr val="tx1"/>
          </a:solidFill>
          <a:latin typeface="+mn-lt"/>
          <a:ea typeface="+mn-ea"/>
          <a:cs typeface="+mn-cs"/>
        </a:defRPr>
      </a:lvl7pPr>
      <a:lvl8pPr marL="3260568" algn="l" defTabSz="931591" rtl="0" eaLnBrk="1" latinLnBrk="0" hangingPunct="1">
        <a:defRPr sz="1834" kern="1200">
          <a:solidFill>
            <a:schemeClr val="tx1"/>
          </a:solidFill>
          <a:latin typeface="+mn-lt"/>
          <a:ea typeface="+mn-ea"/>
          <a:cs typeface="+mn-cs"/>
        </a:defRPr>
      </a:lvl8pPr>
      <a:lvl9pPr marL="3726363" algn="l" defTabSz="931591" rtl="0" eaLnBrk="1" latinLnBrk="0" hangingPunct="1">
        <a:defRPr sz="18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diagramQuickStyle" Target="../diagrams/quickStyle2.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2.png"/><Relationship Id="rId9" Type="http://schemas.microsoft.com/office/2007/relationships/diagramDrawing" Target="../diagrams/drawing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36.jp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37.jp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42.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8.png"/><Relationship Id="rId5" Type="http://schemas.openxmlformats.org/officeDocument/2006/relationships/image" Target="../media/image46.png"/><Relationship Id="rId4"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0.png"/><Relationship Id="rId5" Type="http://schemas.openxmlformats.org/officeDocument/2006/relationships/image" Target="../media/image46.png"/><Relationship Id="rId4"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7.xml"/><Relationship Id="rId1" Type="http://schemas.openxmlformats.org/officeDocument/2006/relationships/slideLayout" Target="../slideLayouts/slideLayout9.xml"/><Relationship Id="rId5" Type="http://schemas.openxmlformats.org/officeDocument/2006/relationships/image" Target="../media/image78.jpg"/><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69071" y="5986458"/>
            <a:ext cx="3366124" cy="276999"/>
          </a:xfrm>
          <a:prstGeom prst="rect">
            <a:avLst/>
          </a:prstGeom>
          <a:noFill/>
        </p:spPr>
        <p:txBody>
          <a:bodyPr wrap="square" rtlCol="0">
            <a:spAutoFit/>
          </a:bodyPr>
          <a:lstStyle/>
          <a:p>
            <a:r>
              <a:rPr lang="en-US" sz="1200" b="1" i="1" dirty="0">
                <a:solidFill>
                  <a:srgbClr val="774009"/>
                </a:solidFill>
                <a:latin typeface="Open Sans" panose="020B0606030504020204" pitchFamily="34" charset="0"/>
                <a:ea typeface="Open Sans" panose="020B0606030504020204" pitchFamily="34" charset="0"/>
                <a:cs typeface="Open Sans" panose="020B0606030504020204" pitchFamily="34" charset="0"/>
              </a:rPr>
              <a:t>Estimated time to complete: 45 minutes</a:t>
            </a:r>
          </a:p>
        </p:txBody>
      </p:sp>
      <p:cxnSp>
        <p:nvCxnSpPr>
          <p:cNvPr id="9" name="Straight Connector 8"/>
          <p:cNvCxnSpPr/>
          <p:nvPr/>
        </p:nvCxnSpPr>
        <p:spPr>
          <a:xfrm>
            <a:off x="1676400" y="2261634"/>
            <a:ext cx="6524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95515" y="1640599"/>
            <a:ext cx="7477125" cy="1038225"/>
          </a:xfrm>
        </p:spPr>
        <p:txBody>
          <a:bodyPr anchor="t">
            <a:normAutofit/>
          </a:bodyPr>
          <a:lstStyle/>
          <a:p>
            <a:pPr>
              <a:lnSpc>
                <a:spcPct val="100000"/>
              </a:lnSpc>
              <a:spcBef>
                <a:spcPts val="600"/>
              </a:spcBef>
              <a:spcAft>
                <a:spcPts val="3000"/>
              </a:spcAft>
            </a:pPr>
            <a:r>
              <a:rPr lang="en-US" dirty="0">
                <a:solidFill>
                  <a:schemeClr val="tx1">
                    <a:lumMod val="75000"/>
                    <a:lumOff val="25000"/>
                  </a:schemeClr>
                </a:solidFill>
              </a:rPr>
              <a:t>Leverage the Power of Excel</a:t>
            </a:r>
            <a:endParaRPr lang="en-US" sz="1800" i="1" dirty="0">
              <a:solidFill>
                <a:schemeClr val="tx1">
                  <a:lumMod val="75000"/>
                  <a:lumOff val="25000"/>
                </a:schemeClr>
              </a:solidFill>
            </a:endParaRPr>
          </a:p>
        </p:txBody>
      </p:sp>
      <p:sp>
        <p:nvSpPr>
          <p:cNvPr id="6" name="TextBox 5"/>
          <p:cNvSpPr txBox="1"/>
          <p:nvPr/>
        </p:nvSpPr>
        <p:spPr>
          <a:xfrm>
            <a:off x="3168433" y="2294728"/>
            <a:ext cx="3733907" cy="461665"/>
          </a:xfrm>
          <a:prstGeom prst="rect">
            <a:avLst/>
          </a:prstGeom>
          <a:noFill/>
        </p:spPr>
        <p:txBody>
          <a:bodyPr wrap="none" rtlCol="0">
            <a:spAutoFit/>
          </a:bodyPr>
          <a:lstStyle/>
          <a:p>
            <a:r>
              <a:rPr lang="en-US" sz="2400" b="1" i="1" dirty="0">
                <a:solidFill>
                  <a:schemeClr val="accent5">
                    <a:lumMod val="75000"/>
                  </a:schemeClr>
                </a:solidFill>
              </a:rPr>
              <a:t>PivotTables and </a:t>
            </a:r>
            <a:r>
              <a:rPr lang="en-US" sz="2400" b="1" i="1" dirty="0" err="1">
                <a:solidFill>
                  <a:schemeClr val="accent5">
                    <a:lumMod val="75000"/>
                  </a:schemeClr>
                </a:solidFill>
              </a:rPr>
              <a:t>PivotCharts</a:t>
            </a:r>
            <a:endParaRPr lang="en-US" sz="2400" b="1" dirty="0"/>
          </a:p>
        </p:txBody>
      </p:sp>
      <p:sp>
        <p:nvSpPr>
          <p:cNvPr id="16" name="TextBox 15"/>
          <p:cNvSpPr txBox="1"/>
          <p:nvPr/>
        </p:nvSpPr>
        <p:spPr>
          <a:xfrm>
            <a:off x="7395797" y="5986458"/>
            <a:ext cx="1918200" cy="276999"/>
          </a:xfrm>
          <a:prstGeom prst="rect">
            <a:avLst/>
          </a:prstGeom>
          <a:noFill/>
        </p:spPr>
        <p:txBody>
          <a:bodyPr wrap="square" rtlCol="0">
            <a:spAutoFit/>
          </a:bodyPr>
          <a:lstStyle/>
          <a:p>
            <a:pPr algn="r"/>
            <a:r>
              <a:rPr lang="en-US" sz="12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12" name="Content Placeholder 9"/>
          <p:cNvSpPr>
            <a:spLocks noGrp="1"/>
          </p:cNvSpPr>
          <p:nvPr>
            <p:ph type="subTitle" idx="1"/>
          </p:nvPr>
        </p:nvSpPr>
        <p:spPr>
          <a:xfrm>
            <a:off x="3829089" y="2955788"/>
            <a:ext cx="4459134" cy="3108274"/>
          </a:xfrm>
        </p:spPr>
        <p:txBody>
          <a:bodyPr lIns="0" tIns="0" rIns="0" bIns="0">
            <a:normAutofit/>
          </a:bodyPr>
          <a:lstStyle/>
          <a:p>
            <a:pPr>
              <a:spcBef>
                <a:spcPts val="600"/>
              </a:spcBef>
              <a:spcAft>
                <a:spcPts val="0"/>
              </a:spcAft>
            </a:pPr>
            <a:r>
              <a:rPr lang="en-US" b="1" dirty="0"/>
              <a:t>Welcome</a:t>
            </a:r>
            <a:r>
              <a:rPr lang="en-US" dirty="0"/>
              <a:t> to this lesson on </a:t>
            </a:r>
            <a:r>
              <a:rPr lang="en-US" b="1" dirty="0"/>
              <a:t>Leveraging the Power of Excel:  PivotTables and </a:t>
            </a:r>
            <a:r>
              <a:rPr lang="en-US" b="1" dirty="0" err="1"/>
              <a:t>PivotCharts</a:t>
            </a:r>
            <a:r>
              <a:rPr lang="en-US" b="1" dirty="0"/>
              <a:t>.</a:t>
            </a:r>
          </a:p>
          <a:p>
            <a:pPr>
              <a:spcBef>
                <a:spcPts val="600"/>
              </a:spcBef>
              <a:spcAft>
                <a:spcPts val="600"/>
              </a:spcAft>
            </a:pPr>
            <a:r>
              <a:rPr lang="en-US" dirty="0"/>
              <a:t>This lesson focuses on innovative and successful strategies to help analyze data and improve </a:t>
            </a:r>
            <a:r>
              <a:rPr lang="en-US" b="1" u="sng" dirty="0">
                <a:solidFill>
                  <a:schemeClr val="accent1">
                    <a:lumMod val="75000"/>
                  </a:schemeClr>
                </a:solidFill>
              </a:rPr>
              <a:t>UI integrity</a:t>
            </a:r>
            <a:r>
              <a:rPr lang="en-US" b="1" dirty="0"/>
              <a:t>.</a:t>
            </a:r>
          </a:p>
        </p:txBody>
      </p:sp>
      <p:sp>
        <p:nvSpPr>
          <p:cNvPr id="13" name="Rounded Rectangle 12"/>
          <p:cNvSpPr/>
          <p:nvPr/>
        </p:nvSpPr>
        <p:spPr>
          <a:xfrm>
            <a:off x="3829088" y="4509925"/>
            <a:ext cx="4459134" cy="77246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lesson is intended for UI program directors, managers, and supervisors who are interested in leveraging data analytics tools and techniques to inform their decisions.</a:t>
            </a:r>
          </a:p>
        </p:txBody>
      </p:sp>
      <p:pic>
        <p:nvPicPr>
          <p:cNvPr id="14" name="Picture 13">
            <a:extLst>
              <a:ext uri="{FF2B5EF4-FFF2-40B4-BE49-F238E27FC236}">
                <a16:creationId xmlns:a16="http://schemas.microsoft.com/office/drawing/2014/main" id="{9BA140DB-95AB-426A-841A-92D7453D67E1}"/>
              </a:ext>
            </a:extLst>
          </p:cNvPr>
          <p:cNvPicPr>
            <a:picLocks noChangeAspect="1"/>
          </p:cNvPicPr>
          <p:nvPr/>
        </p:nvPicPr>
        <p:blipFill rotWithShape="1">
          <a:blip r:embed="rId3"/>
          <a:srcRect b="38999"/>
          <a:stretch/>
        </p:blipFill>
        <p:spPr>
          <a:xfrm>
            <a:off x="770280" y="2406504"/>
            <a:ext cx="2260572" cy="3867837"/>
          </a:xfrm>
          <a:prstGeom prst="rect">
            <a:avLst/>
          </a:prstGeom>
        </p:spPr>
      </p:pic>
    </p:spTree>
    <p:extLst>
      <p:ext uri="{BB962C8B-B14F-4D97-AF65-F5344CB8AC3E}">
        <p14:creationId xmlns:p14="http://schemas.microsoft.com/office/powerpoint/2010/main" val="244378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89916B62-EB9F-407A-8F4F-C52CEA3C1E93}"/>
              </a:ext>
            </a:extLst>
          </p:cNvPr>
          <p:cNvGrpSpPr/>
          <p:nvPr/>
        </p:nvGrpSpPr>
        <p:grpSpPr>
          <a:xfrm>
            <a:off x="1590050" y="1835521"/>
            <a:ext cx="7358134" cy="4245277"/>
            <a:chOff x="1092994" y="1689498"/>
            <a:chExt cx="7358134" cy="4245277"/>
          </a:xfrm>
        </p:grpSpPr>
        <p:pic>
          <p:nvPicPr>
            <p:cNvPr id="35" name="Picture 34">
              <a:extLst>
                <a:ext uri="{FF2B5EF4-FFF2-40B4-BE49-F238E27FC236}">
                  <a16:creationId xmlns:a16="http://schemas.microsoft.com/office/drawing/2014/main" id="{CDF2C0E7-A7C8-4699-AF39-4215D3786873}"/>
                </a:ext>
              </a:extLst>
            </p:cNvPr>
            <p:cNvPicPr>
              <a:picLocks noChangeAspect="1"/>
            </p:cNvPicPr>
            <p:nvPr/>
          </p:nvPicPr>
          <p:blipFill>
            <a:blip r:embed="rId3"/>
            <a:srcRect/>
            <a:stretch/>
          </p:blipFill>
          <p:spPr>
            <a:xfrm>
              <a:off x="1092994" y="1755362"/>
              <a:ext cx="6936581" cy="3985199"/>
            </a:xfrm>
            <a:prstGeom prst="rect">
              <a:avLst/>
            </a:prstGeom>
          </p:spPr>
        </p:pic>
        <p:sp>
          <p:nvSpPr>
            <p:cNvPr id="36" name="Rectangle 35">
              <a:extLst>
                <a:ext uri="{FF2B5EF4-FFF2-40B4-BE49-F238E27FC236}">
                  <a16:creationId xmlns:a16="http://schemas.microsoft.com/office/drawing/2014/main" id="{C8365D4D-711E-4159-8C8F-17BC5F6BD6DA}"/>
                </a:ext>
              </a:extLst>
            </p:cNvPr>
            <p:cNvSpPr/>
            <p:nvPr/>
          </p:nvSpPr>
          <p:spPr>
            <a:xfrm>
              <a:off x="1092994" y="5348747"/>
              <a:ext cx="7003256" cy="586028"/>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537FC86-81CE-423A-9015-61CB8AD9ABE0}"/>
                </a:ext>
              </a:extLst>
            </p:cNvPr>
            <p:cNvSpPr/>
            <p:nvPr/>
          </p:nvSpPr>
          <p:spPr>
            <a:xfrm rot="16200000">
              <a:off x="5934619" y="3271266"/>
              <a:ext cx="4098278" cy="934741"/>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1E5F1303-6C6F-4BDD-9DBB-4ECC15B3FA77}"/>
              </a:ext>
            </a:extLst>
          </p:cNvPr>
          <p:cNvSpPr/>
          <p:nvPr/>
        </p:nvSpPr>
        <p:spPr>
          <a:xfrm>
            <a:off x="1602836" y="1912213"/>
            <a:ext cx="1270707" cy="3582557"/>
          </a:xfrm>
          <a:prstGeom prst="rect">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p>
        </p:txBody>
      </p:sp>
      <p:sp>
        <p:nvSpPr>
          <p:cNvPr id="39" name="Rectangle 38">
            <a:extLst>
              <a:ext uri="{FF2B5EF4-FFF2-40B4-BE49-F238E27FC236}">
                <a16:creationId xmlns:a16="http://schemas.microsoft.com/office/drawing/2014/main" id="{1F438094-9B87-49F7-912D-2166CA99BFEF}"/>
              </a:ext>
            </a:extLst>
          </p:cNvPr>
          <p:cNvSpPr/>
          <p:nvPr/>
        </p:nvSpPr>
        <p:spPr>
          <a:xfrm>
            <a:off x="2873543" y="1912213"/>
            <a:ext cx="1299243" cy="3582557"/>
          </a:xfrm>
          <a:prstGeom prst="rect">
            <a:avLst/>
          </a:prstGeom>
          <a:solidFill>
            <a:schemeClr val="accent5">
              <a:alpha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sp>
        <p:nvSpPr>
          <p:cNvPr id="40" name="Rectangle 39">
            <a:extLst>
              <a:ext uri="{FF2B5EF4-FFF2-40B4-BE49-F238E27FC236}">
                <a16:creationId xmlns:a16="http://schemas.microsoft.com/office/drawing/2014/main" id="{6E492AF0-7369-4225-924A-0DA88B3B764E}"/>
              </a:ext>
            </a:extLst>
          </p:cNvPr>
          <p:cNvSpPr/>
          <p:nvPr/>
        </p:nvSpPr>
        <p:spPr>
          <a:xfrm>
            <a:off x="4172786" y="1912213"/>
            <a:ext cx="1284975" cy="3582557"/>
          </a:xfrm>
          <a:prstGeom prst="rect">
            <a:avLst/>
          </a:prstGeom>
          <a:solidFill>
            <a:schemeClr val="accent6">
              <a:alpha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DF0563BB-AA45-4EEA-BA7A-469640440AC8}"/>
              </a:ext>
            </a:extLst>
          </p:cNvPr>
          <p:cNvSpPr/>
          <p:nvPr/>
        </p:nvSpPr>
        <p:spPr>
          <a:xfrm>
            <a:off x="5457761" y="1912213"/>
            <a:ext cx="1284973" cy="3582557"/>
          </a:xfrm>
          <a:prstGeom prst="rect">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E405395C-4960-4D2B-BA7E-1017456FD843}"/>
              </a:ext>
            </a:extLst>
          </p:cNvPr>
          <p:cNvSpPr/>
          <p:nvPr/>
        </p:nvSpPr>
        <p:spPr>
          <a:xfrm>
            <a:off x="6756205" y="1912213"/>
            <a:ext cx="1257237" cy="3582557"/>
          </a:xfrm>
          <a:prstGeom prst="rect">
            <a:avLst/>
          </a:prstGeom>
          <a:solidFill>
            <a:srgbClr val="7030A0">
              <a:alpha val="5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Columns and Data Fields</a:t>
            </a:r>
          </a:p>
        </p:txBody>
      </p:sp>
      <p:sp>
        <p:nvSpPr>
          <p:cNvPr id="23" name="Flowchart: Magnetic Disk 22">
            <a:extLst>
              <a:ext uri="{FF2B5EF4-FFF2-40B4-BE49-F238E27FC236}">
                <a16:creationId xmlns:a16="http://schemas.microsoft.com/office/drawing/2014/main" id="{7B4A737D-E339-4689-A01A-E6B6997AF113}"/>
              </a:ext>
            </a:extLst>
          </p:cNvPr>
          <p:cNvSpPr/>
          <p:nvPr/>
        </p:nvSpPr>
        <p:spPr>
          <a:xfrm>
            <a:off x="1602837" y="1685817"/>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24" name="Flowchart: Magnetic Disk 23">
            <a:extLst>
              <a:ext uri="{FF2B5EF4-FFF2-40B4-BE49-F238E27FC236}">
                <a16:creationId xmlns:a16="http://schemas.microsoft.com/office/drawing/2014/main" id="{1980BD1F-1E9C-4F10-81C6-903330A9566C}"/>
              </a:ext>
            </a:extLst>
          </p:cNvPr>
          <p:cNvSpPr/>
          <p:nvPr/>
        </p:nvSpPr>
        <p:spPr>
          <a:xfrm>
            <a:off x="2887013" y="1704421"/>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25" name="Flowchart: Magnetic Disk 24">
            <a:extLst>
              <a:ext uri="{FF2B5EF4-FFF2-40B4-BE49-F238E27FC236}">
                <a16:creationId xmlns:a16="http://schemas.microsoft.com/office/drawing/2014/main" id="{91BEB7A4-4959-4D5B-A8B9-50C4213EFE41}"/>
              </a:ext>
            </a:extLst>
          </p:cNvPr>
          <p:cNvSpPr/>
          <p:nvPr/>
        </p:nvSpPr>
        <p:spPr>
          <a:xfrm>
            <a:off x="4171188" y="1704421"/>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26" name="Flowchart: Magnetic Disk 25">
            <a:extLst>
              <a:ext uri="{FF2B5EF4-FFF2-40B4-BE49-F238E27FC236}">
                <a16:creationId xmlns:a16="http://schemas.microsoft.com/office/drawing/2014/main" id="{59AF2AC3-5B47-46B8-93FF-AC462C852F4D}"/>
              </a:ext>
            </a:extLst>
          </p:cNvPr>
          <p:cNvSpPr/>
          <p:nvPr/>
        </p:nvSpPr>
        <p:spPr>
          <a:xfrm>
            <a:off x="5451893" y="1704421"/>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27" name="Flowchart: Magnetic Disk 26">
            <a:extLst>
              <a:ext uri="{FF2B5EF4-FFF2-40B4-BE49-F238E27FC236}">
                <a16:creationId xmlns:a16="http://schemas.microsoft.com/office/drawing/2014/main" id="{5AAF9CB5-9244-4C6C-A84B-22BAF56E7F16}"/>
              </a:ext>
            </a:extLst>
          </p:cNvPr>
          <p:cNvSpPr/>
          <p:nvPr/>
        </p:nvSpPr>
        <p:spPr>
          <a:xfrm>
            <a:off x="6732598" y="1704421"/>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Tree>
    <p:extLst>
      <p:ext uri="{BB962C8B-B14F-4D97-AF65-F5344CB8AC3E}">
        <p14:creationId xmlns:p14="http://schemas.microsoft.com/office/powerpoint/2010/main" val="40615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C6CBC94-6826-422B-ADBE-40FA589FD183}"/>
              </a:ext>
            </a:extLst>
          </p:cNvPr>
          <p:cNvGrpSpPr/>
          <p:nvPr/>
        </p:nvGrpSpPr>
        <p:grpSpPr>
          <a:xfrm>
            <a:off x="390526" y="1917290"/>
            <a:ext cx="1986549" cy="4348033"/>
            <a:chOff x="390526" y="1695450"/>
            <a:chExt cx="2261636" cy="4569873"/>
          </a:xfrm>
        </p:grpSpPr>
        <p:sp>
          <p:nvSpPr>
            <p:cNvPr id="35" name="Rectangle 34">
              <a:extLst>
                <a:ext uri="{FF2B5EF4-FFF2-40B4-BE49-F238E27FC236}">
                  <a16:creationId xmlns:a16="http://schemas.microsoft.com/office/drawing/2014/main" id="{6862C99E-048B-4B91-B652-046E00B06A08}"/>
                </a:ext>
              </a:extLst>
            </p:cNvPr>
            <p:cNvSpPr/>
            <p:nvPr/>
          </p:nvSpPr>
          <p:spPr>
            <a:xfrm>
              <a:off x="390526" y="1695450"/>
              <a:ext cx="2261636" cy="4569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ED08020-D659-4437-A76E-FEFEE92BBA71}"/>
                </a:ext>
              </a:extLst>
            </p:cNvPr>
            <p:cNvSpPr/>
            <p:nvPr/>
          </p:nvSpPr>
          <p:spPr>
            <a:xfrm>
              <a:off x="470318" y="1769202"/>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A02334B7-DE56-4CB8-998D-873413749C8A}"/>
                </a:ext>
              </a:extLst>
            </p:cNvPr>
            <p:cNvGrpSpPr/>
            <p:nvPr/>
          </p:nvGrpSpPr>
          <p:grpSpPr>
            <a:xfrm>
              <a:off x="470318" y="1769202"/>
              <a:ext cx="2130007" cy="852116"/>
              <a:chOff x="736369" y="3564732"/>
              <a:chExt cx="1702316" cy="988217"/>
            </a:xfrm>
          </p:grpSpPr>
          <p:sp>
            <p:nvSpPr>
              <p:cNvPr id="38" name="Isosceles Triangle 37">
                <a:extLst>
                  <a:ext uri="{FF2B5EF4-FFF2-40B4-BE49-F238E27FC236}">
                    <a16:creationId xmlns:a16="http://schemas.microsoft.com/office/drawing/2014/main" id="{D1285FB2-67CA-4A8F-A866-3D25F88D2272}"/>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B999775-A299-4F2C-81C1-E86B07039293}"/>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ectangle 59">
              <a:extLst>
                <a:ext uri="{FF2B5EF4-FFF2-40B4-BE49-F238E27FC236}">
                  <a16:creationId xmlns:a16="http://schemas.microsoft.com/office/drawing/2014/main" id="{CAD60F74-CE7F-4131-AB75-F2C67665F6B3}"/>
                </a:ext>
              </a:extLst>
            </p:cNvPr>
            <p:cNvSpPr/>
            <p:nvPr/>
          </p:nvSpPr>
          <p:spPr>
            <a:xfrm>
              <a:off x="470318" y="266975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F9F16176-EB0A-4E8E-8844-1A14F3F0A3C9}"/>
                </a:ext>
              </a:extLst>
            </p:cNvPr>
            <p:cNvGrpSpPr/>
            <p:nvPr/>
          </p:nvGrpSpPr>
          <p:grpSpPr>
            <a:xfrm>
              <a:off x="470318" y="2669753"/>
              <a:ext cx="2130007" cy="852116"/>
              <a:chOff x="736369" y="3564732"/>
              <a:chExt cx="1702316" cy="988217"/>
            </a:xfrm>
          </p:grpSpPr>
          <p:sp>
            <p:nvSpPr>
              <p:cNvPr id="62" name="Isosceles Triangle 61">
                <a:extLst>
                  <a:ext uri="{FF2B5EF4-FFF2-40B4-BE49-F238E27FC236}">
                    <a16:creationId xmlns:a16="http://schemas.microsoft.com/office/drawing/2014/main" id="{4E85E0D7-DBD6-43C7-B8BE-60CA9D3AC6AC}"/>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FC9AEBC-A7F3-4D55-826A-9E7DD60FB871}"/>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2DA08124-EDC2-4B10-B40E-B10C3B39C86C}"/>
                </a:ext>
              </a:extLst>
            </p:cNvPr>
            <p:cNvSpPr/>
            <p:nvPr/>
          </p:nvSpPr>
          <p:spPr>
            <a:xfrm>
              <a:off x="470318" y="355918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4580CCF3-AC70-451E-B706-8DE2EC374E63}"/>
                </a:ext>
              </a:extLst>
            </p:cNvPr>
            <p:cNvGrpSpPr/>
            <p:nvPr/>
          </p:nvGrpSpPr>
          <p:grpSpPr>
            <a:xfrm>
              <a:off x="470318" y="3559183"/>
              <a:ext cx="2130007" cy="852116"/>
              <a:chOff x="736369" y="3564732"/>
              <a:chExt cx="1702316" cy="988217"/>
            </a:xfrm>
          </p:grpSpPr>
          <p:sp>
            <p:nvSpPr>
              <p:cNvPr id="66" name="Isosceles Triangle 65">
                <a:extLst>
                  <a:ext uri="{FF2B5EF4-FFF2-40B4-BE49-F238E27FC236}">
                    <a16:creationId xmlns:a16="http://schemas.microsoft.com/office/drawing/2014/main" id="{57612D71-B1F2-439B-B02A-EF82E147B859}"/>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0213440-AED8-49E9-A238-65BC11166D1B}"/>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Rectangle 67">
              <a:extLst>
                <a:ext uri="{FF2B5EF4-FFF2-40B4-BE49-F238E27FC236}">
                  <a16:creationId xmlns:a16="http://schemas.microsoft.com/office/drawing/2014/main" id="{D0CC1F16-52DC-4D3B-B85D-28165CA96AEA}"/>
                </a:ext>
              </a:extLst>
            </p:cNvPr>
            <p:cNvSpPr/>
            <p:nvPr/>
          </p:nvSpPr>
          <p:spPr>
            <a:xfrm>
              <a:off x="470318" y="4448120"/>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a:extLst>
                <a:ext uri="{FF2B5EF4-FFF2-40B4-BE49-F238E27FC236}">
                  <a16:creationId xmlns:a16="http://schemas.microsoft.com/office/drawing/2014/main" id="{E8BB4E83-A030-4941-8626-9F0EEAA0BFBA}"/>
                </a:ext>
              </a:extLst>
            </p:cNvPr>
            <p:cNvGrpSpPr/>
            <p:nvPr/>
          </p:nvGrpSpPr>
          <p:grpSpPr>
            <a:xfrm>
              <a:off x="470318" y="4448120"/>
              <a:ext cx="2130007" cy="852116"/>
              <a:chOff x="736369" y="3564732"/>
              <a:chExt cx="1702316" cy="988217"/>
            </a:xfrm>
          </p:grpSpPr>
          <p:sp>
            <p:nvSpPr>
              <p:cNvPr id="70" name="Isosceles Triangle 69">
                <a:extLst>
                  <a:ext uri="{FF2B5EF4-FFF2-40B4-BE49-F238E27FC236}">
                    <a16:creationId xmlns:a16="http://schemas.microsoft.com/office/drawing/2014/main" id="{C7056202-1177-4BAC-99DF-A6870F15666E}"/>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9CC0704-615F-4A60-810A-8813C945FF2A}"/>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5C4774E6-2A47-464F-9480-8999CCDFE6AC}"/>
                </a:ext>
              </a:extLst>
            </p:cNvPr>
            <p:cNvSpPr/>
            <p:nvPr/>
          </p:nvSpPr>
          <p:spPr>
            <a:xfrm>
              <a:off x="470318" y="5369171"/>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0DC2B7A4-3BF5-4DC3-8EC1-D2A89A74E30B}"/>
                </a:ext>
              </a:extLst>
            </p:cNvPr>
            <p:cNvGrpSpPr/>
            <p:nvPr/>
          </p:nvGrpSpPr>
          <p:grpSpPr>
            <a:xfrm>
              <a:off x="470318" y="5369171"/>
              <a:ext cx="2130007" cy="852116"/>
              <a:chOff x="736369" y="3564732"/>
              <a:chExt cx="1702316" cy="988217"/>
            </a:xfrm>
          </p:grpSpPr>
          <p:sp>
            <p:nvSpPr>
              <p:cNvPr id="74" name="Isosceles Triangle 73">
                <a:extLst>
                  <a:ext uri="{FF2B5EF4-FFF2-40B4-BE49-F238E27FC236}">
                    <a16:creationId xmlns:a16="http://schemas.microsoft.com/office/drawing/2014/main" id="{66448B7D-2BFD-4842-8E22-65D54F22A4A6}"/>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C8EBD78-687F-4B80-9205-AC66637E5075}"/>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42E98F09-2AF7-444A-A8F1-F8FAA5CB1DDF}"/>
              </a:ext>
            </a:extLst>
          </p:cNvPr>
          <p:cNvSpPr/>
          <p:nvPr/>
        </p:nvSpPr>
        <p:spPr>
          <a:xfrm>
            <a:off x="390526" y="1542711"/>
            <a:ext cx="1986549" cy="381116"/>
          </a:xfrm>
          <a:prstGeom prst="rect">
            <a:avLst/>
          </a:prstGeom>
          <a:solidFill>
            <a:srgbClr val="7F7F7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rPr>
              <a:t>PivotTable Fields Menu</a:t>
            </a:r>
          </a:p>
        </p:txBody>
      </p:sp>
      <p:grpSp>
        <p:nvGrpSpPr>
          <p:cNvPr id="44" name="Group 43">
            <a:extLst>
              <a:ext uri="{FF2B5EF4-FFF2-40B4-BE49-F238E27FC236}">
                <a16:creationId xmlns:a16="http://schemas.microsoft.com/office/drawing/2014/main" id="{72E66CB8-63F4-42C1-9BF7-3582DCCABE92}"/>
              </a:ext>
            </a:extLst>
          </p:cNvPr>
          <p:cNvGrpSpPr/>
          <p:nvPr/>
        </p:nvGrpSpPr>
        <p:grpSpPr>
          <a:xfrm>
            <a:off x="2848580" y="1911952"/>
            <a:ext cx="7358134" cy="4245277"/>
            <a:chOff x="1092994" y="1689498"/>
            <a:chExt cx="7358134" cy="4245277"/>
          </a:xfrm>
        </p:grpSpPr>
        <p:pic>
          <p:nvPicPr>
            <p:cNvPr id="45" name="Picture 44">
              <a:extLst>
                <a:ext uri="{FF2B5EF4-FFF2-40B4-BE49-F238E27FC236}">
                  <a16:creationId xmlns:a16="http://schemas.microsoft.com/office/drawing/2014/main" id="{CC67321A-D71D-4DBA-B534-2C53B13C6A5A}"/>
                </a:ext>
              </a:extLst>
            </p:cNvPr>
            <p:cNvPicPr>
              <a:picLocks noChangeAspect="1"/>
            </p:cNvPicPr>
            <p:nvPr/>
          </p:nvPicPr>
          <p:blipFill>
            <a:blip r:embed="rId3"/>
            <a:srcRect/>
            <a:stretch/>
          </p:blipFill>
          <p:spPr>
            <a:xfrm>
              <a:off x="1092994" y="1755362"/>
              <a:ext cx="6936581" cy="3985199"/>
            </a:xfrm>
            <a:prstGeom prst="rect">
              <a:avLst/>
            </a:prstGeom>
          </p:spPr>
        </p:pic>
        <p:sp>
          <p:nvSpPr>
            <p:cNvPr id="46" name="Rectangle 45">
              <a:extLst>
                <a:ext uri="{FF2B5EF4-FFF2-40B4-BE49-F238E27FC236}">
                  <a16:creationId xmlns:a16="http://schemas.microsoft.com/office/drawing/2014/main" id="{ED98C1EA-EA2F-4F4A-9221-EBBB89BACEBC}"/>
                </a:ext>
              </a:extLst>
            </p:cNvPr>
            <p:cNvSpPr/>
            <p:nvPr/>
          </p:nvSpPr>
          <p:spPr>
            <a:xfrm>
              <a:off x="1092994" y="5348747"/>
              <a:ext cx="7003256" cy="586028"/>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4FA42B5-A12D-4AAE-9F0B-08B21D13A4BE}"/>
                </a:ext>
              </a:extLst>
            </p:cNvPr>
            <p:cNvSpPr/>
            <p:nvPr/>
          </p:nvSpPr>
          <p:spPr>
            <a:xfrm rot="16200000">
              <a:off x="5934619" y="3271266"/>
              <a:ext cx="4098278" cy="934741"/>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Reorganizing Data Fields</a:t>
            </a:r>
          </a:p>
        </p:txBody>
      </p:sp>
      <p:sp>
        <p:nvSpPr>
          <p:cNvPr id="6" name="Rectangle 5">
            <a:extLst>
              <a:ext uri="{FF2B5EF4-FFF2-40B4-BE49-F238E27FC236}">
                <a16:creationId xmlns:a16="http://schemas.microsoft.com/office/drawing/2014/main" id="{66DBD326-5AF7-4622-BC06-4A4E197CEE5A}"/>
              </a:ext>
            </a:extLst>
          </p:cNvPr>
          <p:cNvSpPr/>
          <p:nvPr/>
        </p:nvSpPr>
        <p:spPr>
          <a:xfrm>
            <a:off x="3906898" y="49039"/>
            <a:ext cx="5156206" cy="11148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For Sean </a:t>
            </a:r>
            <a:r>
              <a:rPr lang="en-US" dirty="0"/>
              <a:t>– Better explanation and description of how the data fields are organized by Excel.</a:t>
            </a:r>
          </a:p>
        </p:txBody>
      </p:sp>
      <p:sp>
        <p:nvSpPr>
          <p:cNvPr id="7" name="Arrow: Left 6">
            <a:extLst>
              <a:ext uri="{FF2B5EF4-FFF2-40B4-BE49-F238E27FC236}">
                <a16:creationId xmlns:a16="http://schemas.microsoft.com/office/drawing/2014/main" id="{62C133DE-D6D1-4BB3-8F68-F8CBA82111D5}"/>
              </a:ext>
            </a:extLst>
          </p:cNvPr>
          <p:cNvSpPr/>
          <p:nvPr/>
        </p:nvSpPr>
        <p:spPr>
          <a:xfrm>
            <a:off x="2399431" y="2050935"/>
            <a:ext cx="422787" cy="357549"/>
          </a:xfrm>
          <a:prstGeom prst="lef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05D571-6734-44D2-9962-9D7EE399A9B2}"/>
              </a:ext>
            </a:extLst>
          </p:cNvPr>
          <p:cNvSpPr/>
          <p:nvPr/>
        </p:nvSpPr>
        <p:spPr>
          <a:xfrm>
            <a:off x="2861367" y="1987462"/>
            <a:ext cx="6410606" cy="42102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gnetic Disk 47">
            <a:extLst>
              <a:ext uri="{FF2B5EF4-FFF2-40B4-BE49-F238E27FC236}">
                <a16:creationId xmlns:a16="http://schemas.microsoft.com/office/drawing/2014/main" id="{EDBED4F6-AC49-4538-9E6E-4C8EFDCA0907}"/>
              </a:ext>
            </a:extLst>
          </p:cNvPr>
          <p:cNvSpPr/>
          <p:nvPr/>
        </p:nvSpPr>
        <p:spPr>
          <a:xfrm>
            <a:off x="2861367" y="1762248"/>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49" name="Flowchart: Magnetic Disk 48">
            <a:extLst>
              <a:ext uri="{FF2B5EF4-FFF2-40B4-BE49-F238E27FC236}">
                <a16:creationId xmlns:a16="http://schemas.microsoft.com/office/drawing/2014/main" id="{9CA3EA53-DEF2-4AAF-9A88-D743A0DA1A97}"/>
              </a:ext>
            </a:extLst>
          </p:cNvPr>
          <p:cNvSpPr/>
          <p:nvPr/>
        </p:nvSpPr>
        <p:spPr>
          <a:xfrm>
            <a:off x="4145543" y="1780852"/>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50" name="Flowchart: Magnetic Disk 49">
            <a:extLst>
              <a:ext uri="{FF2B5EF4-FFF2-40B4-BE49-F238E27FC236}">
                <a16:creationId xmlns:a16="http://schemas.microsoft.com/office/drawing/2014/main" id="{C8CA8844-8804-447B-A48F-E78ED66D0FE1}"/>
              </a:ext>
            </a:extLst>
          </p:cNvPr>
          <p:cNvSpPr/>
          <p:nvPr/>
        </p:nvSpPr>
        <p:spPr>
          <a:xfrm>
            <a:off x="5429718" y="1780852"/>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51" name="Flowchart: Magnetic Disk 50">
            <a:extLst>
              <a:ext uri="{FF2B5EF4-FFF2-40B4-BE49-F238E27FC236}">
                <a16:creationId xmlns:a16="http://schemas.microsoft.com/office/drawing/2014/main" id="{2276D533-D9E0-4A0E-AC2D-07D0F4F66BAE}"/>
              </a:ext>
            </a:extLst>
          </p:cNvPr>
          <p:cNvSpPr/>
          <p:nvPr/>
        </p:nvSpPr>
        <p:spPr>
          <a:xfrm>
            <a:off x="6710423" y="1780852"/>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52" name="Flowchart: Magnetic Disk 51">
            <a:extLst>
              <a:ext uri="{FF2B5EF4-FFF2-40B4-BE49-F238E27FC236}">
                <a16:creationId xmlns:a16="http://schemas.microsoft.com/office/drawing/2014/main" id="{76C7CD3C-4995-4F49-9C79-8BA4E57608B1}"/>
              </a:ext>
            </a:extLst>
          </p:cNvPr>
          <p:cNvSpPr/>
          <p:nvPr/>
        </p:nvSpPr>
        <p:spPr>
          <a:xfrm>
            <a:off x="7991128" y="1780852"/>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Tree>
    <p:extLst>
      <p:ext uri="{BB962C8B-B14F-4D97-AF65-F5344CB8AC3E}">
        <p14:creationId xmlns:p14="http://schemas.microsoft.com/office/powerpoint/2010/main" val="2292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path" presetSubtype="0" accel="50000" decel="50000" fill="hold" grpId="1" nodeType="afterEffect">
                                  <p:stCondLst>
                                    <p:cond delay="0"/>
                                  </p:stCondLst>
                                  <p:childTnLst>
                                    <p:animMotion origin="layout" path="M 9.8846E-7 -1.79277E-6 L -0.22228 0.03431 " pathEditMode="relative" rAng="0" ptsTypes="AA">
                                      <p:cBhvr>
                                        <p:cTn id="13" dur="2000" fill="hold"/>
                                        <p:tgtEl>
                                          <p:spTgt spid="48"/>
                                        </p:tgtEl>
                                        <p:attrNameLst>
                                          <p:attrName>ppt_x</p:attrName>
                                          <p:attrName>ppt_y</p:attrName>
                                        </p:attrNameLst>
                                      </p:cBhvr>
                                      <p:rCtr x="-11122" y="1704"/>
                                    </p:animMotion>
                                  </p:childTnLst>
                                </p:cTn>
                              </p:par>
                              <p:par>
                                <p:cTn id="14" presetID="42" presetClass="path" presetSubtype="0" accel="50000" decel="50000" fill="hold" grpId="1" nodeType="withEffect">
                                  <p:stCondLst>
                                    <p:cond delay="0"/>
                                  </p:stCondLst>
                                  <p:childTnLst>
                                    <p:animMotion origin="layout" path="M 4.08095E-6 1.55419E-6 L -0.35659 0.15269 " pathEditMode="relative" rAng="0" ptsTypes="AA">
                                      <p:cBhvr>
                                        <p:cTn id="15" dur="2000" fill="hold"/>
                                        <p:tgtEl>
                                          <p:spTgt spid="49"/>
                                        </p:tgtEl>
                                        <p:attrNameLst>
                                          <p:attrName>ppt_x</p:attrName>
                                          <p:attrName>ppt_y</p:attrName>
                                        </p:attrNameLst>
                                      </p:cBhvr>
                                      <p:rCtr x="-17829" y="7635"/>
                                    </p:animMotion>
                                  </p:childTnLst>
                                </p:cTn>
                              </p:par>
                              <p:par>
                                <p:cTn id="16" presetID="42" presetClass="path" presetSubtype="0" accel="50000" decel="50000" fill="hold" grpId="1" nodeType="withEffect">
                                  <p:stCondLst>
                                    <p:cond delay="0"/>
                                  </p:stCondLst>
                                  <p:childTnLst>
                                    <p:animMotion origin="layout" path="M 4.42549E-6 -0.00136 L -0.49273 0.27584 " pathEditMode="relative" rAng="0" ptsTypes="AA">
                                      <p:cBhvr>
                                        <p:cTn id="17" dur="2000" fill="hold"/>
                                        <p:tgtEl>
                                          <p:spTgt spid="50"/>
                                        </p:tgtEl>
                                        <p:attrNameLst>
                                          <p:attrName>ppt_x</p:attrName>
                                          <p:attrName>ppt_y</p:attrName>
                                        </p:attrNameLst>
                                      </p:cBhvr>
                                      <p:rCtr x="-24636" y="13860"/>
                                    </p:animMotion>
                                  </p:childTnLst>
                                </p:cTn>
                              </p:par>
                              <p:par>
                                <p:cTn id="18" presetID="42" presetClass="path" presetSubtype="0" accel="50000" decel="50000" fill="hold" grpId="1" nodeType="withEffect">
                                  <p:stCondLst>
                                    <p:cond delay="0"/>
                                  </p:stCondLst>
                                  <p:childTnLst>
                                    <p:animMotion origin="layout" path="M 2.02208E-6 0.00273 L -0.6267 0.39786 " pathEditMode="relative" rAng="0" ptsTypes="AA">
                                      <p:cBhvr>
                                        <p:cTn id="19" dur="2000" fill="hold"/>
                                        <p:tgtEl>
                                          <p:spTgt spid="51"/>
                                        </p:tgtEl>
                                        <p:attrNameLst>
                                          <p:attrName>ppt_x</p:attrName>
                                          <p:attrName>ppt_y</p:attrName>
                                        </p:attrNameLst>
                                      </p:cBhvr>
                                      <p:rCtr x="-31343" y="19746"/>
                                    </p:animMotion>
                                  </p:childTnLst>
                                </p:cTn>
                              </p:par>
                              <p:par>
                                <p:cTn id="20" presetID="42" presetClass="path" presetSubtype="0" accel="50000" decel="50000" fill="hold" grpId="1" nodeType="withEffect">
                                  <p:stCondLst>
                                    <p:cond delay="0"/>
                                  </p:stCondLst>
                                  <p:childTnLst>
                                    <p:animMotion origin="layout" path="M -3.89363E-6 1.55419E-6 L -0.76267 0.52306 " pathEditMode="relative" rAng="0" ptsTypes="AA">
                                      <p:cBhvr>
                                        <p:cTn id="21" dur="2000" fill="hold"/>
                                        <p:tgtEl>
                                          <p:spTgt spid="52"/>
                                        </p:tgtEl>
                                        <p:attrNameLst>
                                          <p:attrName>ppt_x</p:attrName>
                                          <p:attrName>ppt_y</p:attrName>
                                        </p:attrNameLst>
                                      </p:cBhvr>
                                      <p:rCtr x="-38133" y="26153"/>
                                    </p:animMotion>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48" grpId="1" animBg="1"/>
      <p:bldP spid="49" grpId="1" animBg="1"/>
      <p:bldP spid="50" grpId="1" animBg="1"/>
      <p:bldP spid="51" grpId="1" animBg="1"/>
      <p:bldP spid="5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a:extLst>
              <a:ext uri="{FF2B5EF4-FFF2-40B4-BE49-F238E27FC236}">
                <a16:creationId xmlns:a16="http://schemas.microsoft.com/office/drawing/2014/main" id="{BA3779CF-57BF-4411-B12C-E3190DF44F32}"/>
              </a:ext>
            </a:extLst>
          </p:cNvPr>
          <p:cNvSpPr/>
          <p:nvPr/>
        </p:nvSpPr>
        <p:spPr>
          <a:xfrm>
            <a:off x="3063109" y="1715359"/>
            <a:ext cx="6038028" cy="3913916"/>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Reorganizers</a:t>
            </a:r>
          </a:p>
        </p:txBody>
      </p:sp>
      <p:sp>
        <p:nvSpPr>
          <p:cNvPr id="4" name="Flowchart: Process 3">
            <a:extLst>
              <a:ext uri="{FF2B5EF4-FFF2-40B4-BE49-F238E27FC236}">
                <a16:creationId xmlns:a16="http://schemas.microsoft.com/office/drawing/2014/main" id="{CE35183B-6A3E-4D72-AFEC-4882ED52590B}"/>
              </a:ext>
            </a:extLst>
          </p:cNvPr>
          <p:cNvSpPr/>
          <p:nvPr/>
        </p:nvSpPr>
        <p:spPr>
          <a:xfrm>
            <a:off x="3298832" y="2298783"/>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3E3186EC-BD8B-446B-9622-3D995E52C555}"/>
              </a:ext>
            </a:extLst>
          </p:cNvPr>
          <p:cNvSpPr/>
          <p:nvPr/>
        </p:nvSpPr>
        <p:spPr>
          <a:xfrm>
            <a:off x="3298832" y="3980386"/>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551BFA1D-7858-43AF-A352-BC7253C3F688}"/>
              </a:ext>
            </a:extLst>
          </p:cNvPr>
          <p:cNvSpPr/>
          <p:nvPr/>
        </p:nvSpPr>
        <p:spPr>
          <a:xfrm>
            <a:off x="6556382" y="2302771"/>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a:extLst>
              <a:ext uri="{FF2B5EF4-FFF2-40B4-BE49-F238E27FC236}">
                <a16:creationId xmlns:a16="http://schemas.microsoft.com/office/drawing/2014/main" id="{8D3270F4-A6EC-4DB4-BA11-3014A2A6AEDD}"/>
              </a:ext>
            </a:extLst>
          </p:cNvPr>
          <p:cNvSpPr/>
          <p:nvPr/>
        </p:nvSpPr>
        <p:spPr>
          <a:xfrm>
            <a:off x="6556382" y="3984374"/>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E51AFC1-9636-4018-A92B-77809E611D9F}"/>
              </a:ext>
            </a:extLst>
          </p:cNvPr>
          <p:cNvGrpSpPr/>
          <p:nvPr/>
        </p:nvGrpSpPr>
        <p:grpSpPr>
          <a:xfrm>
            <a:off x="3309103" y="2307463"/>
            <a:ext cx="2350538" cy="1456542"/>
            <a:chOff x="3309103" y="1855459"/>
            <a:chExt cx="2350538" cy="1456542"/>
          </a:xfrm>
          <a:solidFill>
            <a:srgbClr val="FEDF56"/>
          </a:solidFill>
        </p:grpSpPr>
        <p:sp>
          <p:nvSpPr>
            <p:cNvPr id="22" name="Isosceles Triangle 21">
              <a:extLst>
                <a:ext uri="{FF2B5EF4-FFF2-40B4-BE49-F238E27FC236}">
                  <a16:creationId xmlns:a16="http://schemas.microsoft.com/office/drawing/2014/main" id="{CA5BC441-927C-45C2-A10E-9C534487045E}"/>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CDDB40D3-79EF-4DD4-8A6A-78CB8DB3785F}"/>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7715F2-9561-41B3-B84A-4C33D1F907BF}"/>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2978D8D-851A-4A71-8E5F-0ADCD5BBCAA0}"/>
              </a:ext>
            </a:extLst>
          </p:cNvPr>
          <p:cNvGrpSpPr/>
          <p:nvPr/>
        </p:nvGrpSpPr>
        <p:grpSpPr>
          <a:xfrm>
            <a:off x="6557128" y="2307463"/>
            <a:ext cx="2350538" cy="1456542"/>
            <a:chOff x="3309103" y="1855459"/>
            <a:chExt cx="2350538" cy="1456542"/>
          </a:xfrm>
          <a:solidFill>
            <a:srgbClr val="FEDF56"/>
          </a:solidFill>
        </p:grpSpPr>
        <p:sp>
          <p:nvSpPr>
            <p:cNvPr id="79" name="Isosceles Triangle 78">
              <a:extLst>
                <a:ext uri="{FF2B5EF4-FFF2-40B4-BE49-F238E27FC236}">
                  <a16:creationId xmlns:a16="http://schemas.microsoft.com/office/drawing/2014/main" id="{E678767F-3F88-4315-BF59-F424BDD76332}"/>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9C66446C-32F0-4D0A-9E5F-F9B82D56373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454BF15-6EDD-44A0-B258-5690A48F84E5}"/>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43653C27-588E-42AE-B69D-7C2FBF9805FE}"/>
              </a:ext>
            </a:extLst>
          </p:cNvPr>
          <p:cNvGrpSpPr/>
          <p:nvPr/>
        </p:nvGrpSpPr>
        <p:grpSpPr>
          <a:xfrm>
            <a:off x="3282161" y="3974457"/>
            <a:ext cx="2350538" cy="1456542"/>
            <a:chOff x="3309103" y="1855459"/>
            <a:chExt cx="2350538" cy="1456542"/>
          </a:xfrm>
          <a:solidFill>
            <a:srgbClr val="FEDF56"/>
          </a:solidFill>
        </p:grpSpPr>
        <p:sp>
          <p:nvSpPr>
            <p:cNvPr id="83" name="Isosceles Triangle 82">
              <a:extLst>
                <a:ext uri="{FF2B5EF4-FFF2-40B4-BE49-F238E27FC236}">
                  <a16:creationId xmlns:a16="http://schemas.microsoft.com/office/drawing/2014/main" id="{00FEB970-8606-4C19-B594-C044386E7125}"/>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BE6F7D89-F330-4C0A-9CB1-C72C754005AD}"/>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699B2AC-0CC1-4078-BEB7-3BB0E1ADBF74}"/>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A7FEC82-61ED-485B-8E42-4CDCB28F6AC3}"/>
              </a:ext>
            </a:extLst>
          </p:cNvPr>
          <p:cNvGrpSpPr/>
          <p:nvPr/>
        </p:nvGrpSpPr>
        <p:grpSpPr>
          <a:xfrm>
            <a:off x="6557128" y="3984374"/>
            <a:ext cx="2350538" cy="1456542"/>
            <a:chOff x="3309103" y="1855459"/>
            <a:chExt cx="2350538" cy="1456542"/>
          </a:xfrm>
          <a:solidFill>
            <a:srgbClr val="FEDF56"/>
          </a:solidFill>
        </p:grpSpPr>
        <p:sp>
          <p:nvSpPr>
            <p:cNvPr id="87" name="Isosceles Triangle 86">
              <a:extLst>
                <a:ext uri="{FF2B5EF4-FFF2-40B4-BE49-F238E27FC236}">
                  <a16:creationId xmlns:a16="http://schemas.microsoft.com/office/drawing/2014/main" id="{4398157A-C7AA-49D6-AB65-10EED6095FB3}"/>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BEB41CE9-467F-4F20-ABF1-9F3B411AB57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A1A08D1-4C59-4613-BA81-89D4B2A13BDC}"/>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E876AF3E-9DB5-4D0C-A7E7-C4AE0D4C13F7}"/>
              </a:ext>
            </a:extLst>
          </p:cNvPr>
          <p:cNvSpPr txBox="1"/>
          <p:nvPr/>
        </p:nvSpPr>
        <p:spPr>
          <a:xfrm>
            <a:off x="3980685" y="2853123"/>
            <a:ext cx="1017645" cy="369332"/>
          </a:xfrm>
          <a:prstGeom prst="rect">
            <a:avLst/>
          </a:prstGeom>
          <a:noFill/>
        </p:spPr>
        <p:txBody>
          <a:bodyPr wrap="square" rtlCol="0">
            <a:spAutoFit/>
          </a:bodyPr>
          <a:lstStyle/>
          <a:p>
            <a:pPr algn="ctr"/>
            <a:r>
              <a:rPr lang="en-US" sz="1800" b="1" dirty="0">
                <a:solidFill>
                  <a:srgbClr val="2E75B6"/>
                </a:solidFill>
              </a:rPr>
              <a:t>Filters</a:t>
            </a:r>
          </a:p>
        </p:txBody>
      </p:sp>
      <p:sp>
        <p:nvSpPr>
          <p:cNvPr id="25" name="TextBox 24">
            <a:extLst>
              <a:ext uri="{FF2B5EF4-FFF2-40B4-BE49-F238E27FC236}">
                <a16:creationId xmlns:a16="http://schemas.microsoft.com/office/drawing/2014/main" id="{6D80791D-17F9-447C-A161-013E119D7E97}"/>
              </a:ext>
            </a:extLst>
          </p:cNvPr>
          <p:cNvSpPr txBox="1"/>
          <p:nvPr/>
        </p:nvSpPr>
        <p:spPr>
          <a:xfrm>
            <a:off x="7121461" y="2828850"/>
            <a:ext cx="1230650" cy="369332"/>
          </a:xfrm>
          <a:prstGeom prst="rect">
            <a:avLst/>
          </a:prstGeom>
          <a:noFill/>
        </p:spPr>
        <p:txBody>
          <a:bodyPr wrap="square" rtlCol="0">
            <a:spAutoFit/>
          </a:bodyPr>
          <a:lstStyle/>
          <a:p>
            <a:pPr algn="ctr"/>
            <a:r>
              <a:rPr lang="en-US" sz="1800" b="1" dirty="0">
                <a:solidFill>
                  <a:srgbClr val="2E75B6"/>
                </a:solidFill>
              </a:rPr>
              <a:t>Columns</a:t>
            </a:r>
          </a:p>
        </p:txBody>
      </p:sp>
      <p:sp>
        <p:nvSpPr>
          <p:cNvPr id="26" name="TextBox 25">
            <a:extLst>
              <a:ext uri="{FF2B5EF4-FFF2-40B4-BE49-F238E27FC236}">
                <a16:creationId xmlns:a16="http://schemas.microsoft.com/office/drawing/2014/main" id="{D423EA41-2BA8-45CA-AE40-C257A2510CB3}"/>
              </a:ext>
            </a:extLst>
          </p:cNvPr>
          <p:cNvSpPr txBox="1"/>
          <p:nvPr/>
        </p:nvSpPr>
        <p:spPr>
          <a:xfrm>
            <a:off x="3842765" y="4517621"/>
            <a:ext cx="1230650" cy="369332"/>
          </a:xfrm>
          <a:prstGeom prst="rect">
            <a:avLst/>
          </a:prstGeom>
          <a:noFill/>
        </p:spPr>
        <p:txBody>
          <a:bodyPr wrap="square" rtlCol="0">
            <a:spAutoFit/>
          </a:bodyPr>
          <a:lstStyle/>
          <a:p>
            <a:pPr algn="ctr"/>
            <a:r>
              <a:rPr lang="en-US" sz="1800" b="1" dirty="0">
                <a:solidFill>
                  <a:srgbClr val="2E75B6"/>
                </a:solidFill>
              </a:rPr>
              <a:t>Rows</a:t>
            </a:r>
          </a:p>
        </p:txBody>
      </p:sp>
      <p:sp>
        <p:nvSpPr>
          <p:cNvPr id="27" name="TextBox 26">
            <a:extLst>
              <a:ext uri="{FF2B5EF4-FFF2-40B4-BE49-F238E27FC236}">
                <a16:creationId xmlns:a16="http://schemas.microsoft.com/office/drawing/2014/main" id="{43541EC2-8F9D-4145-BD75-80BF65FD4ADB}"/>
              </a:ext>
            </a:extLst>
          </p:cNvPr>
          <p:cNvSpPr txBox="1"/>
          <p:nvPr/>
        </p:nvSpPr>
        <p:spPr>
          <a:xfrm>
            <a:off x="7111935" y="4524796"/>
            <a:ext cx="1230650" cy="369332"/>
          </a:xfrm>
          <a:prstGeom prst="rect">
            <a:avLst/>
          </a:prstGeom>
          <a:noFill/>
        </p:spPr>
        <p:txBody>
          <a:bodyPr wrap="square" rtlCol="0">
            <a:spAutoFit/>
          </a:bodyPr>
          <a:lstStyle/>
          <a:p>
            <a:pPr algn="ctr"/>
            <a:r>
              <a:rPr lang="en-US" sz="1800" b="1" dirty="0">
                <a:solidFill>
                  <a:srgbClr val="2E75B6"/>
                </a:solidFill>
              </a:rPr>
              <a:t>Values</a:t>
            </a:r>
          </a:p>
        </p:txBody>
      </p:sp>
      <p:sp>
        <p:nvSpPr>
          <p:cNvPr id="2" name="TextBox 1">
            <a:extLst>
              <a:ext uri="{FF2B5EF4-FFF2-40B4-BE49-F238E27FC236}">
                <a16:creationId xmlns:a16="http://schemas.microsoft.com/office/drawing/2014/main" id="{8D2FE476-D329-462A-B694-4300181E036B}"/>
              </a:ext>
            </a:extLst>
          </p:cNvPr>
          <p:cNvSpPr txBox="1"/>
          <p:nvPr/>
        </p:nvSpPr>
        <p:spPr>
          <a:xfrm flipH="1">
            <a:off x="4026404" y="1810298"/>
            <a:ext cx="3895448" cy="369332"/>
          </a:xfrm>
          <a:prstGeom prst="rect">
            <a:avLst/>
          </a:prstGeom>
          <a:noFill/>
        </p:spPr>
        <p:txBody>
          <a:bodyPr wrap="square" rtlCol="0">
            <a:spAutoFit/>
          </a:bodyPr>
          <a:lstStyle/>
          <a:p>
            <a:pPr algn="ctr"/>
            <a:r>
              <a:rPr lang="en-US" sz="1800" b="1" dirty="0">
                <a:solidFill>
                  <a:schemeClr val="bg1"/>
                </a:solidFill>
                <a:latin typeface="+mj-lt"/>
              </a:rPr>
              <a:t>PivotTable Reorganizers</a:t>
            </a:r>
          </a:p>
        </p:txBody>
      </p:sp>
      <p:grpSp>
        <p:nvGrpSpPr>
          <p:cNvPr id="59" name="Group 58">
            <a:extLst>
              <a:ext uri="{FF2B5EF4-FFF2-40B4-BE49-F238E27FC236}">
                <a16:creationId xmlns:a16="http://schemas.microsoft.com/office/drawing/2014/main" id="{A786E6BB-039B-470B-97A9-233A63C62436}"/>
              </a:ext>
            </a:extLst>
          </p:cNvPr>
          <p:cNvGrpSpPr/>
          <p:nvPr/>
        </p:nvGrpSpPr>
        <p:grpSpPr>
          <a:xfrm>
            <a:off x="390526" y="1917290"/>
            <a:ext cx="1986549" cy="4348033"/>
            <a:chOff x="390526" y="1695450"/>
            <a:chExt cx="2261636" cy="4569873"/>
          </a:xfrm>
        </p:grpSpPr>
        <p:sp>
          <p:nvSpPr>
            <p:cNvPr id="76" name="Rectangle 75">
              <a:extLst>
                <a:ext uri="{FF2B5EF4-FFF2-40B4-BE49-F238E27FC236}">
                  <a16:creationId xmlns:a16="http://schemas.microsoft.com/office/drawing/2014/main" id="{EDCEAE85-5011-4033-9F46-B08EC40382C3}"/>
                </a:ext>
              </a:extLst>
            </p:cNvPr>
            <p:cNvSpPr/>
            <p:nvPr/>
          </p:nvSpPr>
          <p:spPr>
            <a:xfrm>
              <a:off x="390526" y="1695450"/>
              <a:ext cx="2261636" cy="4569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F58080-1776-47B9-8528-FEB915F3B148}"/>
                </a:ext>
              </a:extLst>
            </p:cNvPr>
            <p:cNvSpPr/>
            <p:nvPr/>
          </p:nvSpPr>
          <p:spPr>
            <a:xfrm>
              <a:off x="470318" y="1769202"/>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A96E5B18-5CC2-4BD8-90BB-D85AB1CDCE7C}"/>
                </a:ext>
              </a:extLst>
            </p:cNvPr>
            <p:cNvGrpSpPr/>
            <p:nvPr/>
          </p:nvGrpSpPr>
          <p:grpSpPr>
            <a:xfrm>
              <a:off x="470318" y="1769202"/>
              <a:ext cx="2130007" cy="852116"/>
              <a:chOff x="736369" y="3564732"/>
              <a:chExt cx="1702316" cy="988217"/>
            </a:xfrm>
          </p:grpSpPr>
          <p:sp>
            <p:nvSpPr>
              <p:cNvPr id="107" name="Isosceles Triangle 106">
                <a:extLst>
                  <a:ext uri="{FF2B5EF4-FFF2-40B4-BE49-F238E27FC236}">
                    <a16:creationId xmlns:a16="http://schemas.microsoft.com/office/drawing/2014/main" id="{8968A7E1-B9B2-45BC-85BE-4A923866A1B4}"/>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44BF72E-7B52-4AFE-8DCB-DEE1CB3BD904}"/>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4D1DC60B-EB84-4452-AF51-6A45850A8EBB}"/>
                </a:ext>
              </a:extLst>
            </p:cNvPr>
            <p:cNvSpPr/>
            <p:nvPr/>
          </p:nvSpPr>
          <p:spPr>
            <a:xfrm>
              <a:off x="470318" y="266975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251105E0-31D5-4ED1-82F7-20B3BF802104}"/>
                </a:ext>
              </a:extLst>
            </p:cNvPr>
            <p:cNvGrpSpPr/>
            <p:nvPr/>
          </p:nvGrpSpPr>
          <p:grpSpPr>
            <a:xfrm>
              <a:off x="470318" y="2669753"/>
              <a:ext cx="2130007" cy="852116"/>
              <a:chOff x="736369" y="3564732"/>
              <a:chExt cx="1702316" cy="988217"/>
            </a:xfrm>
          </p:grpSpPr>
          <p:sp>
            <p:nvSpPr>
              <p:cNvPr id="105" name="Isosceles Triangle 104">
                <a:extLst>
                  <a:ext uri="{FF2B5EF4-FFF2-40B4-BE49-F238E27FC236}">
                    <a16:creationId xmlns:a16="http://schemas.microsoft.com/office/drawing/2014/main" id="{FAF4010D-D679-47B0-AD03-AC07716AEFF3}"/>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F056F52-90C3-4F97-BA0D-A2418EA84C3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ctangle 92">
              <a:extLst>
                <a:ext uri="{FF2B5EF4-FFF2-40B4-BE49-F238E27FC236}">
                  <a16:creationId xmlns:a16="http://schemas.microsoft.com/office/drawing/2014/main" id="{0A379838-6030-4084-A794-BD428B2F502C}"/>
                </a:ext>
              </a:extLst>
            </p:cNvPr>
            <p:cNvSpPr/>
            <p:nvPr/>
          </p:nvSpPr>
          <p:spPr>
            <a:xfrm>
              <a:off x="470318" y="355918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6E1F86AF-878E-48BD-97C8-7E755A1B5747}"/>
                </a:ext>
              </a:extLst>
            </p:cNvPr>
            <p:cNvGrpSpPr/>
            <p:nvPr/>
          </p:nvGrpSpPr>
          <p:grpSpPr>
            <a:xfrm>
              <a:off x="470318" y="3559183"/>
              <a:ext cx="2130007" cy="852116"/>
              <a:chOff x="736369" y="3564732"/>
              <a:chExt cx="1702316" cy="988217"/>
            </a:xfrm>
          </p:grpSpPr>
          <p:sp>
            <p:nvSpPr>
              <p:cNvPr id="103" name="Isosceles Triangle 102">
                <a:extLst>
                  <a:ext uri="{FF2B5EF4-FFF2-40B4-BE49-F238E27FC236}">
                    <a16:creationId xmlns:a16="http://schemas.microsoft.com/office/drawing/2014/main" id="{C5927256-96B3-480C-97DC-B609C5F7065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7A5AE4E-81F4-4174-AF6A-D9F4B6E3391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a:extLst>
                <a:ext uri="{FF2B5EF4-FFF2-40B4-BE49-F238E27FC236}">
                  <a16:creationId xmlns:a16="http://schemas.microsoft.com/office/drawing/2014/main" id="{BBE7C8B2-7B42-434B-8E67-5E06554704D2}"/>
                </a:ext>
              </a:extLst>
            </p:cNvPr>
            <p:cNvSpPr/>
            <p:nvPr/>
          </p:nvSpPr>
          <p:spPr>
            <a:xfrm>
              <a:off x="470318" y="4448120"/>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A609C818-FE38-461B-A818-4AF3AAA8C99A}"/>
                </a:ext>
              </a:extLst>
            </p:cNvPr>
            <p:cNvGrpSpPr/>
            <p:nvPr/>
          </p:nvGrpSpPr>
          <p:grpSpPr>
            <a:xfrm>
              <a:off x="470318" y="4448120"/>
              <a:ext cx="2130007" cy="852116"/>
              <a:chOff x="736369" y="3564732"/>
              <a:chExt cx="1702316" cy="988217"/>
            </a:xfrm>
          </p:grpSpPr>
          <p:sp>
            <p:nvSpPr>
              <p:cNvPr id="101" name="Isosceles Triangle 100">
                <a:extLst>
                  <a:ext uri="{FF2B5EF4-FFF2-40B4-BE49-F238E27FC236}">
                    <a16:creationId xmlns:a16="http://schemas.microsoft.com/office/drawing/2014/main" id="{534F9BAE-53CC-4D11-8DF7-6C6ED2A57E4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CB40597-EBE4-424B-A726-2CCA63BAC7F0}"/>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8498F1D9-B263-4A66-8E18-60C7CBDF4669}"/>
                </a:ext>
              </a:extLst>
            </p:cNvPr>
            <p:cNvSpPr/>
            <p:nvPr/>
          </p:nvSpPr>
          <p:spPr>
            <a:xfrm>
              <a:off x="470318" y="5369171"/>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42EA9D95-A2A1-4A80-AE6F-C95624177A0D}"/>
                </a:ext>
              </a:extLst>
            </p:cNvPr>
            <p:cNvGrpSpPr/>
            <p:nvPr/>
          </p:nvGrpSpPr>
          <p:grpSpPr>
            <a:xfrm>
              <a:off x="470318" y="5369171"/>
              <a:ext cx="2130007" cy="852116"/>
              <a:chOff x="736369" y="3564732"/>
              <a:chExt cx="1702316" cy="988217"/>
            </a:xfrm>
          </p:grpSpPr>
          <p:sp>
            <p:nvSpPr>
              <p:cNvPr id="99" name="Isosceles Triangle 98">
                <a:extLst>
                  <a:ext uri="{FF2B5EF4-FFF2-40B4-BE49-F238E27FC236}">
                    <a16:creationId xmlns:a16="http://schemas.microsoft.com/office/drawing/2014/main" id="{9256E7EC-90F7-4CA1-85BF-64C87A233A21}"/>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82B1CA2-7C3D-46F0-97DA-B917B99CFC63}"/>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 name="Rectangle 108">
            <a:extLst>
              <a:ext uri="{FF2B5EF4-FFF2-40B4-BE49-F238E27FC236}">
                <a16:creationId xmlns:a16="http://schemas.microsoft.com/office/drawing/2014/main" id="{B97438E9-4EEB-4FA4-8328-25BE7533C41E}"/>
              </a:ext>
            </a:extLst>
          </p:cNvPr>
          <p:cNvSpPr/>
          <p:nvPr/>
        </p:nvSpPr>
        <p:spPr>
          <a:xfrm>
            <a:off x="390526" y="1542711"/>
            <a:ext cx="1986549" cy="381116"/>
          </a:xfrm>
          <a:prstGeom prst="rect">
            <a:avLst/>
          </a:prstGeom>
          <a:solidFill>
            <a:srgbClr val="7F7F7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rPr>
              <a:t>PivotTable Fields Menu</a:t>
            </a:r>
          </a:p>
        </p:txBody>
      </p:sp>
      <p:sp>
        <p:nvSpPr>
          <p:cNvPr id="110" name="Flowchart: Magnetic Disk 109">
            <a:extLst>
              <a:ext uri="{FF2B5EF4-FFF2-40B4-BE49-F238E27FC236}">
                <a16:creationId xmlns:a16="http://schemas.microsoft.com/office/drawing/2014/main" id="{2A9E78D8-CFFC-4A2A-A3FD-359B3DC1C317}"/>
              </a:ext>
            </a:extLst>
          </p:cNvPr>
          <p:cNvSpPr/>
          <p:nvPr/>
        </p:nvSpPr>
        <p:spPr>
          <a:xfrm>
            <a:off x="756951" y="1999351"/>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111" name="Flowchart: Magnetic Disk 110">
            <a:extLst>
              <a:ext uri="{FF2B5EF4-FFF2-40B4-BE49-F238E27FC236}">
                <a16:creationId xmlns:a16="http://schemas.microsoft.com/office/drawing/2014/main" id="{53A93250-63A0-4172-9BCD-373E72A08A97}"/>
              </a:ext>
            </a:extLst>
          </p:cNvPr>
          <p:cNvSpPr/>
          <p:nvPr/>
        </p:nvSpPr>
        <p:spPr>
          <a:xfrm>
            <a:off x="741141" y="2863960"/>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112" name="Flowchart: Magnetic Disk 111">
            <a:extLst>
              <a:ext uri="{FF2B5EF4-FFF2-40B4-BE49-F238E27FC236}">
                <a16:creationId xmlns:a16="http://schemas.microsoft.com/office/drawing/2014/main" id="{E3435039-DFFC-4989-B24D-108D062FE57B}"/>
              </a:ext>
            </a:extLst>
          </p:cNvPr>
          <p:cNvSpPr/>
          <p:nvPr/>
        </p:nvSpPr>
        <p:spPr>
          <a:xfrm>
            <a:off x="750182" y="3710613"/>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113" name="Flowchart: Magnetic Disk 112">
            <a:extLst>
              <a:ext uri="{FF2B5EF4-FFF2-40B4-BE49-F238E27FC236}">
                <a16:creationId xmlns:a16="http://schemas.microsoft.com/office/drawing/2014/main" id="{A19E9F11-35F6-4CB5-AE78-2F1698A622C2}"/>
              </a:ext>
            </a:extLst>
          </p:cNvPr>
          <p:cNvSpPr/>
          <p:nvPr/>
        </p:nvSpPr>
        <p:spPr>
          <a:xfrm>
            <a:off x="760423" y="4557252"/>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114" name="Flowchart: Magnetic Disk 113">
            <a:extLst>
              <a:ext uri="{FF2B5EF4-FFF2-40B4-BE49-F238E27FC236}">
                <a16:creationId xmlns:a16="http://schemas.microsoft.com/office/drawing/2014/main" id="{A9254D49-102C-4DC2-AE96-EB451A8AAE82}"/>
              </a:ext>
            </a:extLst>
          </p:cNvPr>
          <p:cNvSpPr/>
          <p:nvPr/>
        </p:nvSpPr>
        <p:spPr>
          <a:xfrm>
            <a:off x="741756" y="5442584"/>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Tree>
    <p:extLst>
      <p:ext uri="{BB962C8B-B14F-4D97-AF65-F5344CB8AC3E}">
        <p14:creationId xmlns:p14="http://schemas.microsoft.com/office/powerpoint/2010/main" val="195720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par>
                                <p:cTn id="29" presetID="10"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11" grpId="0" animBg="1"/>
      <p:bldP spid="14" grpId="0" animBg="1"/>
      <p:bldP spid="15" grpId="0" animBg="1"/>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Transfer Data Fields to Reorganizer Areas</a:t>
            </a:r>
          </a:p>
        </p:txBody>
      </p:sp>
      <p:sp>
        <p:nvSpPr>
          <p:cNvPr id="59" name="Flowchart: Process 58">
            <a:extLst>
              <a:ext uri="{FF2B5EF4-FFF2-40B4-BE49-F238E27FC236}">
                <a16:creationId xmlns:a16="http://schemas.microsoft.com/office/drawing/2014/main" id="{C703F1D8-618B-45C3-897B-AC839D52E974}"/>
              </a:ext>
            </a:extLst>
          </p:cNvPr>
          <p:cNvSpPr/>
          <p:nvPr/>
        </p:nvSpPr>
        <p:spPr>
          <a:xfrm>
            <a:off x="3063109" y="1715359"/>
            <a:ext cx="6038028" cy="3913916"/>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Process 75">
            <a:extLst>
              <a:ext uri="{FF2B5EF4-FFF2-40B4-BE49-F238E27FC236}">
                <a16:creationId xmlns:a16="http://schemas.microsoft.com/office/drawing/2014/main" id="{E1B2CC18-CEEC-4946-AA6A-03A7C122DDF3}"/>
              </a:ext>
            </a:extLst>
          </p:cNvPr>
          <p:cNvSpPr/>
          <p:nvPr/>
        </p:nvSpPr>
        <p:spPr>
          <a:xfrm>
            <a:off x="3298832" y="2298783"/>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Process 76">
            <a:extLst>
              <a:ext uri="{FF2B5EF4-FFF2-40B4-BE49-F238E27FC236}">
                <a16:creationId xmlns:a16="http://schemas.microsoft.com/office/drawing/2014/main" id="{40DE3338-C1F3-4BE4-8C01-79BAE1A2A683}"/>
              </a:ext>
            </a:extLst>
          </p:cNvPr>
          <p:cNvSpPr/>
          <p:nvPr/>
        </p:nvSpPr>
        <p:spPr>
          <a:xfrm>
            <a:off x="3298832" y="3980386"/>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Process 89">
            <a:extLst>
              <a:ext uri="{FF2B5EF4-FFF2-40B4-BE49-F238E27FC236}">
                <a16:creationId xmlns:a16="http://schemas.microsoft.com/office/drawing/2014/main" id="{B022C1E6-C87B-4AED-B07D-70F7278FA7AD}"/>
              </a:ext>
            </a:extLst>
          </p:cNvPr>
          <p:cNvSpPr/>
          <p:nvPr/>
        </p:nvSpPr>
        <p:spPr>
          <a:xfrm>
            <a:off x="6556382" y="2302771"/>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Process 90">
            <a:extLst>
              <a:ext uri="{FF2B5EF4-FFF2-40B4-BE49-F238E27FC236}">
                <a16:creationId xmlns:a16="http://schemas.microsoft.com/office/drawing/2014/main" id="{C6C8EF8E-10E6-447A-9521-5DEA0BB6E124}"/>
              </a:ext>
            </a:extLst>
          </p:cNvPr>
          <p:cNvSpPr/>
          <p:nvPr/>
        </p:nvSpPr>
        <p:spPr>
          <a:xfrm>
            <a:off x="6556382" y="3984374"/>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66073153-FB82-4539-A209-6E6E6DE413BD}"/>
              </a:ext>
            </a:extLst>
          </p:cNvPr>
          <p:cNvGrpSpPr/>
          <p:nvPr/>
        </p:nvGrpSpPr>
        <p:grpSpPr>
          <a:xfrm>
            <a:off x="3309103" y="2307463"/>
            <a:ext cx="2350538" cy="1456542"/>
            <a:chOff x="3309103" y="1855459"/>
            <a:chExt cx="2350538" cy="1456542"/>
          </a:xfrm>
          <a:solidFill>
            <a:srgbClr val="FEDF56"/>
          </a:solidFill>
        </p:grpSpPr>
        <p:sp>
          <p:nvSpPr>
            <p:cNvPr id="93" name="Isosceles Triangle 92">
              <a:extLst>
                <a:ext uri="{FF2B5EF4-FFF2-40B4-BE49-F238E27FC236}">
                  <a16:creationId xmlns:a16="http://schemas.microsoft.com/office/drawing/2014/main" id="{F79BD45D-DDC5-46FB-99E2-E2E1B5A53C9B}"/>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a:extLst>
                <a:ext uri="{FF2B5EF4-FFF2-40B4-BE49-F238E27FC236}">
                  <a16:creationId xmlns:a16="http://schemas.microsoft.com/office/drawing/2014/main" id="{5EF48D83-43D2-48FB-AE84-28E9755821C5}"/>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E7E3EA0-69C6-4AB8-A929-6FF4B9B27493}"/>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75EE651E-C4FE-4AD2-884E-52BF089A82A5}"/>
              </a:ext>
            </a:extLst>
          </p:cNvPr>
          <p:cNvGrpSpPr/>
          <p:nvPr/>
        </p:nvGrpSpPr>
        <p:grpSpPr>
          <a:xfrm>
            <a:off x="6557128" y="2307463"/>
            <a:ext cx="2350538" cy="1456542"/>
            <a:chOff x="3309103" y="1855459"/>
            <a:chExt cx="2350538" cy="1456542"/>
          </a:xfrm>
          <a:solidFill>
            <a:srgbClr val="FEDF56"/>
          </a:solidFill>
        </p:grpSpPr>
        <p:sp>
          <p:nvSpPr>
            <p:cNvPr id="97" name="Isosceles Triangle 96">
              <a:extLst>
                <a:ext uri="{FF2B5EF4-FFF2-40B4-BE49-F238E27FC236}">
                  <a16:creationId xmlns:a16="http://schemas.microsoft.com/office/drawing/2014/main" id="{F387D1B8-5C0D-4134-8850-6D8C8B07EEE9}"/>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a:extLst>
                <a:ext uri="{FF2B5EF4-FFF2-40B4-BE49-F238E27FC236}">
                  <a16:creationId xmlns:a16="http://schemas.microsoft.com/office/drawing/2014/main" id="{7E76F669-3986-4BA8-B294-BD911E6F2881}"/>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57905A6-C1A4-4FEB-AD40-3EF1E2FCFDBD}"/>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86D603E3-AD17-464D-B6D1-7C07BB8E5A5E}"/>
              </a:ext>
            </a:extLst>
          </p:cNvPr>
          <p:cNvGrpSpPr/>
          <p:nvPr/>
        </p:nvGrpSpPr>
        <p:grpSpPr>
          <a:xfrm>
            <a:off x="3282161" y="3974457"/>
            <a:ext cx="2350538" cy="1456542"/>
            <a:chOff x="3309103" y="1855459"/>
            <a:chExt cx="2350538" cy="1456542"/>
          </a:xfrm>
          <a:solidFill>
            <a:srgbClr val="FEDF56"/>
          </a:solidFill>
        </p:grpSpPr>
        <p:sp>
          <p:nvSpPr>
            <p:cNvPr id="101" name="Isosceles Triangle 100">
              <a:extLst>
                <a:ext uri="{FF2B5EF4-FFF2-40B4-BE49-F238E27FC236}">
                  <a16:creationId xmlns:a16="http://schemas.microsoft.com/office/drawing/2014/main" id="{CC0F9736-7DE3-4D94-A150-19B54773F5A7}"/>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45F021E5-A24A-4F52-A043-8E91ED1C5365}"/>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4BAE0AF-FC17-4C89-B642-C4CC8F38E062}"/>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4859DC11-B699-4C4B-93AA-6D2EF79CC07F}"/>
              </a:ext>
            </a:extLst>
          </p:cNvPr>
          <p:cNvGrpSpPr/>
          <p:nvPr/>
        </p:nvGrpSpPr>
        <p:grpSpPr>
          <a:xfrm>
            <a:off x="6557128" y="3984374"/>
            <a:ext cx="2350538" cy="1456542"/>
            <a:chOff x="3309103" y="1855459"/>
            <a:chExt cx="2350538" cy="1456542"/>
          </a:xfrm>
          <a:solidFill>
            <a:srgbClr val="FEDF56"/>
          </a:solidFill>
        </p:grpSpPr>
        <p:sp>
          <p:nvSpPr>
            <p:cNvPr id="105" name="Isosceles Triangle 104">
              <a:extLst>
                <a:ext uri="{FF2B5EF4-FFF2-40B4-BE49-F238E27FC236}">
                  <a16:creationId xmlns:a16="http://schemas.microsoft.com/office/drawing/2014/main" id="{527D38A5-C387-4E7C-B3AF-F05F7E5C9B6D}"/>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AE471A64-583E-4DF1-9528-680ACA5D424F}"/>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496DF65-1E6C-42FD-B4E0-AB763401EE6C}"/>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TextBox 107">
            <a:extLst>
              <a:ext uri="{FF2B5EF4-FFF2-40B4-BE49-F238E27FC236}">
                <a16:creationId xmlns:a16="http://schemas.microsoft.com/office/drawing/2014/main" id="{4F48F3C1-B8F8-4E8E-B167-ED50A06C014B}"/>
              </a:ext>
            </a:extLst>
          </p:cNvPr>
          <p:cNvSpPr txBox="1"/>
          <p:nvPr/>
        </p:nvSpPr>
        <p:spPr>
          <a:xfrm>
            <a:off x="3980685" y="2853123"/>
            <a:ext cx="1017645" cy="369332"/>
          </a:xfrm>
          <a:prstGeom prst="rect">
            <a:avLst/>
          </a:prstGeom>
          <a:noFill/>
        </p:spPr>
        <p:txBody>
          <a:bodyPr wrap="square" rtlCol="0">
            <a:spAutoFit/>
          </a:bodyPr>
          <a:lstStyle/>
          <a:p>
            <a:pPr algn="ctr"/>
            <a:r>
              <a:rPr lang="en-US" sz="1800" b="1" dirty="0">
                <a:solidFill>
                  <a:srgbClr val="2E75B6"/>
                </a:solidFill>
              </a:rPr>
              <a:t>Filters</a:t>
            </a:r>
          </a:p>
        </p:txBody>
      </p:sp>
      <p:sp>
        <p:nvSpPr>
          <p:cNvPr id="109" name="TextBox 108">
            <a:extLst>
              <a:ext uri="{FF2B5EF4-FFF2-40B4-BE49-F238E27FC236}">
                <a16:creationId xmlns:a16="http://schemas.microsoft.com/office/drawing/2014/main" id="{E2EE4C2F-28A9-421A-AC95-CA4E1E5BAA29}"/>
              </a:ext>
            </a:extLst>
          </p:cNvPr>
          <p:cNvSpPr txBox="1"/>
          <p:nvPr/>
        </p:nvSpPr>
        <p:spPr>
          <a:xfrm>
            <a:off x="7121461" y="2828850"/>
            <a:ext cx="1230650" cy="369332"/>
          </a:xfrm>
          <a:prstGeom prst="rect">
            <a:avLst/>
          </a:prstGeom>
          <a:noFill/>
        </p:spPr>
        <p:txBody>
          <a:bodyPr wrap="square" rtlCol="0">
            <a:spAutoFit/>
          </a:bodyPr>
          <a:lstStyle/>
          <a:p>
            <a:pPr algn="ctr"/>
            <a:r>
              <a:rPr lang="en-US" sz="1800" b="1" dirty="0">
                <a:solidFill>
                  <a:srgbClr val="2E75B6"/>
                </a:solidFill>
              </a:rPr>
              <a:t>Columns</a:t>
            </a:r>
          </a:p>
        </p:txBody>
      </p:sp>
      <p:sp>
        <p:nvSpPr>
          <p:cNvPr id="110" name="TextBox 109">
            <a:extLst>
              <a:ext uri="{FF2B5EF4-FFF2-40B4-BE49-F238E27FC236}">
                <a16:creationId xmlns:a16="http://schemas.microsoft.com/office/drawing/2014/main" id="{B4412BF5-0E04-4F1E-8192-FFBBACE15671}"/>
              </a:ext>
            </a:extLst>
          </p:cNvPr>
          <p:cNvSpPr txBox="1"/>
          <p:nvPr/>
        </p:nvSpPr>
        <p:spPr>
          <a:xfrm>
            <a:off x="3842765" y="4517621"/>
            <a:ext cx="1230650" cy="369332"/>
          </a:xfrm>
          <a:prstGeom prst="rect">
            <a:avLst/>
          </a:prstGeom>
          <a:noFill/>
        </p:spPr>
        <p:txBody>
          <a:bodyPr wrap="square" rtlCol="0">
            <a:spAutoFit/>
          </a:bodyPr>
          <a:lstStyle/>
          <a:p>
            <a:pPr algn="ctr"/>
            <a:r>
              <a:rPr lang="en-US" sz="1800" b="1" dirty="0">
                <a:solidFill>
                  <a:srgbClr val="2E75B6"/>
                </a:solidFill>
              </a:rPr>
              <a:t>Rows</a:t>
            </a:r>
          </a:p>
        </p:txBody>
      </p:sp>
      <p:sp>
        <p:nvSpPr>
          <p:cNvPr id="111" name="TextBox 110">
            <a:extLst>
              <a:ext uri="{FF2B5EF4-FFF2-40B4-BE49-F238E27FC236}">
                <a16:creationId xmlns:a16="http://schemas.microsoft.com/office/drawing/2014/main" id="{23C025B3-9869-4944-8D9E-3CC8563F598D}"/>
              </a:ext>
            </a:extLst>
          </p:cNvPr>
          <p:cNvSpPr txBox="1"/>
          <p:nvPr/>
        </p:nvSpPr>
        <p:spPr>
          <a:xfrm>
            <a:off x="7111935" y="4524796"/>
            <a:ext cx="1230650" cy="369332"/>
          </a:xfrm>
          <a:prstGeom prst="rect">
            <a:avLst/>
          </a:prstGeom>
          <a:noFill/>
        </p:spPr>
        <p:txBody>
          <a:bodyPr wrap="square" rtlCol="0">
            <a:spAutoFit/>
          </a:bodyPr>
          <a:lstStyle/>
          <a:p>
            <a:pPr algn="ctr"/>
            <a:r>
              <a:rPr lang="en-US" sz="1800" b="1" dirty="0">
                <a:solidFill>
                  <a:srgbClr val="2E75B6"/>
                </a:solidFill>
              </a:rPr>
              <a:t>Values</a:t>
            </a:r>
          </a:p>
        </p:txBody>
      </p:sp>
      <p:sp>
        <p:nvSpPr>
          <p:cNvPr id="112" name="TextBox 111">
            <a:extLst>
              <a:ext uri="{FF2B5EF4-FFF2-40B4-BE49-F238E27FC236}">
                <a16:creationId xmlns:a16="http://schemas.microsoft.com/office/drawing/2014/main" id="{C88EA75D-2F47-4C96-9068-B5CCEF942E39}"/>
              </a:ext>
            </a:extLst>
          </p:cNvPr>
          <p:cNvSpPr txBox="1"/>
          <p:nvPr/>
        </p:nvSpPr>
        <p:spPr>
          <a:xfrm flipH="1">
            <a:off x="4026404" y="1810298"/>
            <a:ext cx="3895448" cy="369332"/>
          </a:xfrm>
          <a:prstGeom prst="rect">
            <a:avLst/>
          </a:prstGeom>
          <a:noFill/>
        </p:spPr>
        <p:txBody>
          <a:bodyPr wrap="square" rtlCol="0">
            <a:spAutoFit/>
          </a:bodyPr>
          <a:lstStyle/>
          <a:p>
            <a:pPr algn="ctr"/>
            <a:r>
              <a:rPr lang="en-US" sz="1800" b="1" dirty="0">
                <a:solidFill>
                  <a:schemeClr val="bg1"/>
                </a:solidFill>
                <a:latin typeface="+mj-lt"/>
              </a:rPr>
              <a:t>PivotTable Reorganizers</a:t>
            </a:r>
          </a:p>
        </p:txBody>
      </p:sp>
      <p:grpSp>
        <p:nvGrpSpPr>
          <p:cNvPr id="113" name="Group 112">
            <a:extLst>
              <a:ext uri="{FF2B5EF4-FFF2-40B4-BE49-F238E27FC236}">
                <a16:creationId xmlns:a16="http://schemas.microsoft.com/office/drawing/2014/main" id="{B0387130-A747-4B90-AEB0-AEFADE5B40D3}"/>
              </a:ext>
            </a:extLst>
          </p:cNvPr>
          <p:cNvGrpSpPr/>
          <p:nvPr/>
        </p:nvGrpSpPr>
        <p:grpSpPr>
          <a:xfrm>
            <a:off x="390526" y="1917290"/>
            <a:ext cx="1986549" cy="4348033"/>
            <a:chOff x="390526" y="1695450"/>
            <a:chExt cx="2261636" cy="4569873"/>
          </a:xfrm>
        </p:grpSpPr>
        <p:sp>
          <p:nvSpPr>
            <p:cNvPr id="114" name="Rectangle 113">
              <a:extLst>
                <a:ext uri="{FF2B5EF4-FFF2-40B4-BE49-F238E27FC236}">
                  <a16:creationId xmlns:a16="http://schemas.microsoft.com/office/drawing/2014/main" id="{BB97CD9A-6418-4EAB-8CA3-A04CEBE935D3}"/>
                </a:ext>
              </a:extLst>
            </p:cNvPr>
            <p:cNvSpPr/>
            <p:nvPr/>
          </p:nvSpPr>
          <p:spPr>
            <a:xfrm>
              <a:off x="390526" y="1695450"/>
              <a:ext cx="2261636" cy="4569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F7D5F36C-7ECB-41F2-A15B-F93C5911D6FB}"/>
                </a:ext>
              </a:extLst>
            </p:cNvPr>
            <p:cNvSpPr/>
            <p:nvPr/>
          </p:nvSpPr>
          <p:spPr>
            <a:xfrm>
              <a:off x="470318" y="1769202"/>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E6F407C2-E173-4874-9ECE-1F441D04246C}"/>
                </a:ext>
              </a:extLst>
            </p:cNvPr>
            <p:cNvGrpSpPr/>
            <p:nvPr/>
          </p:nvGrpSpPr>
          <p:grpSpPr>
            <a:xfrm>
              <a:off x="470318" y="1769202"/>
              <a:ext cx="2130007" cy="852116"/>
              <a:chOff x="736369" y="3564732"/>
              <a:chExt cx="1702316" cy="988217"/>
            </a:xfrm>
          </p:grpSpPr>
          <p:sp>
            <p:nvSpPr>
              <p:cNvPr id="133" name="Isosceles Triangle 132">
                <a:extLst>
                  <a:ext uri="{FF2B5EF4-FFF2-40B4-BE49-F238E27FC236}">
                    <a16:creationId xmlns:a16="http://schemas.microsoft.com/office/drawing/2014/main" id="{30F356ED-3C8A-4397-8D27-1F4C149329E0}"/>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09E224E-9B7D-48EF-A24C-C7EE5B0D1919}"/>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Rectangle 116">
              <a:extLst>
                <a:ext uri="{FF2B5EF4-FFF2-40B4-BE49-F238E27FC236}">
                  <a16:creationId xmlns:a16="http://schemas.microsoft.com/office/drawing/2014/main" id="{8D41315C-6AC9-4090-ADF6-A3DC8C596B55}"/>
                </a:ext>
              </a:extLst>
            </p:cNvPr>
            <p:cNvSpPr/>
            <p:nvPr/>
          </p:nvSpPr>
          <p:spPr>
            <a:xfrm>
              <a:off x="470318" y="266975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8" name="Group 117">
              <a:extLst>
                <a:ext uri="{FF2B5EF4-FFF2-40B4-BE49-F238E27FC236}">
                  <a16:creationId xmlns:a16="http://schemas.microsoft.com/office/drawing/2014/main" id="{855ECF2C-E05C-442B-AF23-66F26799E56B}"/>
                </a:ext>
              </a:extLst>
            </p:cNvPr>
            <p:cNvGrpSpPr/>
            <p:nvPr/>
          </p:nvGrpSpPr>
          <p:grpSpPr>
            <a:xfrm>
              <a:off x="470318" y="2669753"/>
              <a:ext cx="2130007" cy="852116"/>
              <a:chOff x="736369" y="3564732"/>
              <a:chExt cx="1702316" cy="988217"/>
            </a:xfrm>
          </p:grpSpPr>
          <p:sp>
            <p:nvSpPr>
              <p:cNvPr id="131" name="Isosceles Triangle 130">
                <a:extLst>
                  <a:ext uri="{FF2B5EF4-FFF2-40B4-BE49-F238E27FC236}">
                    <a16:creationId xmlns:a16="http://schemas.microsoft.com/office/drawing/2014/main" id="{2E19FAC9-F3CA-4467-BE12-B23CCDC43FE7}"/>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310F551-76EF-40EC-9550-800B4051C29C}"/>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a:extLst>
                <a:ext uri="{FF2B5EF4-FFF2-40B4-BE49-F238E27FC236}">
                  <a16:creationId xmlns:a16="http://schemas.microsoft.com/office/drawing/2014/main" id="{11A3D239-C326-454D-BC79-78322572E51F}"/>
                </a:ext>
              </a:extLst>
            </p:cNvPr>
            <p:cNvSpPr/>
            <p:nvPr/>
          </p:nvSpPr>
          <p:spPr>
            <a:xfrm>
              <a:off x="470318" y="355918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0" name="Group 119">
              <a:extLst>
                <a:ext uri="{FF2B5EF4-FFF2-40B4-BE49-F238E27FC236}">
                  <a16:creationId xmlns:a16="http://schemas.microsoft.com/office/drawing/2014/main" id="{AC4C3B7D-013A-40D4-A139-9AB72EBFC020}"/>
                </a:ext>
              </a:extLst>
            </p:cNvPr>
            <p:cNvGrpSpPr/>
            <p:nvPr/>
          </p:nvGrpSpPr>
          <p:grpSpPr>
            <a:xfrm>
              <a:off x="470318" y="3559183"/>
              <a:ext cx="2130007" cy="852116"/>
              <a:chOff x="736369" y="3564732"/>
              <a:chExt cx="1702316" cy="988217"/>
            </a:xfrm>
          </p:grpSpPr>
          <p:sp>
            <p:nvSpPr>
              <p:cNvPr id="129" name="Isosceles Triangle 128">
                <a:extLst>
                  <a:ext uri="{FF2B5EF4-FFF2-40B4-BE49-F238E27FC236}">
                    <a16:creationId xmlns:a16="http://schemas.microsoft.com/office/drawing/2014/main" id="{5E7D57C7-2E1A-4E16-B42F-B2D0B9AF8011}"/>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56556695-34F4-44A7-B31F-8444C283BB5A}"/>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809C155D-8915-451C-97CB-FC6F84B6AEEC}"/>
                </a:ext>
              </a:extLst>
            </p:cNvPr>
            <p:cNvSpPr/>
            <p:nvPr/>
          </p:nvSpPr>
          <p:spPr>
            <a:xfrm>
              <a:off x="470318" y="4448120"/>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2" name="Group 121">
              <a:extLst>
                <a:ext uri="{FF2B5EF4-FFF2-40B4-BE49-F238E27FC236}">
                  <a16:creationId xmlns:a16="http://schemas.microsoft.com/office/drawing/2014/main" id="{D8DAD783-0B95-46A7-9E96-34624A38DEA1}"/>
                </a:ext>
              </a:extLst>
            </p:cNvPr>
            <p:cNvGrpSpPr/>
            <p:nvPr/>
          </p:nvGrpSpPr>
          <p:grpSpPr>
            <a:xfrm>
              <a:off x="470318" y="4448120"/>
              <a:ext cx="2130007" cy="852116"/>
              <a:chOff x="736369" y="3564732"/>
              <a:chExt cx="1702316" cy="988217"/>
            </a:xfrm>
          </p:grpSpPr>
          <p:sp>
            <p:nvSpPr>
              <p:cNvPr id="127" name="Isosceles Triangle 126">
                <a:extLst>
                  <a:ext uri="{FF2B5EF4-FFF2-40B4-BE49-F238E27FC236}">
                    <a16:creationId xmlns:a16="http://schemas.microsoft.com/office/drawing/2014/main" id="{EF437459-67A9-42A4-96B6-92668BE03AD5}"/>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BB52C851-7C14-4A39-A96D-72D10CEFC205}"/>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Rectangle 122">
              <a:extLst>
                <a:ext uri="{FF2B5EF4-FFF2-40B4-BE49-F238E27FC236}">
                  <a16:creationId xmlns:a16="http://schemas.microsoft.com/office/drawing/2014/main" id="{0541C904-5A4B-49CB-B5E3-8B8FDAB89AAF}"/>
                </a:ext>
              </a:extLst>
            </p:cNvPr>
            <p:cNvSpPr/>
            <p:nvPr/>
          </p:nvSpPr>
          <p:spPr>
            <a:xfrm>
              <a:off x="470318" y="5369171"/>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9B812E1C-B5C7-4D93-8553-80C848BC6944}"/>
                </a:ext>
              </a:extLst>
            </p:cNvPr>
            <p:cNvGrpSpPr/>
            <p:nvPr/>
          </p:nvGrpSpPr>
          <p:grpSpPr>
            <a:xfrm>
              <a:off x="470318" y="5369171"/>
              <a:ext cx="2130007" cy="852116"/>
              <a:chOff x="736369" y="3564732"/>
              <a:chExt cx="1702316" cy="988217"/>
            </a:xfrm>
          </p:grpSpPr>
          <p:sp>
            <p:nvSpPr>
              <p:cNvPr id="125" name="Isosceles Triangle 124">
                <a:extLst>
                  <a:ext uri="{FF2B5EF4-FFF2-40B4-BE49-F238E27FC236}">
                    <a16:creationId xmlns:a16="http://schemas.microsoft.com/office/drawing/2014/main" id="{FF5BAE3C-5B8F-461C-8863-307FE86903E1}"/>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28F51686-2564-4898-9612-12D95D06368C}"/>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Rectangle 134">
            <a:extLst>
              <a:ext uri="{FF2B5EF4-FFF2-40B4-BE49-F238E27FC236}">
                <a16:creationId xmlns:a16="http://schemas.microsoft.com/office/drawing/2014/main" id="{EB9097B4-3E99-49D8-9BCA-D9F8129074AD}"/>
              </a:ext>
            </a:extLst>
          </p:cNvPr>
          <p:cNvSpPr/>
          <p:nvPr/>
        </p:nvSpPr>
        <p:spPr>
          <a:xfrm>
            <a:off x="390526" y="1542711"/>
            <a:ext cx="1986549" cy="381116"/>
          </a:xfrm>
          <a:prstGeom prst="rect">
            <a:avLst/>
          </a:prstGeom>
          <a:solidFill>
            <a:srgbClr val="7F7F7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rPr>
              <a:t>PivotTable Fields Menu</a:t>
            </a:r>
          </a:p>
        </p:txBody>
      </p:sp>
      <p:sp>
        <p:nvSpPr>
          <p:cNvPr id="136" name="Flowchart: Magnetic Disk 135">
            <a:extLst>
              <a:ext uri="{FF2B5EF4-FFF2-40B4-BE49-F238E27FC236}">
                <a16:creationId xmlns:a16="http://schemas.microsoft.com/office/drawing/2014/main" id="{2A9B248B-E8B1-48D2-8E11-D60ED5D92FB3}"/>
              </a:ext>
            </a:extLst>
          </p:cNvPr>
          <p:cNvSpPr/>
          <p:nvPr/>
        </p:nvSpPr>
        <p:spPr>
          <a:xfrm>
            <a:off x="756951" y="1999351"/>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137" name="Flowchart: Magnetic Disk 136">
            <a:extLst>
              <a:ext uri="{FF2B5EF4-FFF2-40B4-BE49-F238E27FC236}">
                <a16:creationId xmlns:a16="http://schemas.microsoft.com/office/drawing/2014/main" id="{775EB765-BAB7-45B4-8E45-7CA2BA00DB65}"/>
              </a:ext>
            </a:extLst>
          </p:cNvPr>
          <p:cNvSpPr/>
          <p:nvPr/>
        </p:nvSpPr>
        <p:spPr>
          <a:xfrm>
            <a:off x="741141" y="2863960"/>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138" name="Flowchart: Magnetic Disk 137">
            <a:extLst>
              <a:ext uri="{FF2B5EF4-FFF2-40B4-BE49-F238E27FC236}">
                <a16:creationId xmlns:a16="http://schemas.microsoft.com/office/drawing/2014/main" id="{BF7273B1-C12E-4C66-AF8A-E94D3F1087DE}"/>
              </a:ext>
            </a:extLst>
          </p:cNvPr>
          <p:cNvSpPr/>
          <p:nvPr/>
        </p:nvSpPr>
        <p:spPr>
          <a:xfrm>
            <a:off x="750182" y="3710613"/>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139" name="Flowchart: Magnetic Disk 138">
            <a:extLst>
              <a:ext uri="{FF2B5EF4-FFF2-40B4-BE49-F238E27FC236}">
                <a16:creationId xmlns:a16="http://schemas.microsoft.com/office/drawing/2014/main" id="{D9238F1E-399F-411F-AFD1-53FEF6AB60ED}"/>
              </a:ext>
            </a:extLst>
          </p:cNvPr>
          <p:cNvSpPr/>
          <p:nvPr/>
        </p:nvSpPr>
        <p:spPr>
          <a:xfrm>
            <a:off x="760423" y="4557252"/>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140" name="Flowchart: Magnetic Disk 139">
            <a:extLst>
              <a:ext uri="{FF2B5EF4-FFF2-40B4-BE49-F238E27FC236}">
                <a16:creationId xmlns:a16="http://schemas.microsoft.com/office/drawing/2014/main" id="{ADB4CB91-2C6D-41B5-ADD4-6C8FBFF69BA5}"/>
              </a:ext>
            </a:extLst>
          </p:cNvPr>
          <p:cNvSpPr/>
          <p:nvPr/>
        </p:nvSpPr>
        <p:spPr>
          <a:xfrm>
            <a:off x="741756" y="5442584"/>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
        <p:nvSpPr>
          <p:cNvPr id="6" name="Flowchart: Magnetic Disk 5">
            <a:extLst>
              <a:ext uri="{FF2B5EF4-FFF2-40B4-BE49-F238E27FC236}">
                <a16:creationId xmlns:a16="http://schemas.microsoft.com/office/drawing/2014/main" id="{E82E06D7-0FEB-4783-92DF-1F9812CB5313}"/>
              </a:ext>
            </a:extLst>
          </p:cNvPr>
          <p:cNvSpPr/>
          <p:nvPr/>
        </p:nvSpPr>
        <p:spPr>
          <a:xfrm>
            <a:off x="3842765" y="2697656"/>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7" name="Flowchart: Magnetic Disk 6">
            <a:extLst>
              <a:ext uri="{FF2B5EF4-FFF2-40B4-BE49-F238E27FC236}">
                <a16:creationId xmlns:a16="http://schemas.microsoft.com/office/drawing/2014/main" id="{78F8F4B6-4C33-48CB-921E-7E602FAE8F80}"/>
              </a:ext>
            </a:extLst>
          </p:cNvPr>
          <p:cNvSpPr/>
          <p:nvPr/>
        </p:nvSpPr>
        <p:spPr>
          <a:xfrm>
            <a:off x="7107868" y="2672235"/>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9" name="Flowchart: Magnetic Disk 8">
            <a:extLst>
              <a:ext uri="{FF2B5EF4-FFF2-40B4-BE49-F238E27FC236}">
                <a16:creationId xmlns:a16="http://schemas.microsoft.com/office/drawing/2014/main" id="{D5B8BAAA-73A8-43D0-9841-028359241ED8}"/>
              </a:ext>
            </a:extLst>
          </p:cNvPr>
          <p:cNvSpPr/>
          <p:nvPr/>
        </p:nvSpPr>
        <p:spPr>
          <a:xfrm>
            <a:off x="3842765" y="4335934"/>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12" name="Flowchart: Magnetic Disk 11">
            <a:extLst>
              <a:ext uri="{FF2B5EF4-FFF2-40B4-BE49-F238E27FC236}">
                <a16:creationId xmlns:a16="http://schemas.microsoft.com/office/drawing/2014/main" id="{92E86A06-0CFD-4038-85CD-658075179CCE}"/>
              </a:ext>
            </a:extLst>
          </p:cNvPr>
          <p:cNvSpPr/>
          <p:nvPr/>
        </p:nvSpPr>
        <p:spPr>
          <a:xfrm>
            <a:off x="7107868" y="4310513"/>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Tree>
    <p:extLst>
      <p:ext uri="{BB962C8B-B14F-4D97-AF65-F5344CB8AC3E}">
        <p14:creationId xmlns:p14="http://schemas.microsoft.com/office/powerpoint/2010/main" val="262115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grpId="1" nodeType="with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E1A1-013C-46AD-8236-59944DF30EB0}"/>
              </a:ext>
            </a:extLst>
          </p:cNvPr>
          <p:cNvSpPr>
            <a:spLocks noGrp="1"/>
          </p:cNvSpPr>
          <p:nvPr>
            <p:ph type="title"/>
          </p:nvPr>
        </p:nvSpPr>
        <p:spPr/>
        <p:txBody>
          <a:bodyPr/>
          <a:lstStyle/>
          <a:p>
            <a:r>
              <a:rPr lang="en-US" dirty="0"/>
              <a:t>Organize PivotTable Around a Question</a:t>
            </a:r>
          </a:p>
        </p:txBody>
      </p:sp>
      <p:sp>
        <p:nvSpPr>
          <p:cNvPr id="4" name="TextBox 3">
            <a:extLst>
              <a:ext uri="{FF2B5EF4-FFF2-40B4-BE49-F238E27FC236}">
                <a16:creationId xmlns:a16="http://schemas.microsoft.com/office/drawing/2014/main" id="{01B3B0DA-C2CB-4CC8-9412-C8F8CE464B66}"/>
              </a:ext>
            </a:extLst>
          </p:cNvPr>
          <p:cNvSpPr txBox="1"/>
          <p:nvPr/>
        </p:nvSpPr>
        <p:spPr>
          <a:xfrm>
            <a:off x="446049" y="3690004"/>
            <a:ext cx="8324205" cy="584775"/>
          </a:xfrm>
          <a:prstGeom prst="rect">
            <a:avLst/>
          </a:prstGeom>
          <a:noFill/>
        </p:spPr>
        <p:txBody>
          <a:bodyPr wrap="square" rtlCol="0">
            <a:spAutoFit/>
          </a:bodyPr>
          <a:lstStyle/>
          <a:p>
            <a:r>
              <a:rPr lang="en-US" sz="3200" dirty="0"/>
              <a:t>Which team won each of the three games?</a:t>
            </a:r>
          </a:p>
        </p:txBody>
      </p:sp>
      <p:sp>
        <p:nvSpPr>
          <p:cNvPr id="5" name="Right Brace 4">
            <a:extLst>
              <a:ext uri="{FF2B5EF4-FFF2-40B4-BE49-F238E27FC236}">
                <a16:creationId xmlns:a16="http://schemas.microsoft.com/office/drawing/2014/main" id="{E9663F99-FC23-4711-B7C3-10C1F22C1016}"/>
              </a:ext>
            </a:extLst>
          </p:cNvPr>
          <p:cNvSpPr/>
          <p:nvPr/>
        </p:nvSpPr>
        <p:spPr>
          <a:xfrm rot="16200000">
            <a:off x="1347226" y="2059437"/>
            <a:ext cx="669851" cy="2286003"/>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AB8601FE-C6E6-4051-A3A8-652D6D6948B1}"/>
              </a:ext>
            </a:extLst>
          </p:cNvPr>
          <p:cNvSpPr/>
          <p:nvPr/>
        </p:nvSpPr>
        <p:spPr>
          <a:xfrm rot="16200000">
            <a:off x="5753644" y="867657"/>
            <a:ext cx="669851" cy="4549698"/>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D30DD44-940E-422B-ACB0-4C00A3F040B9}"/>
              </a:ext>
            </a:extLst>
          </p:cNvPr>
          <p:cNvSpPr txBox="1"/>
          <p:nvPr/>
        </p:nvSpPr>
        <p:spPr>
          <a:xfrm>
            <a:off x="943531" y="2074925"/>
            <a:ext cx="1477242" cy="584775"/>
          </a:xfrm>
          <a:prstGeom prst="rect">
            <a:avLst/>
          </a:prstGeom>
          <a:noFill/>
        </p:spPr>
        <p:txBody>
          <a:bodyPr wrap="square" rtlCol="0">
            <a:spAutoFit/>
          </a:bodyPr>
          <a:lstStyle/>
          <a:p>
            <a:pPr algn="ctr"/>
            <a:r>
              <a:rPr lang="en-US" sz="3200" dirty="0"/>
              <a:t>Row</a:t>
            </a:r>
          </a:p>
        </p:txBody>
      </p:sp>
      <p:sp>
        <p:nvSpPr>
          <p:cNvPr id="11" name="TextBox 10">
            <a:extLst>
              <a:ext uri="{FF2B5EF4-FFF2-40B4-BE49-F238E27FC236}">
                <a16:creationId xmlns:a16="http://schemas.microsoft.com/office/drawing/2014/main" id="{0E80A415-F931-453E-B75C-F6AB8AC089B6}"/>
              </a:ext>
            </a:extLst>
          </p:cNvPr>
          <p:cNvSpPr txBox="1"/>
          <p:nvPr/>
        </p:nvSpPr>
        <p:spPr>
          <a:xfrm>
            <a:off x="5440234" y="2048522"/>
            <a:ext cx="1477242" cy="584775"/>
          </a:xfrm>
          <a:prstGeom prst="rect">
            <a:avLst/>
          </a:prstGeom>
          <a:noFill/>
        </p:spPr>
        <p:txBody>
          <a:bodyPr wrap="square" rtlCol="0">
            <a:spAutoFit/>
          </a:bodyPr>
          <a:lstStyle/>
          <a:p>
            <a:pPr algn="ctr"/>
            <a:r>
              <a:rPr lang="en-US" sz="3200" dirty="0"/>
              <a:t>Value</a:t>
            </a:r>
          </a:p>
        </p:txBody>
      </p:sp>
      <p:sp>
        <p:nvSpPr>
          <p:cNvPr id="3" name="Flowchart: Magnetic Disk 2">
            <a:extLst>
              <a:ext uri="{FF2B5EF4-FFF2-40B4-BE49-F238E27FC236}">
                <a16:creationId xmlns:a16="http://schemas.microsoft.com/office/drawing/2014/main" id="{DB26949D-0416-410B-9869-921319B22D2F}"/>
              </a:ext>
            </a:extLst>
          </p:cNvPr>
          <p:cNvSpPr/>
          <p:nvPr/>
        </p:nvSpPr>
        <p:spPr>
          <a:xfrm>
            <a:off x="1707552" y="3584795"/>
            <a:ext cx="1143002" cy="702556"/>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6" name="Flowchart: Magnetic Disk 5">
            <a:extLst>
              <a:ext uri="{FF2B5EF4-FFF2-40B4-BE49-F238E27FC236}">
                <a16:creationId xmlns:a16="http://schemas.microsoft.com/office/drawing/2014/main" id="{5A7E9D0E-5455-4467-8304-D742A33937BA}"/>
              </a:ext>
            </a:extLst>
          </p:cNvPr>
          <p:cNvSpPr/>
          <p:nvPr/>
        </p:nvSpPr>
        <p:spPr>
          <a:xfrm>
            <a:off x="7096183" y="3584795"/>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13" name="Flowchart: Magnetic Disk 12">
            <a:extLst>
              <a:ext uri="{FF2B5EF4-FFF2-40B4-BE49-F238E27FC236}">
                <a16:creationId xmlns:a16="http://schemas.microsoft.com/office/drawing/2014/main" id="{BFD6BB2A-3645-4DC3-8FCD-D0257E8053A3}"/>
              </a:ext>
            </a:extLst>
          </p:cNvPr>
          <p:cNvSpPr/>
          <p:nvPr/>
        </p:nvSpPr>
        <p:spPr>
          <a:xfrm>
            <a:off x="7106424" y="4431434"/>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15" name="Flowchart: Magnetic Disk 14">
            <a:extLst>
              <a:ext uri="{FF2B5EF4-FFF2-40B4-BE49-F238E27FC236}">
                <a16:creationId xmlns:a16="http://schemas.microsoft.com/office/drawing/2014/main" id="{59722ED1-5C33-4A52-882D-C57BF54FCFE2}"/>
              </a:ext>
            </a:extLst>
          </p:cNvPr>
          <p:cNvSpPr/>
          <p:nvPr/>
        </p:nvSpPr>
        <p:spPr>
          <a:xfrm>
            <a:off x="7087757" y="5316766"/>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Tree>
    <p:extLst>
      <p:ext uri="{BB962C8B-B14F-4D97-AF65-F5344CB8AC3E}">
        <p14:creationId xmlns:p14="http://schemas.microsoft.com/office/powerpoint/2010/main" val="15770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1" grpId="0"/>
      <p:bldP spid="3" grpId="0" animBg="1"/>
      <p:bldP spid="6"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a:extLst>
              <a:ext uri="{FF2B5EF4-FFF2-40B4-BE49-F238E27FC236}">
                <a16:creationId xmlns:a16="http://schemas.microsoft.com/office/drawing/2014/main" id="{BA3779CF-57BF-4411-B12C-E3190DF44F32}"/>
              </a:ext>
            </a:extLst>
          </p:cNvPr>
          <p:cNvSpPr/>
          <p:nvPr/>
        </p:nvSpPr>
        <p:spPr>
          <a:xfrm>
            <a:off x="3063109" y="1715359"/>
            <a:ext cx="6038028" cy="3913916"/>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Row Labels</a:t>
            </a:r>
          </a:p>
        </p:txBody>
      </p:sp>
      <p:sp>
        <p:nvSpPr>
          <p:cNvPr id="4" name="Flowchart: Process 3">
            <a:extLst>
              <a:ext uri="{FF2B5EF4-FFF2-40B4-BE49-F238E27FC236}">
                <a16:creationId xmlns:a16="http://schemas.microsoft.com/office/drawing/2014/main" id="{CE35183B-6A3E-4D72-AFEC-4882ED52590B}"/>
              </a:ext>
            </a:extLst>
          </p:cNvPr>
          <p:cNvSpPr/>
          <p:nvPr/>
        </p:nvSpPr>
        <p:spPr>
          <a:xfrm>
            <a:off x="3298832" y="2298783"/>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3E3186EC-BD8B-446B-9622-3D995E52C555}"/>
              </a:ext>
            </a:extLst>
          </p:cNvPr>
          <p:cNvSpPr/>
          <p:nvPr/>
        </p:nvSpPr>
        <p:spPr>
          <a:xfrm>
            <a:off x="3298832" y="3980386"/>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551BFA1D-7858-43AF-A352-BC7253C3F688}"/>
              </a:ext>
            </a:extLst>
          </p:cNvPr>
          <p:cNvSpPr/>
          <p:nvPr/>
        </p:nvSpPr>
        <p:spPr>
          <a:xfrm>
            <a:off x="6556382" y="2302771"/>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a:extLst>
              <a:ext uri="{FF2B5EF4-FFF2-40B4-BE49-F238E27FC236}">
                <a16:creationId xmlns:a16="http://schemas.microsoft.com/office/drawing/2014/main" id="{8D3270F4-A6EC-4DB4-BA11-3014A2A6AEDD}"/>
              </a:ext>
            </a:extLst>
          </p:cNvPr>
          <p:cNvSpPr/>
          <p:nvPr/>
        </p:nvSpPr>
        <p:spPr>
          <a:xfrm>
            <a:off x="6556382" y="3984374"/>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E51AFC1-9636-4018-A92B-77809E611D9F}"/>
              </a:ext>
            </a:extLst>
          </p:cNvPr>
          <p:cNvGrpSpPr/>
          <p:nvPr/>
        </p:nvGrpSpPr>
        <p:grpSpPr>
          <a:xfrm>
            <a:off x="3309103" y="2307463"/>
            <a:ext cx="2350538" cy="1456542"/>
            <a:chOff x="3309103" y="1855459"/>
            <a:chExt cx="2350538" cy="1456542"/>
          </a:xfrm>
          <a:solidFill>
            <a:srgbClr val="FEDF56"/>
          </a:solidFill>
        </p:grpSpPr>
        <p:sp>
          <p:nvSpPr>
            <p:cNvPr id="22" name="Isosceles Triangle 21">
              <a:extLst>
                <a:ext uri="{FF2B5EF4-FFF2-40B4-BE49-F238E27FC236}">
                  <a16:creationId xmlns:a16="http://schemas.microsoft.com/office/drawing/2014/main" id="{CA5BC441-927C-45C2-A10E-9C534487045E}"/>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CDDB40D3-79EF-4DD4-8A6A-78CB8DB3785F}"/>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7715F2-9561-41B3-B84A-4C33D1F907BF}"/>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2978D8D-851A-4A71-8E5F-0ADCD5BBCAA0}"/>
              </a:ext>
            </a:extLst>
          </p:cNvPr>
          <p:cNvGrpSpPr/>
          <p:nvPr/>
        </p:nvGrpSpPr>
        <p:grpSpPr>
          <a:xfrm>
            <a:off x="6557128" y="2307463"/>
            <a:ext cx="2350538" cy="1456542"/>
            <a:chOff x="3309103" y="1855459"/>
            <a:chExt cx="2350538" cy="1456542"/>
          </a:xfrm>
          <a:solidFill>
            <a:srgbClr val="FEDF56"/>
          </a:solidFill>
        </p:grpSpPr>
        <p:sp>
          <p:nvSpPr>
            <p:cNvPr id="79" name="Isosceles Triangle 78">
              <a:extLst>
                <a:ext uri="{FF2B5EF4-FFF2-40B4-BE49-F238E27FC236}">
                  <a16:creationId xmlns:a16="http://schemas.microsoft.com/office/drawing/2014/main" id="{E678767F-3F88-4315-BF59-F424BDD76332}"/>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9C66446C-32F0-4D0A-9E5F-F9B82D56373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454BF15-6EDD-44A0-B258-5690A48F84E5}"/>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43653C27-588E-42AE-B69D-7C2FBF9805FE}"/>
              </a:ext>
            </a:extLst>
          </p:cNvPr>
          <p:cNvGrpSpPr/>
          <p:nvPr/>
        </p:nvGrpSpPr>
        <p:grpSpPr>
          <a:xfrm>
            <a:off x="3282161" y="3974457"/>
            <a:ext cx="2350538" cy="1456542"/>
            <a:chOff x="3309103" y="1855459"/>
            <a:chExt cx="2350538" cy="1456542"/>
          </a:xfrm>
          <a:solidFill>
            <a:srgbClr val="FEDF56"/>
          </a:solidFill>
        </p:grpSpPr>
        <p:sp>
          <p:nvSpPr>
            <p:cNvPr id="83" name="Isosceles Triangle 82">
              <a:extLst>
                <a:ext uri="{FF2B5EF4-FFF2-40B4-BE49-F238E27FC236}">
                  <a16:creationId xmlns:a16="http://schemas.microsoft.com/office/drawing/2014/main" id="{00FEB970-8606-4C19-B594-C044386E7125}"/>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BE6F7D89-F330-4C0A-9CB1-C72C754005AD}"/>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699B2AC-0CC1-4078-BEB7-3BB0E1ADBF74}"/>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A7FEC82-61ED-485B-8E42-4CDCB28F6AC3}"/>
              </a:ext>
            </a:extLst>
          </p:cNvPr>
          <p:cNvGrpSpPr/>
          <p:nvPr/>
        </p:nvGrpSpPr>
        <p:grpSpPr>
          <a:xfrm>
            <a:off x="6557128" y="3984374"/>
            <a:ext cx="2350538" cy="1456542"/>
            <a:chOff x="3309103" y="1855459"/>
            <a:chExt cx="2350538" cy="1456542"/>
          </a:xfrm>
          <a:solidFill>
            <a:srgbClr val="FEDF56"/>
          </a:solidFill>
        </p:grpSpPr>
        <p:sp>
          <p:nvSpPr>
            <p:cNvPr id="87" name="Isosceles Triangle 86">
              <a:extLst>
                <a:ext uri="{FF2B5EF4-FFF2-40B4-BE49-F238E27FC236}">
                  <a16:creationId xmlns:a16="http://schemas.microsoft.com/office/drawing/2014/main" id="{4398157A-C7AA-49D6-AB65-10EED6095FB3}"/>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BEB41CE9-467F-4F20-ABF1-9F3B411AB57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A1A08D1-4C59-4613-BA81-89D4B2A13BDC}"/>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E876AF3E-9DB5-4D0C-A7E7-C4AE0D4C13F7}"/>
              </a:ext>
            </a:extLst>
          </p:cNvPr>
          <p:cNvSpPr txBox="1"/>
          <p:nvPr/>
        </p:nvSpPr>
        <p:spPr>
          <a:xfrm>
            <a:off x="3980685" y="2853123"/>
            <a:ext cx="1017645" cy="369332"/>
          </a:xfrm>
          <a:prstGeom prst="rect">
            <a:avLst/>
          </a:prstGeom>
          <a:noFill/>
        </p:spPr>
        <p:txBody>
          <a:bodyPr wrap="square" rtlCol="0">
            <a:spAutoFit/>
          </a:bodyPr>
          <a:lstStyle/>
          <a:p>
            <a:pPr algn="ctr"/>
            <a:r>
              <a:rPr lang="en-US" sz="1800" b="1" dirty="0">
                <a:solidFill>
                  <a:srgbClr val="2E75B6"/>
                </a:solidFill>
              </a:rPr>
              <a:t>Filters</a:t>
            </a:r>
          </a:p>
        </p:txBody>
      </p:sp>
      <p:sp>
        <p:nvSpPr>
          <p:cNvPr id="25" name="TextBox 24">
            <a:extLst>
              <a:ext uri="{FF2B5EF4-FFF2-40B4-BE49-F238E27FC236}">
                <a16:creationId xmlns:a16="http://schemas.microsoft.com/office/drawing/2014/main" id="{6D80791D-17F9-447C-A161-013E119D7E97}"/>
              </a:ext>
            </a:extLst>
          </p:cNvPr>
          <p:cNvSpPr txBox="1"/>
          <p:nvPr/>
        </p:nvSpPr>
        <p:spPr>
          <a:xfrm>
            <a:off x="7121461" y="2828850"/>
            <a:ext cx="1230650" cy="369332"/>
          </a:xfrm>
          <a:prstGeom prst="rect">
            <a:avLst/>
          </a:prstGeom>
          <a:noFill/>
        </p:spPr>
        <p:txBody>
          <a:bodyPr wrap="square" rtlCol="0">
            <a:spAutoFit/>
          </a:bodyPr>
          <a:lstStyle/>
          <a:p>
            <a:pPr algn="ctr"/>
            <a:r>
              <a:rPr lang="en-US" sz="1800" b="1" dirty="0">
                <a:solidFill>
                  <a:srgbClr val="2E75B6"/>
                </a:solidFill>
              </a:rPr>
              <a:t>Columns</a:t>
            </a:r>
          </a:p>
        </p:txBody>
      </p:sp>
      <p:sp>
        <p:nvSpPr>
          <p:cNvPr id="26" name="TextBox 25">
            <a:extLst>
              <a:ext uri="{FF2B5EF4-FFF2-40B4-BE49-F238E27FC236}">
                <a16:creationId xmlns:a16="http://schemas.microsoft.com/office/drawing/2014/main" id="{D423EA41-2BA8-45CA-AE40-C257A2510CB3}"/>
              </a:ext>
            </a:extLst>
          </p:cNvPr>
          <p:cNvSpPr txBox="1"/>
          <p:nvPr/>
        </p:nvSpPr>
        <p:spPr>
          <a:xfrm>
            <a:off x="3842765" y="4517621"/>
            <a:ext cx="1230650" cy="369332"/>
          </a:xfrm>
          <a:prstGeom prst="rect">
            <a:avLst/>
          </a:prstGeom>
          <a:noFill/>
        </p:spPr>
        <p:txBody>
          <a:bodyPr wrap="square" rtlCol="0">
            <a:spAutoFit/>
          </a:bodyPr>
          <a:lstStyle/>
          <a:p>
            <a:pPr algn="ctr"/>
            <a:r>
              <a:rPr lang="en-US" sz="1800" b="1" dirty="0">
                <a:solidFill>
                  <a:srgbClr val="2E75B6"/>
                </a:solidFill>
              </a:rPr>
              <a:t>Rows</a:t>
            </a:r>
          </a:p>
        </p:txBody>
      </p:sp>
      <p:sp>
        <p:nvSpPr>
          <p:cNvPr id="27" name="TextBox 26">
            <a:extLst>
              <a:ext uri="{FF2B5EF4-FFF2-40B4-BE49-F238E27FC236}">
                <a16:creationId xmlns:a16="http://schemas.microsoft.com/office/drawing/2014/main" id="{43541EC2-8F9D-4145-BD75-80BF65FD4ADB}"/>
              </a:ext>
            </a:extLst>
          </p:cNvPr>
          <p:cNvSpPr txBox="1"/>
          <p:nvPr/>
        </p:nvSpPr>
        <p:spPr>
          <a:xfrm>
            <a:off x="7111935" y="4524796"/>
            <a:ext cx="1230650" cy="369332"/>
          </a:xfrm>
          <a:prstGeom prst="rect">
            <a:avLst/>
          </a:prstGeom>
          <a:noFill/>
        </p:spPr>
        <p:txBody>
          <a:bodyPr wrap="square" rtlCol="0">
            <a:spAutoFit/>
          </a:bodyPr>
          <a:lstStyle/>
          <a:p>
            <a:pPr algn="ctr"/>
            <a:r>
              <a:rPr lang="en-US" sz="1800" b="1" dirty="0">
                <a:solidFill>
                  <a:srgbClr val="2E75B6"/>
                </a:solidFill>
              </a:rPr>
              <a:t>Values</a:t>
            </a:r>
          </a:p>
        </p:txBody>
      </p:sp>
      <p:sp>
        <p:nvSpPr>
          <p:cNvPr id="2" name="TextBox 1">
            <a:extLst>
              <a:ext uri="{FF2B5EF4-FFF2-40B4-BE49-F238E27FC236}">
                <a16:creationId xmlns:a16="http://schemas.microsoft.com/office/drawing/2014/main" id="{8D2FE476-D329-462A-B694-4300181E036B}"/>
              </a:ext>
            </a:extLst>
          </p:cNvPr>
          <p:cNvSpPr txBox="1"/>
          <p:nvPr/>
        </p:nvSpPr>
        <p:spPr>
          <a:xfrm flipH="1">
            <a:off x="4026404" y="1810298"/>
            <a:ext cx="3895448" cy="369332"/>
          </a:xfrm>
          <a:prstGeom prst="rect">
            <a:avLst/>
          </a:prstGeom>
          <a:noFill/>
        </p:spPr>
        <p:txBody>
          <a:bodyPr wrap="square" rtlCol="0">
            <a:spAutoFit/>
          </a:bodyPr>
          <a:lstStyle/>
          <a:p>
            <a:pPr algn="ctr"/>
            <a:r>
              <a:rPr lang="en-US" sz="1800" b="1" dirty="0">
                <a:solidFill>
                  <a:schemeClr val="bg1"/>
                </a:solidFill>
                <a:latin typeface="+mj-lt"/>
              </a:rPr>
              <a:t>PivotTable Reorganizers</a:t>
            </a:r>
          </a:p>
        </p:txBody>
      </p:sp>
      <p:grpSp>
        <p:nvGrpSpPr>
          <p:cNvPr id="59" name="Group 58">
            <a:extLst>
              <a:ext uri="{FF2B5EF4-FFF2-40B4-BE49-F238E27FC236}">
                <a16:creationId xmlns:a16="http://schemas.microsoft.com/office/drawing/2014/main" id="{A786E6BB-039B-470B-97A9-233A63C62436}"/>
              </a:ext>
            </a:extLst>
          </p:cNvPr>
          <p:cNvGrpSpPr/>
          <p:nvPr/>
        </p:nvGrpSpPr>
        <p:grpSpPr>
          <a:xfrm>
            <a:off x="390526" y="1917290"/>
            <a:ext cx="1986549" cy="4348033"/>
            <a:chOff x="390526" y="1695450"/>
            <a:chExt cx="2261636" cy="4569873"/>
          </a:xfrm>
        </p:grpSpPr>
        <p:sp>
          <p:nvSpPr>
            <p:cNvPr id="76" name="Rectangle 75">
              <a:extLst>
                <a:ext uri="{FF2B5EF4-FFF2-40B4-BE49-F238E27FC236}">
                  <a16:creationId xmlns:a16="http://schemas.microsoft.com/office/drawing/2014/main" id="{EDCEAE85-5011-4033-9F46-B08EC40382C3}"/>
                </a:ext>
              </a:extLst>
            </p:cNvPr>
            <p:cNvSpPr/>
            <p:nvPr/>
          </p:nvSpPr>
          <p:spPr>
            <a:xfrm>
              <a:off x="390526" y="1695450"/>
              <a:ext cx="2261636" cy="4569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F58080-1776-47B9-8528-FEB915F3B148}"/>
                </a:ext>
              </a:extLst>
            </p:cNvPr>
            <p:cNvSpPr/>
            <p:nvPr/>
          </p:nvSpPr>
          <p:spPr>
            <a:xfrm>
              <a:off x="470318" y="1769202"/>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A96E5B18-5CC2-4BD8-90BB-D85AB1CDCE7C}"/>
                </a:ext>
              </a:extLst>
            </p:cNvPr>
            <p:cNvGrpSpPr/>
            <p:nvPr/>
          </p:nvGrpSpPr>
          <p:grpSpPr>
            <a:xfrm>
              <a:off x="470318" y="1769202"/>
              <a:ext cx="2130007" cy="852116"/>
              <a:chOff x="736369" y="3564732"/>
              <a:chExt cx="1702316" cy="988217"/>
            </a:xfrm>
          </p:grpSpPr>
          <p:sp>
            <p:nvSpPr>
              <p:cNvPr id="107" name="Isosceles Triangle 106">
                <a:extLst>
                  <a:ext uri="{FF2B5EF4-FFF2-40B4-BE49-F238E27FC236}">
                    <a16:creationId xmlns:a16="http://schemas.microsoft.com/office/drawing/2014/main" id="{8968A7E1-B9B2-45BC-85BE-4A923866A1B4}"/>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44BF72E-7B52-4AFE-8DCB-DEE1CB3BD904}"/>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4D1DC60B-EB84-4452-AF51-6A45850A8EBB}"/>
                </a:ext>
              </a:extLst>
            </p:cNvPr>
            <p:cNvSpPr/>
            <p:nvPr/>
          </p:nvSpPr>
          <p:spPr>
            <a:xfrm>
              <a:off x="470318" y="266975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251105E0-31D5-4ED1-82F7-20B3BF802104}"/>
                </a:ext>
              </a:extLst>
            </p:cNvPr>
            <p:cNvGrpSpPr/>
            <p:nvPr/>
          </p:nvGrpSpPr>
          <p:grpSpPr>
            <a:xfrm>
              <a:off x="470318" y="2669753"/>
              <a:ext cx="2130007" cy="852116"/>
              <a:chOff x="736369" y="3564732"/>
              <a:chExt cx="1702316" cy="988217"/>
            </a:xfrm>
          </p:grpSpPr>
          <p:sp>
            <p:nvSpPr>
              <p:cNvPr id="105" name="Isosceles Triangle 104">
                <a:extLst>
                  <a:ext uri="{FF2B5EF4-FFF2-40B4-BE49-F238E27FC236}">
                    <a16:creationId xmlns:a16="http://schemas.microsoft.com/office/drawing/2014/main" id="{FAF4010D-D679-47B0-AD03-AC07716AEFF3}"/>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F056F52-90C3-4F97-BA0D-A2418EA84C3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ctangle 92">
              <a:extLst>
                <a:ext uri="{FF2B5EF4-FFF2-40B4-BE49-F238E27FC236}">
                  <a16:creationId xmlns:a16="http://schemas.microsoft.com/office/drawing/2014/main" id="{0A379838-6030-4084-A794-BD428B2F502C}"/>
                </a:ext>
              </a:extLst>
            </p:cNvPr>
            <p:cNvSpPr/>
            <p:nvPr/>
          </p:nvSpPr>
          <p:spPr>
            <a:xfrm>
              <a:off x="470318" y="355918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6E1F86AF-878E-48BD-97C8-7E755A1B5747}"/>
                </a:ext>
              </a:extLst>
            </p:cNvPr>
            <p:cNvGrpSpPr/>
            <p:nvPr/>
          </p:nvGrpSpPr>
          <p:grpSpPr>
            <a:xfrm>
              <a:off x="470318" y="3559183"/>
              <a:ext cx="2130007" cy="852116"/>
              <a:chOff x="736369" y="3564732"/>
              <a:chExt cx="1702316" cy="988217"/>
            </a:xfrm>
          </p:grpSpPr>
          <p:sp>
            <p:nvSpPr>
              <p:cNvPr id="103" name="Isosceles Triangle 102">
                <a:extLst>
                  <a:ext uri="{FF2B5EF4-FFF2-40B4-BE49-F238E27FC236}">
                    <a16:creationId xmlns:a16="http://schemas.microsoft.com/office/drawing/2014/main" id="{C5927256-96B3-480C-97DC-B609C5F7065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7A5AE4E-81F4-4174-AF6A-D9F4B6E3391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a:extLst>
                <a:ext uri="{FF2B5EF4-FFF2-40B4-BE49-F238E27FC236}">
                  <a16:creationId xmlns:a16="http://schemas.microsoft.com/office/drawing/2014/main" id="{BBE7C8B2-7B42-434B-8E67-5E06554704D2}"/>
                </a:ext>
              </a:extLst>
            </p:cNvPr>
            <p:cNvSpPr/>
            <p:nvPr/>
          </p:nvSpPr>
          <p:spPr>
            <a:xfrm>
              <a:off x="470318" y="4448120"/>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A609C818-FE38-461B-A818-4AF3AAA8C99A}"/>
                </a:ext>
              </a:extLst>
            </p:cNvPr>
            <p:cNvGrpSpPr/>
            <p:nvPr/>
          </p:nvGrpSpPr>
          <p:grpSpPr>
            <a:xfrm>
              <a:off x="470318" y="4448120"/>
              <a:ext cx="2130007" cy="852116"/>
              <a:chOff x="736369" y="3564732"/>
              <a:chExt cx="1702316" cy="988217"/>
            </a:xfrm>
          </p:grpSpPr>
          <p:sp>
            <p:nvSpPr>
              <p:cNvPr id="101" name="Isosceles Triangle 100">
                <a:extLst>
                  <a:ext uri="{FF2B5EF4-FFF2-40B4-BE49-F238E27FC236}">
                    <a16:creationId xmlns:a16="http://schemas.microsoft.com/office/drawing/2014/main" id="{534F9BAE-53CC-4D11-8DF7-6C6ED2A57E4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CB40597-EBE4-424B-A726-2CCA63BAC7F0}"/>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8498F1D9-B263-4A66-8E18-60C7CBDF4669}"/>
                </a:ext>
              </a:extLst>
            </p:cNvPr>
            <p:cNvSpPr/>
            <p:nvPr/>
          </p:nvSpPr>
          <p:spPr>
            <a:xfrm>
              <a:off x="470318" y="5369171"/>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42EA9D95-A2A1-4A80-AE6F-C95624177A0D}"/>
                </a:ext>
              </a:extLst>
            </p:cNvPr>
            <p:cNvGrpSpPr/>
            <p:nvPr/>
          </p:nvGrpSpPr>
          <p:grpSpPr>
            <a:xfrm>
              <a:off x="470318" y="5369171"/>
              <a:ext cx="2130007" cy="852116"/>
              <a:chOff x="736369" y="3564732"/>
              <a:chExt cx="1702316" cy="988217"/>
            </a:xfrm>
          </p:grpSpPr>
          <p:sp>
            <p:nvSpPr>
              <p:cNvPr id="99" name="Isosceles Triangle 98">
                <a:extLst>
                  <a:ext uri="{FF2B5EF4-FFF2-40B4-BE49-F238E27FC236}">
                    <a16:creationId xmlns:a16="http://schemas.microsoft.com/office/drawing/2014/main" id="{9256E7EC-90F7-4CA1-85BF-64C87A233A21}"/>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82B1CA2-7C3D-46F0-97DA-B917B99CFC63}"/>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 name="Rectangle 108">
            <a:extLst>
              <a:ext uri="{FF2B5EF4-FFF2-40B4-BE49-F238E27FC236}">
                <a16:creationId xmlns:a16="http://schemas.microsoft.com/office/drawing/2014/main" id="{B97438E9-4EEB-4FA4-8328-25BE7533C41E}"/>
              </a:ext>
            </a:extLst>
          </p:cNvPr>
          <p:cNvSpPr/>
          <p:nvPr/>
        </p:nvSpPr>
        <p:spPr>
          <a:xfrm>
            <a:off x="390526" y="1542711"/>
            <a:ext cx="1986549" cy="381116"/>
          </a:xfrm>
          <a:prstGeom prst="rect">
            <a:avLst/>
          </a:prstGeom>
          <a:solidFill>
            <a:srgbClr val="7F7F7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rPr>
              <a:t>PivotTable Fields Menu</a:t>
            </a:r>
          </a:p>
        </p:txBody>
      </p:sp>
      <p:sp>
        <p:nvSpPr>
          <p:cNvPr id="110" name="Flowchart: Magnetic Disk 109">
            <a:extLst>
              <a:ext uri="{FF2B5EF4-FFF2-40B4-BE49-F238E27FC236}">
                <a16:creationId xmlns:a16="http://schemas.microsoft.com/office/drawing/2014/main" id="{2A9E78D8-CFFC-4A2A-A3FD-359B3DC1C317}"/>
              </a:ext>
            </a:extLst>
          </p:cNvPr>
          <p:cNvSpPr/>
          <p:nvPr/>
        </p:nvSpPr>
        <p:spPr>
          <a:xfrm>
            <a:off x="756951" y="1999351"/>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111" name="Flowchart: Magnetic Disk 110">
            <a:extLst>
              <a:ext uri="{FF2B5EF4-FFF2-40B4-BE49-F238E27FC236}">
                <a16:creationId xmlns:a16="http://schemas.microsoft.com/office/drawing/2014/main" id="{53A93250-63A0-4172-9BCD-373E72A08A97}"/>
              </a:ext>
            </a:extLst>
          </p:cNvPr>
          <p:cNvSpPr/>
          <p:nvPr/>
        </p:nvSpPr>
        <p:spPr>
          <a:xfrm>
            <a:off x="741141" y="2863960"/>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112" name="Flowchart: Magnetic Disk 111">
            <a:extLst>
              <a:ext uri="{FF2B5EF4-FFF2-40B4-BE49-F238E27FC236}">
                <a16:creationId xmlns:a16="http://schemas.microsoft.com/office/drawing/2014/main" id="{E3435039-DFFC-4989-B24D-108D062FE57B}"/>
              </a:ext>
            </a:extLst>
          </p:cNvPr>
          <p:cNvSpPr/>
          <p:nvPr/>
        </p:nvSpPr>
        <p:spPr>
          <a:xfrm>
            <a:off x="750182" y="3710613"/>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113" name="Flowchart: Magnetic Disk 112">
            <a:extLst>
              <a:ext uri="{FF2B5EF4-FFF2-40B4-BE49-F238E27FC236}">
                <a16:creationId xmlns:a16="http://schemas.microsoft.com/office/drawing/2014/main" id="{A19E9F11-35F6-4CB5-AE78-2F1698A622C2}"/>
              </a:ext>
            </a:extLst>
          </p:cNvPr>
          <p:cNvSpPr/>
          <p:nvPr/>
        </p:nvSpPr>
        <p:spPr>
          <a:xfrm>
            <a:off x="760423" y="4557252"/>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114" name="Flowchart: Magnetic Disk 113">
            <a:extLst>
              <a:ext uri="{FF2B5EF4-FFF2-40B4-BE49-F238E27FC236}">
                <a16:creationId xmlns:a16="http://schemas.microsoft.com/office/drawing/2014/main" id="{A9254D49-102C-4DC2-AE96-EB451A8AAE82}"/>
              </a:ext>
            </a:extLst>
          </p:cNvPr>
          <p:cNvSpPr/>
          <p:nvPr/>
        </p:nvSpPr>
        <p:spPr>
          <a:xfrm>
            <a:off x="741756" y="5442584"/>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
        <p:nvSpPr>
          <p:cNvPr id="5" name="Flowchart: Magnetic Disk 4">
            <a:extLst>
              <a:ext uri="{FF2B5EF4-FFF2-40B4-BE49-F238E27FC236}">
                <a16:creationId xmlns:a16="http://schemas.microsoft.com/office/drawing/2014/main" id="{3587A2DF-606D-4E83-B66C-27480C3CE092}"/>
              </a:ext>
            </a:extLst>
          </p:cNvPr>
          <p:cNvSpPr/>
          <p:nvPr/>
        </p:nvSpPr>
        <p:spPr>
          <a:xfrm>
            <a:off x="3830065" y="4342898"/>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Tree>
    <p:extLst>
      <p:ext uri="{BB962C8B-B14F-4D97-AF65-F5344CB8AC3E}">
        <p14:creationId xmlns:p14="http://schemas.microsoft.com/office/powerpoint/2010/main" val="35456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a:extLst>
              <a:ext uri="{FF2B5EF4-FFF2-40B4-BE49-F238E27FC236}">
                <a16:creationId xmlns:a16="http://schemas.microsoft.com/office/drawing/2014/main" id="{BA3779CF-57BF-4411-B12C-E3190DF44F32}"/>
              </a:ext>
            </a:extLst>
          </p:cNvPr>
          <p:cNvSpPr/>
          <p:nvPr/>
        </p:nvSpPr>
        <p:spPr>
          <a:xfrm>
            <a:off x="3063109" y="1715359"/>
            <a:ext cx="6038028" cy="3913916"/>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Row Labels</a:t>
            </a:r>
          </a:p>
        </p:txBody>
      </p:sp>
      <p:sp>
        <p:nvSpPr>
          <p:cNvPr id="4" name="Flowchart: Process 3">
            <a:extLst>
              <a:ext uri="{FF2B5EF4-FFF2-40B4-BE49-F238E27FC236}">
                <a16:creationId xmlns:a16="http://schemas.microsoft.com/office/drawing/2014/main" id="{CE35183B-6A3E-4D72-AFEC-4882ED52590B}"/>
              </a:ext>
            </a:extLst>
          </p:cNvPr>
          <p:cNvSpPr/>
          <p:nvPr/>
        </p:nvSpPr>
        <p:spPr>
          <a:xfrm>
            <a:off x="3298832" y="2298783"/>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3E3186EC-BD8B-446B-9622-3D995E52C555}"/>
              </a:ext>
            </a:extLst>
          </p:cNvPr>
          <p:cNvSpPr/>
          <p:nvPr/>
        </p:nvSpPr>
        <p:spPr>
          <a:xfrm>
            <a:off x="3298832" y="3980386"/>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551BFA1D-7858-43AF-A352-BC7253C3F688}"/>
              </a:ext>
            </a:extLst>
          </p:cNvPr>
          <p:cNvSpPr/>
          <p:nvPr/>
        </p:nvSpPr>
        <p:spPr>
          <a:xfrm>
            <a:off x="6556382" y="2302771"/>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a:extLst>
              <a:ext uri="{FF2B5EF4-FFF2-40B4-BE49-F238E27FC236}">
                <a16:creationId xmlns:a16="http://schemas.microsoft.com/office/drawing/2014/main" id="{8D3270F4-A6EC-4DB4-BA11-3014A2A6AEDD}"/>
              </a:ext>
            </a:extLst>
          </p:cNvPr>
          <p:cNvSpPr/>
          <p:nvPr/>
        </p:nvSpPr>
        <p:spPr>
          <a:xfrm>
            <a:off x="6556382" y="3984374"/>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E51AFC1-9636-4018-A92B-77809E611D9F}"/>
              </a:ext>
            </a:extLst>
          </p:cNvPr>
          <p:cNvGrpSpPr/>
          <p:nvPr/>
        </p:nvGrpSpPr>
        <p:grpSpPr>
          <a:xfrm>
            <a:off x="3309103" y="2307463"/>
            <a:ext cx="2350538" cy="1456542"/>
            <a:chOff x="3309103" y="1855459"/>
            <a:chExt cx="2350538" cy="1456542"/>
          </a:xfrm>
          <a:solidFill>
            <a:srgbClr val="FEDF56"/>
          </a:solidFill>
        </p:grpSpPr>
        <p:sp>
          <p:nvSpPr>
            <p:cNvPr id="22" name="Isosceles Triangle 21">
              <a:extLst>
                <a:ext uri="{FF2B5EF4-FFF2-40B4-BE49-F238E27FC236}">
                  <a16:creationId xmlns:a16="http://schemas.microsoft.com/office/drawing/2014/main" id="{CA5BC441-927C-45C2-A10E-9C534487045E}"/>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CDDB40D3-79EF-4DD4-8A6A-78CB8DB3785F}"/>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7715F2-9561-41B3-B84A-4C33D1F907BF}"/>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2978D8D-851A-4A71-8E5F-0ADCD5BBCAA0}"/>
              </a:ext>
            </a:extLst>
          </p:cNvPr>
          <p:cNvGrpSpPr/>
          <p:nvPr/>
        </p:nvGrpSpPr>
        <p:grpSpPr>
          <a:xfrm>
            <a:off x="6557128" y="2307463"/>
            <a:ext cx="2350538" cy="1456542"/>
            <a:chOff x="3309103" y="1855459"/>
            <a:chExt cx="2350538" cy="1456542"/>
          </a:xfrm>
          <a:solidFill>
            <a:srgbClr val="FEDF56"/>
          </a:solidFill>
        </p:grpSpPr>
        <p:sp>
          <p:nvSpPr>
            <p:cNvPr id="79" name="Isosceles Triangle 78">
              <a:extLst>
                <a:ext uri="{FF2B5EF4-FFF2-40B4-BE49-F238E27FC236}">
                  <a16:creationId xmlns:a16="http://schemas.microsoft.com/office/drawing/2014/main" id="{E678767F-3F88-4315-BF59-F424BDD76332}"/>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9C66446C-32F0-4D0A-9E5F-F9B82D56373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454BF15-6EDD-44A0-B258-5690A48F84E5}"/>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43653C27-588E-42AE-B69D-7C2FBF9805FE}"/>
              </a:ext>
            </a:extLst>
          </p:cNvPr>
          <p:cNvGrpSpPr/>
          <p:nvPr/>
        </p:nvGrpSpPr>
        <p:grpSpPr>
          <a:xfrm>
            <a:off x="3282161" y="3974457"/>
            <a:ext cx="2350538" cy="1456542"/>
            <a:chOff x="3309103" y="1855459"/>
            <a:chExt cx="2350538" cy="1456542"/>
          </a:xfrm>
          <a:solidFill>
            <a:srgbClr val="FEDF56"/>
          </a:solidFill>
        </p:grpSpPr>
        <p:sp>
          <p:nvSpPr>
            <p:cNvPr id="83" name="Isosceles Triangle 82">
              <a:extLst>
                <a:ext uri="{FF2B5EF4-FFF2-40B4-BE49-F238E27FC236}">
                  <a16:creationId xmlns:a16="http://schemas.microsoft.com/office/drawing/2014/main" id="{00FEB970-8606-4C19-B594-C044386E7125}"/>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BE6F7D89-F330-4C0A-9CB1-C72C754005AD}"/>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699B2AC-0CC1-4078-BEB7-3BB0E1ADBF74}"/>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A7FEC82-61ED-485B-8E42-4CDCB28F6AC3}"/>
              </a:ext>
            </a:extLst>
          </p:cNvPr>
          <p:cNvGrpSpPr/>
          <p:nvPr/>
        </p:nvGrpSpPr>
        <p:grpSpPr>
          <a:xfrm>
            <a:off x="6557128" y="3984374"/>
            <a:ext cx="2350538" cy="1456542"/>
            <a:chOff x="3309103" y="1855459"/>
            <a:chExt cx="2350538" cy="1456542"/>
          </a:xfrm>
          <a:solidFill>
            <a:srgbClr val="FEDF56"/>
          </a:solidFill>
        </p:grpSpPr>
        <p:sp>
          <p:nvSpPr>
            <p:cNvPr id="87" name="Isosceles Triangle 86">
              <a:extLst>
                <a:ext uri="{FF2B5EF4-FFF2-40B4-BE49-F238E27FC236}">
                  <a16:creationId xmlns:a16="http://schemas.microsoft.com/office/drawing/2014/main" id="{4398157A-C7AA-49D6-AB65-10EED6095FB3}"/>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BEB41CE9-467F-4F20-ABF1-9F3B411AB57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A1A08D1-4C59-4613-BA81-89D4B2A13BDC}"/>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E876AF3E-9DB5-4D0C-A7E7-C4AE0D4C13F7}"/>
              </a:ext>
            </a:extLst>
          </p:cNvPr>
          <p:cNvSpPr txBox="1"/>
          <p:nvPr/>
        </p:nvSpPr>
        <p:spPr>
          <a:xfrm>
            <a:off x="3980685" y="2853123"/>
            <a:ext cx="1017645" cy="369332"/>
          </a:xfrm>
          <a:prstGeom prst="rect">
            <a:avLst/>
          </a:prstGeom>
          <a:noFill/>
        </p:spPr>
        <p:txBody>
          <a:bodyPr wrap="square" rtlCol="0">
            <a:spAutoFit/>
          </a:bodyPr>
          <a:lstStyle/>
          <a:p>
            <a:pPr algn="ctr"/>
            <a:r>
              <a:rPr lang="en-US" sz="1800" b="1" dirty="0">
                <a:solidFill>
                  <a:srgbClr val="2E75B6"/>
                </a:solidFill>
              </a:rPr>
              <a:t>Filters</a:t>
            </a:r>
          </a:p>
        </p:txBody>
      </p:sp>
      <p:sp>
        <p:nvSpPr>
          <p:cNvPr id="25" name="TextBox 24">
            <a:extLst>
              <a:ext uri="{FF2B5EF4-FFF2-40B4-BE49-F238E27FC236}">
                <a16:creationId xmlns:a16="http://schemas.microsoft.com/office/drawing/2014/main" id="{6D80791D-17F9-447C-A161-013E119D7E97}"/>
              </a:ext>
            </a:extLst>
          </p:cNvPr>
          <p:cNvSpPr txBox="1"/>
          <p:nvPr/>
        </p:nvSpPr>
        <p:spPr>
          <a:xfrm>
            <a:off x="7121461" y="2828850"/>
            <a:ext cx="1230650" cy="369332"/>
          </a:xfrm>
          <a:prstGeom prst="rect">
            <a:avLst/>
          </a:prstGeom>
          <a:noFill/>
        </p:spPr>
        <p:txBody>
          <a:bodyPr wrap="square" rtlCol="0">
            <a:spAutoFit/>
          </a:bodyPr>
          <a:lstStyle/>
          <a:p>
            <a:pPr algn="ctr"/>
            <a:r>
              <a:rPr lang="en-US" sz="1800" b="1" dirty="0">
                <a:solidFill>
                  <a:srgbClr val="2E75B6"/>
                </a:solidFill>
              </a:rPr>
              <a:t>Columns</a:t>
            </a:r>
          </a:p>
        </p:txBody>
      </p:sp>
      <p:sp>
        <p:nvSpPr>
          <p:cNvPr id="26" name="TextBox 25">
            <a:extLst>
              <a:ext uri="{FF2B5EF4-FFF2-40B4-BE49-F238E27FC236}">
                <a16:creationId xmlns:a16="http://schemas.microsoft.com/office/drawing/2014/main" id="{D423EA41-2BA8-45CA-AE40-C257A2510CB3}"/>
              </a:ext>
            </a:extLst>
          </p:cNvPr>
          <p:cNvSpPr txBox="1"/>
          <p:nvPr/>
        </p:nvSpPr>
        <p:spPr>
          <a:xfrm>
            <a:off x="3842765" y="4517621"/>
            <a:ext cx="1230650" cy="369332"/>
          </a:xfrm>
          <a:prstGeom prst="rect">
            <a:avLst/>
          </a:prstGeom>
          <a:noFill/>
        </p:spPr>
        <p:txBody>
          <a:bodyPr wrap="square" rtlCol="0">
            <a:spAutoFit/>
          </a:bodyPr>
          <a:lstStyle/>
          <a:p>
            <a:pPr algn="ctr"/>
            <a:r>
              <a:rPr lang="en-US" sz="1800" b="1" dirty="0">
                <a:solidFill>
                  <a:srgbClr val="2E75B6"/>
                </a:solidFill>
              </a:rPr>
              <a:t>Rows</a:t>
            </a:r>
          </a:p>
        </p:txBody>
      </p:sp>
      <p:sp>
        <p:nvSpPr>
          <p:cNvPr id="27" name="TextBox 26">
            <a:extLst>
              <a:ext uri="{FF2B5EF4-FFF2-40B4-BE49-F238E27FC236}">
                <a16:creationId xmlns:a16="http://schemas.microsoft.com/office/drawing/2014/main" id="{43541EC2-8F9D-4145-BD75-80BF65FD4ADB}"/>
              </a:ext>
            </a:extLst>
          </p:cNvPr>
          <p:cNvSpPr txBox="1"/>
          <p:nvPr/>
        </p:nvSpPr>
        <p:spPr>
          <a:xfrm>
            <a:off x="7111935" y="4524796"/>
            <a:ext cx="1230650" cy="369332"/>
          </a:xfrm>
          <a:prstGeom prst="rect">
            <a:avLst/>
          </a:prstGeom>
          <a:noFill/>
        </p:spPr>
        <p:txBody>
          <a:bodyPr wrap="square" rtlCol="0">
            <a:spAutoFit/>
          </a:bodyPr>
          <a:lstStyle/>
          <a:p>
            <a:pPr algn="ctr"/>
            <a:r>
              <a:rPr lang="en-US" sz="1800" b="1" dirty="0">
                <a:solidFill>
                  <a:srgbClr val="2E75B6"/>
                </a:solidFill>
              </a:rPr>
              <a:t>Values</a:t>
            </a:r>
          </a:p>
        </p:txBody>
      </p:sp>
      <p:sp>
        <p:nvSpPr>
          <p:cNvPr id="2" name="TextBox 1">
            <a:extLst>
              <a:ext uri="{FF2B5EF4-FFF2-40B4-BE49-F238E27FC236}">
                <a16:creationId xmlns:a16="http://schemas.microsoft.com/office/drawing/2014/main" id="{8D2FE476-D329-462A-B694-4300181E036B}"/>
              </a:ext>
            </a:extLst>
          </p:cNvPr>
          <p:cNvSpPr txBox="1"/>
          <p:nvPr/>
        </p:nvSpPr>
        <p:spPr>
          <a:xfrm flipH="1">
            <a:off x="4026404" y="1810298"/>
            <a:ext cx="3895448" cy="369332"/>
          </a:xfrm>
          <a:prstGeom prst="rect">
            <a:avLst/>
          </a:prstGeom>
          <a:noFill/>
        </p:spPr>
        <p:txBody>
          <a:bodyPr wrap="square" rtlCol="0">
            <a:spAutoFit/>
          </a:bodyPr>
          <a:lstStyle/>
          <a:p>
            <a:pPr algn="ctr"/>
            <a:r>
              <a:rPr lang="en-US" sz="1800" b="1" dirty="0">
                <a:solidFill>
                  <a:schemeClr val="bg1"/>
                </a:solidFill>
                <a:latin typeface="+mj-lt"/>
              </a:rPr>
              <a:t>PivotTable Reorganizers</a:t>
            </a:r>
          </a:p>
        </p:txBody>
      </p:sp>
      <p:grpSp>
        <p:nvGrpSpPr>
          <p:cNvPr id="59" name="Group 58">
            <a:extLst>
              <a:ext uri="{FF2B5EF4-FFF2-40B4-BE49-F238E27FC236}">
                <a16:creationId xmlns:a16="http://schemas.microsoft.com/office/drawing/2014/main" id="{A786E6BB-039B-470B-97A9-233A63C62436}"/>
              </a:ext>
            </a:extLst>
          </p:cNvPr>
          <p:cNvGrpSpPr/>
          <p:nvPr/>
        </p:nvGrpSpPr>
        <p:grpSpPr>
          <a:xfrm>
            <a:off x="390526" y="1917290"/>
            <a:ext cx="1986549" cy="4348033"/>
            <a:chOff x="390526" y="1695450"/>
            <a:chExt cx="2261636" cy="4569873"/>
          </a:xfrm>
        </p:grpSpPr>
        <p:sp>
          <p:nvSpPr>
            <p:cNvPr id="76" name="Rectangle 75">
              <a:extLst>
                <a:ext uri="{FF2B5EF4-FFF2-40B4-BE49-F238E27FC236}">
                  <a16:creationId xmlns:a16="http://schemas.microsoft.com/office/drawing/2014/main" id="{EDCEAE85-5011-4033-9F46-B08EC40382C3}"/>
                </a:ext>
              </a:extLst>
            </p:cNvPr>
            <p:cNvSpPr/>
            <p:nvPr/>
          </p:nvSpPr>
          <p:spPr>
            <a:xfrm>
              <a:off x="390526" y="1695450"/>
              <a:ext cx="2261636" cy="4569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F58080-1776-47B9-8528-FEB915F3B148}"/>
                </a:ext>
              </a:extLst>
            </p:cNvPr>
            <p:cNvSpPr/>
            <p:nvPr/>
          </p:nvSpPr>
          <p:spPr>
            <a:xfrm>
              <a:off x="470318" y="1769202"/>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A96E5B18-5CC2-4BD8-90BB-D85AB1CDCE7C}"/>
                </a:ext>
              </a:extLst>
            </p:cNvPr>
            <p:cNvGrpSpPr/>
            <p:nvPr/>
          </p:nvGrpSpPr>
          <p:grpSpPr>
            <a:xfrm>
              <a:off x="470318" y="1769202"/>
              <a:ext cx="2130007" cy="852116"/>
              <a:chOff x="736369" y="3564732"/>
              <a:chExt cx="1702316" cy="988217"/>
            </a:xfrm>
          </p:grpSpPr>
          <p:sp>
            <p:nvSpPr>
              <p:cNvPr id="107" name="Isosceles Triangle 106">
                <a:extLst>
                  <a:ext uri="{FF2B5EF4-FFF2-40B4-BE49-F238E27FC236}">
                    <a16:creationId xmlns:a16="http://schemas.microsoft.com/office/drawing/2014/main" id="{8968A7E1-B9B2-45BC-85BE-4A923866A1B4}"/>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44BF72E-7B52-4AFE-8DCB-DEE1CB3BD904}"/>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4D1DC60B-EB84-4452-AF51-6A45850A8EBB}"/>
                </a:ext>
              </a:extLst>
            </p:cNvPr>
            <p:cNvSpPr/>
            <p:nvPr/>
          </p:nvSpPr>
          <p:spPr>
            <a:xfrm>
              <a:off x="470318" y="266975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251105E0-31D5-4ED1-82F7-20B3BF802104}"/>
                </a:ext>
              </a:extLst>
            </p:cNvPr>
            <p:cNvGrpSpPr/>
            <p:nvPr/>
          </p:nvGrpSpPr>
          <p:grpSpPr>
            <a:xfrm>
              <a:off x="470318" y="2669753"/>
              <a:ext cx="2130007" cy="852116"/>
              <a:chOff x="736369" y="3564732"/>
              <a:chExt cx="1702316" cy="988217"/>
            </a:xfrm>
          </p:grpSpPr>
          <p:sp>
            <p:nvSpPr>
              <p:cNvPr id="105" name="Isosceles Triangle 104">
                <a:extLst>
                  <a:ext uri="{FF2B5EF4-FFF2-40B4-BE49-F238E27FC236}">
                    <a16:creationId xmlns:a16="http://schemas.microsoft.com/office/drawing/2014/main" id="{FAF4010D-D679-47B0-AD03-AC07716AEFF3}"/>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F056F52-90C3-4F97-BA0D-A2418EA84C3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ctangle 92">
              <a:extLst>
                <a:ext uri="{FF2B5EF4-FFF2-40B4-BE49-F238E27FC236}">
                  <a16:creationId xmlns:a16="http://schemas.microsoft.com/office/drawing/2014/main" id="{0A379838-6030-4084-A794-BD428B2F502C}"/>
                </a:ext>
              </a:extLst>
            </p:cNvPr>
            <p:cNvSpPr/>
            <p:nvPr/>
          </p:nvSpPr>
          <p:spPr>
            <a:xfrm>
              <a:off x="470318" y="355918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6E1F86AF-878E-48BD-97C8-7E755A1B5747}"/>
                </a:ext>
              </a:extLst>
            </p:cNvPr>
            <p:cNvGrpSpPr/>
            <p:nvPr/>
          </p:nvGrpSpPr>
          <p:grpSpPr>
            <a:xfrm>
              <a:off x="470318" y="3559183"/>
              <a:ext cx="2130007" cy="852116"/>
              <a:chOff x="736369" y="3564732"/>
              <a:chExt cx="1702316" cy="988217"/>
            </a:xfrm>
          </p:grpSpPr>
          <p:sp>
            <p:nvSpPr>
              <p:cNvPr id="103" name="Isosceles Triangle 102">
                <a:extLst>
                  <a:ext uri="{FF2B5EF4-FFF2-40B4-BE49-F238E27FC236}">
                    <a16:creationId xmlns:a16="http://schemas.microsoft.com/office/drawing/2014/main" id="{C5927256-96B3-480C-97DC-B609C5F7065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7A5AE4E-81F4-4174-AF6A-D9F4B6E3391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a:extLst>
                <a:ext uri="{FF2B5EF4-FFF2-40B4-BE49-F238E27FC236}">
                  <a16:creationId xmlns:a16="http://schemas.microsoft.com/office/drawing/2014/main" id="{BBE7C8B2-7B42-434B-8E67-5E06554704D2}"/>
                </a:ext>
              </a:extLst>
            </p:cNvPr>
            <p:cNvSpPr/>
            <p:nvPr/>
          </p:nvSpPr>
          <p:spPr>
            <a:xfrm>
              <a:off x="470318" y="4448120"/>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A609C818-FE38-461B-A818-4AF3AAA8C99A}"/>
                </a:ext>
              </a:extLst>
            </p:cNvPr>
            <p:cNvGrpSpPr/>
            <p:nvPr/>
          </p:nvGrpSpPr>
          <p:grpSpPr>
            <a:xfrm>
              <a:off x="470318" y="4448120"/>
              <a:ext cx="2130007" cy="852116"/>
              <a:chOff x="736369" y="3564732"/>
              <a:chExt cx="1702316" cy="988217"/>
            </a:xfrm>
          </p:grpSpPr>
          <p:sp>
            <p:nvSpPr>
              <p:cNvPr id="101" name="Isosceles Triangle 100">
                <a:extLst>
                  <a:ext uri="{FF2B5EF4-FFF2-40B4-BE49-F238E27FC236}">
                    <a16:creationId xmlns:a16="http://schemas.microsoft.com/office/drawing/2014/main" id="{534F9BAE-53CC-4D11-8DF7-6C6ED2A57E4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CB40597-EBE4-424B-A726-2CCA63BAC7F0}"/>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8498F1D9-B263-4A66-8E18-60C7CBDF4669}"/>
                </a:ext>
              </a:extLst>
            </p:cNvPr>
            <p:cNvSpPr/>
            <p:nvPr/>
          </p:nvSpPr>
          <p:spPr>
            <a:xfrm>
              <a:off x="470318" y="5369171"/>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42EA9D95-A2A1-4A80-AE6F-C95624177A0D}"/>
                </a:ext>
              </a:extLst>
            </p:cNvPr>
            <p:cNvGrpSpPr/>
            <p:nvPr/>
          </p:nvGrpSpPr>
          <p:grpSpPr>
            <a:xfrm>
              <a:off x="470318" y="5369171"/>
              <a:ext cx="2130007" cy="852116"/>
              <a:chOff x="736369" y="3564732"/>
              <a:chExt cx="1702316" cy="988217"/>
            </a:xfrm>
          </p:grpSpPr>
          <p:sp>
            <p:nvSpPr>
              <p:cNvPr id="99" name="Isosceles Triangle 98">
                <a:extLst>
                  <a:ext uri="{FF2B5EF4-FFF2-40B4-BE49-F238E27FC236}">
                    <a16:creationId xmlns:a16="http://schemas.microsoft.com/office/drawing/2014/main" id="{9256E7EC-90F7-4CA1-85BF-64C87A233A21}"/>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82B1CA2-7C3D-46F0-97DA-B917B99CFC63}"/>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 name="Rectangle 108">
            <a:extLst>
              <a:ext uri="{FF2B5EF4-FFF2-40B4-BE49-F238E27FC236}">
                <a16:creationId xmlns:a16="http://schemas.microsoft.com/office/drawing/2014/main" id="{B97438E9-4EEB-4FA4-8328-25BE7533C41E}"/>
              </a:ext>
            </a:extLst>
          </p:cNvPr>
          <p:cNvSpPr/>
          <p:nvPr/>
        </p:nvSpPr>
        <p:spPr>
          <a:xfrm>
            <a:off x="390526" y="1542711"/>
            <a:ext cx="1986549" cy="381116"/>
          </a:xfrm>
          <a:prstGeom prst="rect">
            <a:avLst/>
          </a:prstGeom>
          <a:solidFill>
            <a:srgbClr val="7F7F7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rPr>
              <a:t>PivotTable Fields Menu</a:t>
            </a:r>
          </a:p>
        </p:txBody>
      </p:sp>
      <p:sp>
        <p:nvSpPr>
          <p:cNvPr id="110" name="Flowchart: Magnetic Disk 109">
            <a:extLst>
              <a:ext uri="{FF2B5EF4-FFF2-40B4-BE49-F238E27FC236}">
                <a16:creationId xmlns:a16="http://schemas.microsoft.com/office/drawing/2014/main" id="{2A9E78D8-CFFC-4A2A-A3FD-359B3DC1C317}"/>
              </a:ext>
            </a:extLst>
          </p:cNvPr>
          <p:cNvSpPr/>
          <p:nvPr/>
        </p:nvSpPr>
        <p:spPr>
          <a:xfrm>
            <a:off x="756951" y="1999351"/>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111" name="Flowchart: Magnetic Disk 110">
            <a:extLst>
              <a:ext uri="{FF2B5EF4-FFF2-40B4-BE49-F238E27FC236}">
                <a16:creationId xmlns:a16="http://schemas.microsoft.com/office/drawing/2014/main" id="{53A93250-63A0-4172-9BCD-373E72A08A97}"/>
              </a:ext>
            </a:extLst>
          </p:cNvPr>
          <p:cNvSpPr/>
          <p:nvPr/>
        </p:nvSpPr>
        <p:spPr>
          <a:xfrm>
            <a:off x="741141" y="2863960"/>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112" name="Flowchart: Magnetic Disk 111">
            <a:extLst>
              <a:ext uri="{FF2B5EF4-FFF2-40B4-BE49-F238E27FC236}">
                <a16:creationId xmlns:a16="http://schemas.microsoft.com/office/drawing/2014/main" id="{E3435039-DFFC-4989-B24D-108D062FE57B}"/>
              </a:ext>
            </a:extLst>
          </p:cNvPr>
          <p:cNvSpPr/>
          <p:nvPr/>
        </p:nvSpPr>
        <p:spPr>
          <a:xfrm>
            <a:off x="750182" y="3710613"/>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113" name="Flowchart: Magnetic Disk 112">
            <a:extLst>
              <a:ext uri="{FF2B5EF4-FFF2-40B4-BE49-F238E27FC236}">
                <a16:creationId xmlns:a16="http://schemas.microsoft.com/office/drawing/2014/main" id="{A19E9F11-35F6-4CB5-AE78-2F1698A622C2}"/>
              </a:ext>
            </a:extLst>
          </p:cNvPr>
          <p:cNvSpPr/>
          <p:nvPr/>
        </p:nvSpPr>
        <p:spPr>
          <a:xfrm>
            <a:off x="760423" y="4557252"/>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114" name="Flowchart: Magnetic Disk 113">
            <a:extLst>
              <a:ext uri="{FF2B5EF4-FFF2-40B4-BE49-F238E27FC236}">
                <a16:creationId xmlns:a16="http://schemas.microsoft.com/office/drawing/2014/main" id="{A9254D49-102C-4DC2-AE96-EB451A8AAE82}"/>
              </a:ext>
            </a:extLst>
          </p:cNvPr>
          <p:cNvSpPr/>
          <p:nvPr/>
        </p:nvSpPr>
        <p:spPr>
          <a:xfrm>
            <a:off x="741756" y="5442584"/>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
        <p:nvSpPr>
          <p:cNvPr id="5" name="Flowchart: Magnetic Disk 4">
            <a:extLst>
              <a:ext uri="{FF2B5EF4-FFF2-40B4-BE49-F238E27FC236}">
                <a16:creationId xmlns:a16="http://schemas.microsoft.com/office/drawing/2014/main" id="{3587A2DF-606D-4E83-B66C-27480C3CE092}"/>
              </a:ext>
            </a:extLst>
          </p:cNvPr>
          <p:cNvSpPr/>
          <p:nvPr/>
        </p:nvSpPr>
        <p:spPr>
          <a:xfrm>
            <a:off x="3830065" y="4342898"/>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6" name="Rectangle 5">
            <a:extLst>
              <a:ext uri="{FF2B5EF4-FFF2-40B4-BE49-F238E27FC236}">
                <a16:creationId xmlns:a16="http://schemas.microsoft.com/office/drawing/2014/main" id="{F336A5DA-E90C-493E-A081-3F2FFF57B891}"/>
              </a:ext>
            </a:extLst>
          </p:cNvPr>
          <p:cNvSpPr/>
          <p:nvPr/>
        </p:nvSpPr>
        <p:spPr>
          <a:xfrm>
            <a:off x="210312" y="1197864"/>
            <a:ext cx="9067385" cy="5067459"/>
          </a:xfrm>
          <a:prstGeom prst="rect">
            <a:avLst/>
          </a:prstGeom>
          <a:solidFill>
            <a:schemeClr val="tx1">
              <a:lumMod val="85000"/>
              <a:lumOff val="1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water, sitting, boat, standing&#10;&#10;Description automatically generated">
            <a:extLst>
              <a:ext uri="{FF2B5EF4-FFF2-40B4-BE49-F238E27FC236}">
                <a16:creationId xmlns:a16="http://schemas.microsoft.com/office/drawing/2014/main" id="{969DFFDC-0B1E-49F7-993E-771844C985A5}"/>
              </a:ext>
            </a:extLst>
          </p:cNvPr>
          <p:cNvPicPr>
            <a:picLocks noChangeAspect="1"/>
          </p:cNvPicPr>
          <p:nvPr/>
        </p:nvPicPr>
        <p:blipFill>
          <a:blip r:embed="rId3"/>
          <a:stretch>
            <a:fillRect/>
          </a:stretch>
        </p:blipFill>
        <p:spPr>
          <a:xfrm>
            <a:off x="935831" y="2459831"/>
            <a:ext cx="7620000" cy="2066925"/>
          </a:xfrm>
          <a:prstGeom prst="rect">
            <a:avLst/>
          </a:prstGeom>
        </p:spPr>
      </p:pic>
    </p:spTree>
    <p:extLst>
      <p:ext uri="{BB962C8B-B14F-4D97-AF65-F5344CB8AC3E}">
        <p14:creationId xmlns:p14="http://schemas.microsoft.com/office/powerpoint/2010/main" val="2220474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a:extLst>
              <a:ext uri="{FF2B5EF4-FFF2-40B4-BE49-F238E27FC236}">
                <a16:creationId xmlns:a16="http://schemas.microsoft.com/office/drawing/2014/main" id="{BA3779CF-57BF-4411-B12C-E3190DF44F32}"/>
              </a:ext>
            </a:extLst>
          </p:cNvPr>
          <p:cNvSpPr/>
          <p:nvPr/>
        </p:nvSpPr>
        <p:spPr>
          <a:xfrm>
            <a:off x="3063109" y="1715359"/>
            <a:ext cx="6038028" cy="3913916"/>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Values</a:t>
            </a:r>
          </a:p>
        </p:txBody>
      </p:sp>
      <p:sp>
        <p:nvSpPr>
          <p:cNvPr id="4" name="Flowchart: Process 3">
            <a:extLst>
              <a:ext uri="{FF2B5EF4-FFF2-40B4-BE49-F238E27FC236}">
                <a16:creationId xmlns:a16="http://schemas.microsoft.com/office/drawing/2014/main" id="{CE35183B-6A3E-4D72-AFEC-4882ED52590B}"/>
              </a:ext>
            </a:extLst>
          </p:cNvPr>
          <p:cNvSpPr/>
          <p:nvPr/>
        </p:nvSpPr>
        <p:spPr>
          <a:xfrm>
            <a:off x="3298832" y="2298783"/>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3E3186EC-BD8B-446B-9622-3D995E52C555}"/>
              </a:ext>
            </a:extLst>
          </p:cNvPr>
          <p:cNvSpPr/>
          <p:nvPr/>
        </p:nvSpPr>
        <p:spPr>
          <a:xfrm>
            <a:off x="3298832" y="3980386"/>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551BFA1D-7858-43AF-A352-BC7253C3F688}"/>
              </a:ext>
            </a:extLst>
          </p:cNvPr>
          <p:cNvSpPr/>
          <p:nvPr/>
        </p:nvSpPr>
        <p:spPr>
          <a:xfrm>
            <a:off x="6556382" y="2302771"/>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a:extLst>
              <a:ext uri="{FF2B5EF4-FFF2-40B4-BE49-F238E27FC236}">
                <a16:creationId xmlns:a16="http://schemas.microsoft.com/office/drawing/2014/main" id="{8D3270F4-A6EC-4DB4-BA11-3014A2A6AEDD}"/>
              </a:ext>
            </a:extLst>
          </p:cNvPr>
          <p:cNvSpPr/>
          <p:nvPr/>
        </p:nvSpPr>
        <p:spPr>
          <a:xfrm>
            <a:off x="6556382" y="3984374"/>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E51AFC1-9636-4018-A92B-77809E611D9F}"/>
              </a:ext>
            </a:extLst>
          </p:cNvPr>
          <p:cNvGrpSpPr/>
          <p:nvPr/>
        </p:nvGrpSpPr>
        <p:grpSpPr>
          <a:xfrm>
            <a:off x="3309103" y="2307463"/>
            <a:ext cx="2350538" cy="1456542"/>
            <a:chOff x="3309103" y="1855459"/>
            <a:chExt cx="2350538" cy="1456542"/>
          </a:xfrm>
          <a:solidFill>
            <a:srgbClr val="FEDF56"/>
          </a:solidFill>
        </p:grpSpPr>
        <p:sp>
          <p:nvSpPr>
            <p:cNvPr id="22" name="Isosceles Triangle 21">
              <a:extLst>
                <a:ext uri="{FF2B5EF4-FFF2-40B4-BE49-F238E27FC236}">
                  <a16:creationId xmlns:a16="http://schemas.microsoft.com/office/drawing/2014/main" id="{CA5BC441-927C-45C2-A10E-9C534487045E}"/>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CDDB40D3-79EF-4DD4-8A6A-78CB8DB3785F}"/>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7715F2-9561-41B3-B84A-4C33D1F907BF}"/>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2978D8D-851A-4A71-8E5F-0ADCD5BBCAA0}"/>
              </a:ext>
            </a:extLst>
          </p:cNvPr>
          <p:cNvGrpSpPr/>
          <p:nvPr/>
        </p:nvGrpSpPr>
        <p:grpSpPr>
          <a:xfrm>
            <a:off x="6557128" y="2307463"/>
            <a:ext cx="2350538" cy="1456542"/>
            <a:chOff x="3309103" y="1855459"/>
            <a:chExt cx="2350538" cy="1456542"/>
          </a:xfrm>
          <a:solidFill>
            <a:srgbClr val="FEDF56"/>
          </a:solidFill>
        </p:grpSpPr>
        <p:sp>
          <p:nvSpPr>
            <p:cNvPr id="79" name="Isosceles Triangle 78">
              <a:extLst>
                <a:ext uri="{FF2B5EF4-FFF2-40B4-BE49-F238E27FC236}">
                  <a16:creationId xmlns:a16="http://schemas.microsoft.com/office/drawing/2014/main" id="{E678767F-3F88-4315-BF59-F424BDD76332}"/>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9C66446C-32F0-4D0A-9E5F-F9B82D56373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454BF15-6EDD-44A0-B258-5690A48F84E5}"/>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43653C27-588E-42AE-B69D-7C2FBF9805FE}"/>
              </a:ext>
            </a:extLst>
          </p:cNvPr>
          <p:cNvGrpSpPr/>
          <p:nvPr/>
        </p:nvGrpSpPr>
        <p:grpSpPr>
          <a:xfrm>
            <a:off x="3282161" y="3974457"/>
            <a:ext cx="2350538" cy="1456542"/>
            <a:chOff x="3309103" y="1855459"/>
            <a:chExt cx="2350538" cy="1456542"/>
          </a:xfrm>
          <a:solidFill>
            <a:srgbClr val="FEDF56"/>
          </a:solidFill>
        </p:grpSpPr>
        <p:sp>
          <p:nvSpPr>
            <p:cNvPr id="83" name="Isosceles Triangle 82">
              <a:extLst>
                <a:ext uri="{FF2B5EF4-FFF2-40B4-BE49-F238E27FC236}">
                  <a16:creationId xmlns:a16="http://schemas.microsoft.com/office/drawing/2014/main" id="{00FEB970-8606-4C19-B594-C044386E7125}"/>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BE6F7D89-F330-4C0A-9CB1-C72C754005AD}"/>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699B2AC-0CC1-4078-BEB7-3BB0E1ADBF74}"/>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A7FEC82-61ED-485B-8E42-4CDCB28F6AC3}"/>
              </a:ext>
            </a:extLst>
          </p:cNvPr>
          <p:cNvGrpSpPr/>
          <p:nvPr/>
        </p:nvGrpSpPr>
        <p:grpSpPr>
          <a:xfrm>
            <a:off x="6557128" y="3984374"/>
            <a:ext cx="2350538" cy="1456542"/>
            <a:chOff x="3309103" y="1855459"/>
            <a:chExt cx="2350538" cy="1456542"/>
          </a:xfrm>
          <a:solidFill>
            <a:srgbClr val="FEDF56"/>
          </a:solidFill>
        </p:grpSpPr>
        <p:sp>
          <p:nvSpPr>
            <p:cNvPr id="87" name="Isosceles Triangle 86">
              <a:extLst>
                <a:ext uri="{FF2B5EF4-FFF2-40B4-BE49-F238E27FC236}">
                  <a16:creationId xmlns:a16="http://schemas.microsoft.com/office/drawing/2014/main" id="{4398157A-C7AA-49D6-AB65-10EED6095FB3}"/>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BEB41CE9-467F-4F20-ABF1-9F3B411AB57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A1A08D1-4C59-4613-BA81-89D4B2A13BDC}"/>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E876AF3E-9DB5-4D0C-A7E7-C4AE0D4C13F7}"/>
              </a:ext>
            </a:extLst>
          </p:cNvPr>
          <p:cNvSpPr txBox="1"/>
          <p:nvPr/>
        </p:nvSpPr>
        <p:spPr>
          <a:xfrm>
            <a:off x="3980685" y="2853123"/>
            <a:ext cx="1017645" cy="369332"/>
          </a:xfrm>
          <a:prstGeom prst="rect">
            <a:avLst/>
          </a:prstGeom>
          <a:noFill/>
        </p:spPr>
        <p:txBody>
          <a:bodyPr wrap="square" rtlCol="0">
            <a:spAutoFit/>
          </a:bodyPr>
          <a:lstStyle/>
          <a:p>
            <a:pPr algn="ctr"/>
            <a:r>
              <a:rPr lang="en-US" sz="1800" b="1" dirty="0">
                <a:solidFill>
                  <a:srgbClr val="2E75B6"/>
                </a:solidFill>
              </a:rPr>
              <a:t>Filters</a:t>
            </a:r>
          </a:p>
        </p:txBody>
      </p:sp>
      <p:sp>
        <p:nvSpPr>
          <p:cNvPr id="25" name="TextBox 24">
            <a:extLst>
              <a:ext uri="{FF2B5EF4-FFF2-40B4-BE49-F238E27FC236}">
                <a16:creationId xmlns:a16="http://schemas.microsoft.com/office/drawing/2014/main" id="{6D80791D-17F9-447C-A161-013E119D7E97}"/>
              </a:ext>
            </a:extLst>
          </p:cNvPr>
          <p:cNvSpPr txBox="1"/>
          <p:nvPr/>
        </p:nvSpPr>
        <p:spPr>
          <a:xfrm>
            <a:off x="7121461" y="2828850"/>
            <a:ext cx="1230650" cy="369332"/>
          </a:xfrm>
          <a:prstGeom prst="rect">
            <a:avLst/>
          </a:prstGeom>
          <a:noFill/>
        </p:spPr>
        <p:txBody>
          <a:bodyPr wrap="square" rtlCol="0">
            <a:spAutoFit/>
          </a:bodyPr>
          <a:lstStyle/>
          <a:p>
            <a:pPr algn="ctr"/>
            <a:r>
              <a:rPr lang="en-US" sz="1800" b="1" dirty="0">
                <a:solidFill>
                  <a:srgbClr val="2E75B6"/>
                </a:solidFill>
              </a:rPr>
              <a:t>Columns</a:t>
            </a:r>
          </a:p>
        </p:txBody>
      </p:sp>
      <p:sp>
        <p:nvSpPr>
          <p:cNvPr id="26" name="TextBox 25">
            <a:extLst>
              <a:ext uri="{FF2B5EF4-FFF2-40B4-BE49-F238E27FC236}">
                <a16:creationId xmlns:a16="http://schemas.microsoft.com/office/drawing/2014/main" id="{D423EA41-2BA8-45CA-AE40-C257A2510CB3}"/>
              </a:ext>
            </a:extLst>
          </p:cNvPr>
          <p:cNvSpPr txBox="1"/>
          <p:nvPr/>
        </p:nvSpPr>
        <p:spPr>
          <a:xfrm>
            <a:off x="3842765" y="4517621"/>
            <a:ext cx="1230650" cy="369332"/>
          </a:xfrm>
          <a:prstGeom prst="rect">
            <a:avLst/>
          </a:prstGeom>
          <a:noFill/>
        </p:spPr>
        <p:txBody>
          <a:bodyPr wrap="square" rtlCol="0">
            <a:spAutoFit/>
          </a:bodyPr>
          <a:lstStyle/>
          <a:p>
            <a:pPr algn="ctr"/>
            <a:r>
              <a:rPr lang="en-US" sz="1800" b="1" dirty="0">
                <a:solidFill>
                  <a:srgbClr val="2E75B6"/>
                </a:solidFill>
              </a:rPr>
              <a:t>Rows</a:t>
            </a:r>
          </a:p>
        </p:txBody>
      </p:sp>
      <p:sp>
        <p:nvSpPr>
          <p:cNvPr id="27" name="TextBox 26">
            <a:extLst>
              <a:ext uri="{FF2B5EF4-FFF2-40B4-BE49-F238E27FC236}">
                <a16:creationId xmlns:a16="http://schemas.microsoft.com/office/drawing/2014/main" id="{43541EC2-8F9D-4145-BD75-80BF65FD4ADB}"/>
              </a:ext>
            </a:extLst>
          </p:cNvPr>
          <p:cNvSpPr txBox="1"/>
          <p:nvPr/>
        </p:nvSpPr>
        <p:spPr>
          <a:xfrm>
            <a:off x="7111935" y="4524796"/>
            <a:ext cx="1230650" cy="369332"/>
          </a:xfrm>
          <a:prstGeom prst="rect">
            <a:avLst/>
          </a:prstGeom>
          <a:noFill/>
        </p:spPr>
        <p:txBody>
          <a:bodyPr wrap="square" rtlCol="0">
            <a:spAutoFit/>
          </a:bodyPr>
          <a:lstStyle/>
          <a:p>
            <a:pPr algn="ctr"/>
            <a:r>
              <a:rPr lang="en-US" sz="1800" b="1" dirty="0">
                <a:solidFill>
                  <a:srgbClr val="2E75B6"/>
                </a:solidFill>
              </a:rPr>
              <a:t>Values</a:t>
            </a:r>
          </a:p>
        </p:txBody>
      </p:sp>
      <p:sp>
        <p:nvSpPr>
          <p:cNvPr id="2" name="TextBox 1">
            <a:extLst>
              <a:ext uri="{FF2B5EF4-FFF2-40B4-BE49-F238E27FC236}">
                <a16:creationId xmlns:a16="http://schemas.microsoft.com/office/drawing/2014/main" id="{8D2FE476-D329-462A-B694-4300181E036B}"/>
              </a:ext>
            </a:extLst>
          </p:cNvPr>
          <p:cNvSpPr txBox="1"/>
          <p:nvPr/>
        </p:nvSpPr>
        <p:spPr>
          <a:xfrm flipH="1">
            <a:off x="4026404" y="1810298"/>
            <a:ext cx="3895448" cy="369332"/>
          </a:xfrm>
          <a:prstGeom prst="rect">
            <a:avLst/>
          </a:prstGeom>
          <a:noFill/>
        </p:spPr>
        <p:txBody>
          <a:bodyPr wrap="square" rtlCol="0">
            <a:spAutoFit/>
          </a:bodyPr>
          <a:lstStyle/>
          <a:p>
            <a:pPr algn="ctr"/>
            <a:r>
              <a:rPr lang="en-US" sz="1800" b="1" dirty="0">
                <a:solidFill>
                  <a:schemeClr val="bg1"/>
                </a:solidFill>
                <a:latin typeface="+mj-lt"/>
              </a:rPr>
              <a:t>PivotTable Reorganizers</a:t>
            </a:r>
          </a:p>
        </p:txBody>
      </p:sp>
      <p:grpSp>
        <p:nvGrpSpPr>
          <p:cNvPr id="59" name="Group 58">
            <a:extLst>
              <a:ext uri="{FF2B5EF4-FFF2-40B4-BE49-F238E27FC236}">
                <a16:creationId xmlns:a16="http://schemas.microsoft.com/office/drawing/2014/main" id="{A786E6BB-039B-470B-97A9-233A63C62436}"/>
              </a:ext>
            </a:extLst>
          </p:cNvPr>
          <p:cNvGrpSpPr/>
          <p:nvPr/>
        </p:nvGrpSpPr>
        <p:grpSpPr>
          <a:xfrm>
            <a:off x="390526" y="1917290"/>
            <a:ext cx="1986549" cy="4348033"/>
            <a:chOff x="390526" y="1695450"/>
            <a:chExt cx="2261636" cy="4569873"/>
          </a:xfrm>
        </p:grpSpPr>
        <p:sp>
          <p:nvSpPr>
            <p:cNvPr id="76" name="Rectangle 75">
              <a:extLst>
                <a:ext uri="{FF2B5EF4-FFF2-40B4-BE49-F238E27FC236}">
                  <a16:creationId xmlns:a16="http://schemas.microsoft.com/office/drawing/2014/main" id="{EDCEAE85-5011-4033-9F46-B08EC40382C3}"/>
                </a:ext>
              </a:extLst>
            </p:cNvPr>
            <p:cNvSpPr/>
            <p:nvPr/>
          </p:nvSpPr>
          <p:spPr>
            <a:xfrm>
              <a:off x="390526" y="1695450"/>
              <a:ext cx="2261636" cy="4569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F58080-1776-47B9-8528-FEB915F3B148}"/>
                </a:ext>
              </a:extLst>
            </p:cNvPr>
            <p:cNvSpPr/>
            <p:nvPr/>
          </p:nvSpPr>
          <p:spPr>
            <a:xfrm>
              <a:off x="470318" y="1769202"/>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A96E5B18-5CC2-4BD8-90BB-D85AB1CDCE7C}"/>
                </a:ext>
              </a:extLst>
            </p:cNvPr>
            <p:cNvGrpSpPr/>
            <p:nvPr/>
          </p:nvGrpSpPr>
          <p:grpSpPr>
            <a:xfrm>
              <a:off x="470318" y="1769202"/>
              <a:ext cx="2130007" cy="852116"/>
              <a:chOff x="736369" y="3564732"/>
              <a:chExt cx="1702316" cy="988217"/>
            </a:xfrm>
          </p:grpSpPr>
          <p:sp>
            <p:nvSpPr>
              <p:cNvPr id="107" name="Isosceles Triangle 106">
                <a:extLst>
                  <a:ext uri="{FF2B5EF4-FFF2-40B4-BE49-F238E27FC236}">
                    <a16:creationId xmlns:a16="http://schemas.microsoft.com/office/drawing/2014/main" id="{8968A7E1-B9B2-45BC-85BE-4A923866A1B4}"/>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44BF72E-7B52-4AFE-8DCB-DEE1CB3BD904}"/>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4D1DC60B-EB84-4452-AF51-6A45850A8EBB}"/>
                </a:ext>
              </a:extLst>
            </p:cNvPr>
            <p:cNvSpPr/>
            <p:nvPr/>
          </p:nvSpPr>
          <p:spPr>
            <a:xfrm>
              <a:off x="470318" y="266975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251105E0-31D5-4ED1-82F7-20B3BF802104}"/>
                </a:ext>
              </a:extLst>
            </p:cNvPr>
            <p:cNvGrpSpPr/>
            <p:nvPr/>
          </p:nvGrpSpPr>
          <p:grpSpPr>
            <a:xfrm>
              <a:off x="470318" y="2669753"/>
              <a:ext cx="2130007" cy="852116"/>
              <a:chOff x="736369" y="3564732"/>
              <a:chExt cx="1702316" cy="988217"/>
            </a:xfrm>
          </p:grpSpPr>
          <p:sp>
            <p:nvSpPr>
              <p:cNvPr id="105" name="Isosceles Triangle 104">
                <a:extLst>
                  <a:ext uri="{FF2B5EF4-FFF2-40B4-BE49-F238E27FC236}">
                    <a16:creationId xmlns:a16="http://schemas.microsoft.com/office/drawing/2014/main" id="{FAF4010D-D679-47B0-AD03-AC07716AEFF3}"/>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F056F52-90C3-4F97-BA0D-A2418EA84C3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ctangle 92">
              <a:extLst>
                <a:ext uri="{FF2B5EF4-FFF2-40B4-BE49-F238E27FC236}">
                  <a16:creationId xmlns:a16="http://schemas.microsoft.com/office/drawing/2014/main" id="{0A379838-6030-4084-A794-BD428B2F502C}"/>
                </a:ext>
              </a:extLst>
            </p:cNvPr>
            <p:cNvSpPr/>
            <p:nvPr/>
          </p:nvSpPr>
          <p:spPr>
            <a:xfrm>
              <a:off x="470318" y="355918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6E1F86AF-878E-48BD-97C8-7E755A1B5747}"/>
                </a:ext>
              </a:extLst>
            </p:cNvPr>
            <p:cNvGrpSpPr/>
            <p:nvPr/>
          </p:nvGrpSpPr>
          <p:grpSpPr>
            <a:xfrm>
              <a:off x="470318" y="3559183"/>
              <a:ext cx="2130007" cy="852116"/>
              <a:chOff x="736369" y="3564732"/>
              <a:chExt cx="1702316" cy="988217"/>
            </a:xfrm>
          </p:grpSpPr>
          <p:sp>
            <p:nvSpPr>
              <p:cNvPr id="103" name="Isosceles Triangle 102">
                <a:extLst>
                  <a:ext uri="{FF2B5EF4-FFF2-40B4-BE49-F238E27FC236}">
                    <a16:creationId xmlns:a16="http://schemas.microsoft.com/office/drawing/2014/main" id="{C5927256-96B3-480C-97DC-B609C5F7065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7A5AE4E-81F4-4174-AF6A-D9F4B6E3391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a:extLst>
                <a:ext uri="{FF2B5EF4-FFF2-40B4-BE49-F238E27FC236}">
                  <a16:creationId xmlns:a16="http://schemas.microsoft.com/office/drawing/2014/main" id="{BBE7C8B2-7B42-434B-8E67-5E06554704D2}"/>
                </a:ext>
              </a:extLst>
            </p:cNvPr>
            <p:cNvSpPr/>
            <p:nvPr/>
          </p:nvSpPr>
          <p:spPr>
            <a:xfrm>
              <a:off x="470318" y="4448120"/>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A609C818-FE38-461B-A818-4AF3AAA8C99A}"/>
                </a:ext>
              </a:extLst>
            </p:cNvPr>
            <p:cNvGrpSpPr/>
            <p:nvPr/>
          </p:nvGrpSpPr>
          <p:grpSpPr>
            <a:xfrm>
              <a:off x="470318" y="4448120"/>
              <a:ext cx="2130007" cy="852116"/>
              <a:chOff x="736369" y="3564732"/>
              <a:chExt cx="1702316" cy="988217"/>
            </a:xfrm>
          </p:grpSpPr>
          <p:sp>
            <p:nvSpPr>
              <p:cNvPr id="101" name="Isosceles Triangle 100">
                <a:extLst>
                  <a:ext uri="{FF2B5EF4-FFF2-40B4-BE49-F238E27FC236}">
                    <a16:creationId xmlns:a16="http://schemas.microsoft.com/office/drawing/2014/main" id="{534F9BAE-53CC-4D11-8DF7-6C6ED2A57E4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CB40597-EBE4-424B-A726-2CCA63BAC7F0}"/>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8498F1D9-B263-4A66-8E18-60C7CBDF4669}"/>
                </a:ext>
              </a:extLst>
            </p:cNvPr>
            <p:cNvSpPr/>
            <p:nvPr/>
          </p:nvSpPr>
          <p:spPr>
            <a:xfrm>
              <a:off x="470318" y="5369171"/>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42EA9D95-A2A1-4A80-AE6F-C95624177A0D}"/>
                </a:ext>
              </a:extLst>
            </p:cNvPr>
            <p:cNvGrpSpPr/>
            <p:nvPr/>
          </p:nvGrpSpPr>
          <p:grpSpPr>
            <a:xfrm>
              <a:off x="470318" y="5369171"/>
              <a:ext cx="2130007" cy="852116"/>
              <a:chOff x="736369" y="3564732"/>
              <a:chExt cx="1702316" cy="988217"/>
            </a:xfrm>
          </p:grpSpPr>
          <p:sp>
            <p:nvSpPr>
              <p:cNvPr id="99" name="Isosceles Triangle 98">
                <a:extLst>
                  <a:ext uri="{FF2B5EF4-FFF2-40B4-BE49-F238E27FC236}">
                    <a16:creationId xmlns:a16="http://schemas.microsoft.com/office/drawing/2014/main" id="{9256E7EC-90F7-4CA1-85BF-64C87A233A21}"/>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82B1CA2-7C3D-46F0-97DA-B917B99CFC63}"/>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 name="Rectangle 108">
            <a:extLst>
              <a:ext uri="{FF2B5EF4-FFF2-40B4-BE49-F238E27FC236}">
                <a16:creationId xmlns:a16="http://schemas.microsoft.com/office/drawing/2014/main" id="{B97438E9-4EEB-4FA4-8328-25BE7533C41E}"/>
              </a:ext>
            </a:extLst>
          </p:cNvPr>
          <p:cNvSpPr/>
          <p:nvPr/>
        </p:nvSpPr>
        <p:spPr>
          <a:xfrm>
            <a:off x="390526" y="1542711"/>
            <a:ext cx="1986549" cy="381116"/>
          </a:xfrm>
          <a:prstGeom prst="rect">
            <a:avLst/>
          </a:prstGeom>
          <a:solidFill>
            <a:srgbClr val="7F7F7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rPr>
              <a:t>PivotTable Fields Menu</a:t>
            </a:r>
          </a:p>
        </p:txBody>
      </p:sp>
      <p:sp>
        <p:nvSpPr>
          <p:cNvPr id="110" name="Flowchart: Magnetic Disk 109">
            <a:extLst>
              <a:ext uri="{FF2B5EF4-FFF2-40B4-BE49-F238E27FC236}">
                <a16:creationId xmlns:a16="http://schemas.microsoft.com/office/drawing/2014/main" id="{2A9E78D8-CFFC-4A2A-A3FD-359B3DC1C317}"/>
              </a:ext>
            </a:extLst>
          </p:cNvPr>
          <p:cNvSpPr/>
          <p:nvPr/>
        </p:nvSpPr>
        <p:spPr>
          <a:xfrm>
            <a:off x="756951" y="1999351"/>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111" name="Flowchart: Magnetic Disk 110">
            <a:extLst>
              <a:ext uri="{FF2B5EF4-FFF2-40B4-BE49-F238E27FC236}">
                <a16:creationId xmlns:a16="http://schemas.microsoft.com/office/drawing/2014/main" id="{53A93250-63A0-4172-9BCD-373E72A08A97}"/>
              </a:ext>
            </a:extLst>
          </p:cNvPr>
          <p:cNvSpPr/>
          <p:nvPr/>
        </p:nvSpPr>
        <p:spPr>
          <a:xfrm>
            <a:off x="741141" y="2863960"/>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112" name="Flowchart: Magnetic Disk 111">
            <a:extLst>
              <a:ext uri="{FF2B5EF4-FFF2-40B4-BE49-F238E27FC236}">
                <a16:creationId xmlns:a16="http://schemas.microsoft.com/office/drawing/2014/main" id="{E3435039-DFFC-4989-B24D-108D062FE57B}"/>
              </a:ext>
            </a:extLst>
          </p:cNvPr>
          <p:cNvSpPr/>
          <p:nvPr/>
        </p:nvSpPr>
        <p:spPr>
          <a:xfrm>
            <a:off x="750182" y="3710613"/>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113" name="Flowchart: Magnetic Disk 112">
            <a:extLst>
              <a:ext uri="{FF2B5EF4-FFF2-40B4-BE49-F238E27FC236}">
                <a16:creationId xmlns:a16="http://schemas.microsoft.com/office/drawing/2014/main" id="{A19E9F11-35F6-4CB5-AE78-2F1698A622C2}"/>
              </a:ext>
            </a:extLst>
          </p:cNvPr>
          <p:cNvSpPr/>
          <p:nvPr/>
        </p:nvSpPr>
        <p:spPr>
          <a:xfrm>
            <a:off x="760423" y="4557252"/>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114" name="Flowchart: Magnetic Disk 113">
            <a:extLst>
              <a:ext uri="{FF2B5EF4-FFF2-40B4-BE49-F238E27FC236}">
                <a16:creationId xmlns:a16="http://schemas.microsoft.com/office/drawing/2014/main" id="{A9254D49-102C-4DC2-AE96-EB451A8AAE82}"/>
              </a:ext>
            </a:extLst>
          </p:cNvPr>
          <p:cNvSpPr/>
          <p:nvPr/>
        </p:nvSpPr>
        <p:spPr>
          <a:xfrm>
            <a:off x="741756" y="5442584"/>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
        <p:nvSpPr>
          <p:cNvPr id="6" name="Flowchart: Magnetic Disk 5">
            <a:extLst>
              <a:ext uri="{FF2B5EF4-FFF2-40B4-BE49-F238E27FC236}">
                <a16:creationId xmlns:a16="http://schemas.microsoft.com/office/drawing/2014/main" id="{69805965-C790-4EC3-96B1-084DDDF52A44}"/>
              </a:ext>
            </a:extLst>
          </p:cNvPr>
          <p:cNvSpPr/>
          <p:nvPr/>
        </p:nvSpPr>
        <p:spPr>
          <a:xfrm>
            <a:off x="7074636" y="4051019"/>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7" name="Flowchart: Magnetic Disk 6">
            <a:extLst>
              <a:ext uri="{FF2B5EF4-FFF2-40B4-BE49-F238E27FC236}">
                <a16:creationId xmlns:a16="http://schemas.microsoft.com/office/drawing/2014/main" id="{7B77AFA0-AE7B-4000-A251-1A61AE04B4B1}"/>
              </a:ext>
            </a:extLst>
          </p:cNvPr>
          <p:cNvSpPr/>
          <p:nvPr/>
        </p:nvSpPr>
        <p:spPr>
          <a:xfrm>
            <a:off x="7072177" y="4333685"/>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9" name="Flowchart: Magnetic Disk 8">
            <a:extLst>
              <a:ext uri="{FF2B5EF4-FFF2-40B4-BE49-F238E27FC236}">
                <a16:creationId xmlns:a16="http://schemas.microsoft.com/office/drawing/2014/main" id="{6B22881A-8B99-4D75-9DDB-DFF4FF59FEE3}"/>
              </a:ext>
            </a:extLst>
          </p:cNvPr>
          <p:cNvSpPr/>
          <p:nvPr/>
        </p:nvSpPr>
        <p:spPr>
          <a:xfrm>
            <a:off x="7078911" y="4619519"/>
            <a:ext cx="1273980"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Tree>
    <p:extLst>
      <p:ext uri="{BB962C8B-B14F-4D97-AF65-F5344CB8AC3E}">
        <p14:creationId xmlns:p14="http://schemas.microsoft.com/office/powerpoint/2010/main" val="349950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Process 15">
            <a:extLst>
              <a:ext uri="{FF2B5EF4-FFF2-40B4-BE49-F238E27FC236}">
                <a16:creationId xmlns:a16="http://schemas.microsoft.com/office/drawing/2014/main" id="{BA3779CF-57BF-4411-B12C-E3190DF44F32}"/>
              </a:ext>
            </a:extLst>
          </p:cNvPr>
          <p:cNvSpPr/>
          <p:nvPr/>
        </p:nvSpPr>
        <p:spPr>
          <a:xfrm>
            <a:off x="3063109" y="1715359"/>
            <a:ext cx="6038028" cy="3913916"/>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Values</a:t>
            </a:r>
          </a:p>
        </p:txBody>
      </p:sp>
      <p:sp>
        <p:nvSpPr>
          <p:cNvPr id="4" name="Flowchart: Process 3">
            <a:extLst>
              <a:ext uri="{FF2B5EF4-FFF2-40B4-BE49-F238E27FC236}">
                <a16:creationId xmlns:a16="http://schemas.microsoft.com/office/drawing/2014/main" id="{CE35183B-6A3E-4D72-AFEC-4882ED52590B}"/>
              </a:ext>
            </a:extLst>
          </p:cNvPr>
          <p:cNvSpPr/>
          <p:nvPr/>
        </p:nvSpPr>
        <p:spPr>
          <a:xfrm>
            <a:off x="3298832" y="2298783"/>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3E3186EC-BD8B-446B-9622-3D995E52C555}"/>
              </a:ext>
            </a:extLst>
          </p:cNvPr>
          <p:cNvSpPr/>
          <p:nvPr/>
        </p:nvSpPr>
        <p:spPr>
          <a:xfrm>
            <a:off x="3298832" y="3980386"/>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551BFA1D-7858-43AF-A352-BC7253C3F688}"/>
              </a:ext>
            </a:extLst>
          </p:cNvPr>
          <p:cNvSpPr/>
          <p:nvPr/>
        </p:nvSpPr>
        <p:spPr>
          <a:xfrm>
            <a:off x="6556382" y="2302771"/>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a:extLst>
              <a:ext uri="{FF2B5EF4-FFF2-40B4-BE49-F238E27FC236}">
                <a16:creationId xmlns:a16="http://schemas.microsoft.com/office/drawing/2014/main" id="{8D3270F4-A6EC-4DB4-BA11-3014A2A6AEDD}"/>
              </a:ext>
            </a:extLst>
          </p:cNvPr>
          <p:cNvSpPr/>
          <p:nvPr/>
        </p:nvSpPr>
        <p:spPr>
          <a:xfrm>
            <a:off x="6556382" y="3984374"/>
            <a:ext cx="2360809" cy="1456542"/>
          </a:xfrm>
          <a:prstGeom prst="flowChartProcess">
            <a:avLst/>
          </a:prstGeom>
          <a:solidFill>
            <a:srgbClr val="FED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E51AFC1-9636-4018-A92B-77809E611D9F}"/>
              </a:ext>
            </a:extLst>
          </p:cNvPr>
          <p:cNvGrpSpPr/>
          <p:nvPr/>
        </p:nvGrpSpPr>
        <p:grpSpPr>
          <a:xfrm>
            <a:off x="3309103" y="2307463"/>
            <a:ext cx="2350538" cy="1456542"/>
            <a:chOff x="3309103" y="1855459"/>
            <a:chExt cx="2350538" cy="1456542"/>
          </a:xfrm>
          <a:solidFill>
            <a:srgbClr val="FEDF56"/>
          </a:solidFill>
        </p:grpSpPr>
        <p:sp>
          <p:nvSpPr>
            <p:cNvPr id="22" name="Isosceles Triangle 21">
              <a:extLst>
                <a:ext uri="{FF2B5EF4-FFF2-40B4-BE49-F238E27FC236}">
                  <a16:creationId xmlns:a16="http://schemas.microsoft.com/office/drawing/2014/main" id="{CA5BC441-927C-45C2-A10E-9C534487045E}"/>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CDDB40D3-79EF-4DD4-8A6A-78CB8DB3785F}"/>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7715F2-9561-41B3-B84A-4C33D1F907BF}"/>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62978D8D-851A-4A71-8E5F-0ADCD5BBCAA0}"/>
              </a:ext>
            </a:extLst>
          </p:cNvPr>
          <p:cNvGrpSpPr/>
          <p:nvPr/>
        </p:nvGrpSpPr>
        <p:grpSpPr>
          <a:xfrm>
            <a:off x="6557128" y="2307463"/>
            <a:ext cx="2350538" cy="1456542"/>
            <a:chOff x="3309103" y="1855459"/>
            <a:chExt cx="2350538" cy="1456542"/>
          </a:xfrm>
          <a:solidFill>
            <a:srgbClr val="FEDF56"/>
          </a:solidFill>
        </p:grpSpPr>
        <p:sp>
          <p:nvSpPr>
            <p:cNvPr id="79" name="Isosceles Triangle 78">
              <a:extLst>
                <a:ext uri="{FF2B5EF4-FFF2-40B4-BE49-F238E27FC236}">
                  <a16:creationId xmlns:a16="http://schemas.microsoft.com/office/drawing/2014/main" id="{E678767F-3F88-4315-BF59-F424BDD76332}"/>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9C66446C-32F0-4D0A-9E5F-F9B82D56373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454BF15-6EDD-44A0-B258-5690A48F84E5}"/>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43653C27-588E-42AE-B69D-7C2FBF9805FE}"/>
              </a:ext>
            </a:extLst>
          </p:cNvPr>
          <p:cNvGrpSpPr/>
          <p:nvPr/>
        </p:nvGrpSpPr>
        <p:grpSpPr>
          <a:xfrm>
            <a:off x="3282161" y="3974457"/>
            <a:ext cx="2350538" cy="1456542"/>
            <a:chOff x="3309103" y="1855459"/>
            <a:chExt cx="2350538" cy="1456542"/>
          </a:xfrm>
          <a:solidFill>
            <a:srgbClr val="FEDF56"/>
          </a:solidFill>
        </p:grpSpPr>
        <p:sp>
          <p:nvSpPr>
            <p:cNvPr id="83" name="Isosceles Triangle 82">
              <a:extLst>
                <a:ext uri="{FF2B5EF4-FFF2-40B4-BE49-F238E27FC236}">
                  <a16:creationId xmlns:a16="http://schemas.microsoft.com/office/drawing/2014/main" id="{00FEB970-8606-4C19-B594-C044386E7125}"/>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BE6F7D89-F330-4C0A-9CB1-C72C754005AD}"/>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699B2AC-0CC1-4078-BEB7-3BB0E1ADBF74}"/>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4A7FEC82-61ED-485B-8E42-4CDCB28F6AC3}"/>
              </a:ext>
            </a:extLst>
          </p:cNvPr>
          <p:cNvGrpSpPr/>
          <p:nvPr/>
        </p:nvGrpSpPr>
        <p:grpSpPr>
          <a:xfrm>
            <a:off x="6557128" y="3984374"/>
            <a:ext cx="2350538" cy="1456542"/>
            <a:chOff x="3309103" y="1855459"/>
            <a:chExt cx="2350538" cy="1456542"/>
          </a:xfrm>
          <a:solidFill>
            <a:srgbClr val="FEDF56"/>
          </a:solidFill>
        </p:grpSpPr>
        <p:sp>
          <p:nvSpPr>
            <p:cNvPr id="87" name="Isosceles Triangle 86">
              <a:extLst>
                <a:ext uri="{FF2B5EF4-FFF2-40B4-BE49-F238E27FC236}">
                  <a16:creationId xmlns:a16="http://schemas.microsoft.com/office/drawing/2014/main" id="{4398157A-C7AA-49D6-AB65-10EED6095FB3}"/>
                </a:ext>
              </a:extLst>
            </p:cNvPr>
            <p:cNvSpPr/>
            <p:nvPr/>
          </p:nvSpPr>
          <p:spPr>
            <a:xfrm rot="10800000">
              <a:off x="3309103" y="1855459"/>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BEB41CE9-467F-4F20-ABF1-9F3B411AB576}"/>
                </a:ext>
              </a:extLst>
            </p:cNvPr>
            <p:cNvSpPr/>
            <p:nvPr/>
          </p:nvSpPr>
          <p:spPr>
            <a:xfrm>
              <a:off x="3319376" y="2276364"/>
              <a:ext cx="2340265" cy="1035637"/>
            </a:xfrm>
            <a:prstGeom prst="triangle">
              <a:avLst>
                <a:gd name="adj" fmla="val 48779"/>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A1A08D1-4C59-4613-BA81-89D4B2A13BDC}"/>
                </a:ext>
              </a:extLst>
            </p:cNvPr>
            <p:cNvSpPr/>
            <p:nvPr/>
          </p:nvSpPr>
          <p:spPr>
            <a:xfrm>
              <a:off x="3786731" y="2278860"/>
              <a:ext cx="1396116" cy="613895"/>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E876AF3E-9DB5-4D0C-A7E7-C4AE0D4C13F7}"/>
              </a:ext>
            </a:extLst>
          </p:cNvPr>
          <p:cNvSpPr txBox="1"/>
          <p:nvPr/>
        </p:nvSpPr>
        <p:spPr>
          <a:xfrm>
            <a:off x="3980685" y="2853123"/>
            <a:ext cx="1017645" cy="369332"/>
          </a:xfrm>
          <a:prstGeom prst="rect">
            <a:avLst/>
          </a:prstGeom>
          <a:noFill/>
        </p:spPr>
        <p:txBody>
          <a:bodyPr wrap="square" rtlCol="0">
            <a:spAutoFit/>
          </a:bodyPr>
          <a:lstStyle/>
          <a:p>
            <a:pPr algn="ctr"/>
            <a:r>
              <a:rPr lang="en-US" sz="1800" b="1" dirty="0">
                <a:solidFill>
                  <a:srgbClr val="2E75B6"/>
                </a:solidFill>
              </a:rPr>
              <a:t>Filters</a:t>
            </a:r>
          </a:p>
        </p:txBody>
      </p:sp>
      <p:sp>
        <p:nvSpPr>
          <p:cNvPr id="25" name="TextBox 24">
            <a:extLst>
              <a:ext uri="{FF2B5EF4-FFF2-40B4-BE49-F238E27FC236}">
                <a16:creationId xmlns:a16="http://schemas.microsoft.com/office/drawing/2014/main" id="{6D80791D-17F9-447C-A161-013E119D7E97}"/>
              </a:ext>
            </a:extLst>
          </p:cNvPr>
          <p:cNvSpPr txBox="1"/>
          <p:nvPr/>
        </p:nvSpPr>
        <p:spPr>
          <a:xfrm>
            <a:off x="7121461" y="2828850"/>
            <a:ext cx="1230650" cy="369332"/>
          </a:xfrm>
          <a:prstGeom prst="rect">
            <a:avLst/>
          </a:prstGeom>
          <a:noFill/>
        </p:spPr>
        <p:txBody>
          <a:bodyPr wrap="square" rtlCol="0">
            <a:spAutoFit/>
          </a:bodyPr>
          <a:lstStyle/>
          <a:p>
            <a:pPr algn="ctr"/>
            <a:r>
              <a:rPr lang="en-US" sz="1800" b="1" dirty="0">
                <a:solidFill>
                  <a:srgbClr val="2E75B6"/>
                </a:solidFill>
              </a:rPr>
              <a:t>Columns</a:t>
            </a:r>
          </a:p>
        </p:txBody>
      </p:sp>
      <p:sp>
        <p:nvSpPr>
          <p:cNvPr id="26" name="TextBox 25">
            <a:extLst>
              <a:ext uri="{FF2B5EF4-FFF2-40B4-BE49-F238E27FC236}">
                <a16:creationId xmlns:a16="http://schemas.microsoft.com/office/drawing/2014/main" id="{D423EA41-2BA8-45CA-AE40-C257A2510CB3}"/>
              </a:ext>
            </a:extLst>
          </p:cNvPr>
          <p:cNvSpPr txBox="1"/>
          <p:nvPr/>
        </p:nvSpPr>
        <p:spPr>
          <a:xfrm>
            <a:off x="3842765" y="4517621"/>
            <a:ext cx="1230650" cy="369332"/>
          </a:xfrm>
          <a:prstGeom prst="rect">
            <a:avLst/>
          </a:prstGeom>
          <a:noFill/>
        </p:spPr>
        <p:txBody>
          <a:bodyPr wrap="square" rtlCol="0">
            <a:spAutoFit/>
          </a:bodyPr>
          <a:lstStyle/>
          <a:p>
            <a:pPr algn="ctr"/>
            <a:r>
              <a:rPr lang="en-US" sz="1800" b="1" dirty="0">
                <a:solidFill>
                  <a:srgbClr val="2E75B6"/>
                </a:solidFill>
              </a:rPr>
              <a:t>Rows</a:t>
            </a:r>
          </a:p>
        </p:txBody>
      </p:sp>
      <p:sp>
        <p:nvSpPr>
          <p:cNvPr id="27" name="TextBox 26">
            <a:extLst>
              <a:ext uri="{FF2B5EF4-FFF2-40B4-BE49-F238E27FC236}">
                <a16:creationId xmlns:a16="http://schemas.microsoft.com/office/drawing/2014/main" id="{43541EC2-8F9D-4145-BD75-80BF65FD4ADB}"/>
              </a:ext>
            </a:extLst>
          </p:cNvPr>
          <p:cNvSpPr txBox="1"/>
          <p:nvPr/>
        </p:nvSpPr>
        <p:spPr>
          <a:xfrm>
            <a:off x="7111935" y="4524796"/>
            <a:ext cx="1230650" cy="369332"/>
          </a:xfrm>
          <a:prstGeom prst="rect">
            <a:avLst/>
          </a:prstGeom>
          <a:noFill/>
        </p:spPr>
        <p:txBody>
          <a:bodyPr wrap="square" rtlCol="0">
            <a:spAutoFit/>
          </a:bodyPr>
          <a:lstStyle/>
          <a:p>
            <a:pPr algn="ctr"/>
            <a:r>
              <a:rPr lang="en-US" sz="1800" b="1" dirty="0">
                <a:solidFill>
                  <a:srgbClr val="2E75B6"/>
                </a:solidFill>
              </a:rPr>
              <a:t>Values</a:t>
            </a:r>
          </a:p>
        </p:txBody>
      </p:sp>
      <p:sp>
        <p:nvSpPr>
          <p:cNvPr id="2" name="TextBox 1">
            <a:extLst>
              <a:ext uri="{FF2B5EF4-FFF2-40B4-BE49-F238E27FC236}">
                <a16:creationId xmlns:a16="http://schemas.microsoft.com/office/drawing/2014/main" id="{8D2FE476-D329-462A-B694-4300181E036B}"/>
              </a:ext>
            </a:extLst>
          </p:cNvPr>
          <p:cNvSpPr txBox="1"/>
          <p:nvPr/>
        </p:nvSpPr>
        <p:spPr>
          <a:xfrm flipH="1">
            <a:off x="4026404" y="1810298"/>
            <a:ext cx="3895448" cy="369332"/>
          </a:xfrm>
          <a:prstGeom prst="rect">
            <a:avLst/>
          </a:prstGeom>
          <a:noFill/>
        </p:spPr>
        <p:txBody>
          <a:bodyPr wrap="square" rtlCol="0">
            <a:spAutoFit/>
          </a:bodyPr>
          <a:lstStyle/>
          <a:p>
            <a:pPr algn="ctr"/>
            <a:r>
              <a:rPr lang="en-US" sz="1800" b="1" dirty="0">
                <a:solidFill>
                  <a:schemeClr val="bg1"/>
                </a:solidFill>
                <a:latin typeface="+mj-lt"/>
              </a:rPr>
              <a:t>PivotTable Reorganizers</a:t>
            </a:r>
          </a:p>
        </p:txBody>
      </p:sp>
      <p:grpSp>
        <p:nvGrpSpPr>
          <p:cNvPr id="59" name="Group 58">
            <a:extLst>
              <a:ext uri="{FF2B5EF4-FFF2-40B4-BE49-F238E27FC236}">
                <a16:creationId xmlns:a16="http://schemas.microsoft.com/office/drawing/2014/main" id="{A786E6BB-039B-470B-97A9-233A63C62436}"/>
              </a:ext>
            </a:extLst>
          </p:cNvPr>
          <p:cNvGrpSpPr/>
          <p:nvPr/>
        </p:nvGrpSpPr>
        <p:grpSpPr>
          <a:xfrm>
            <a:off x="390526" y="1917290"/>
            <a:ext cx="1986549" cy="4348033"/>
            <a:chOff x="390526" y="1695450"/>
            <a:chExt cx="2261636" cy="4569873"/>
          </a:xfrm>
        </p:grpSpPr>
        <p:sp>
          <p:nvSpPr>
            <p:cNvPr id="76" name="Rectangle 75">
              <a:extLst>
                <a:ext uri="{FF2B5EF4-FFF2-40B4-BE49-F238E27FC236}">
                  <a16:creationId xmlns:a16="http://schemas.microsoft.com/office/drawing/2014/main" id="{EDCEAE85-5011-4033-9F46-B08EC40382C3}"/>
                </a:ext>
              </a:extLst>
            </p:cNvPr>
            <p:cNvSpPr/>
            <p:nvPr/>
          </p:nvSpPr>
          <p:spPr>
            <a:xfrm>
              <a:off x="390526" y="1695450"/>
              <a:ext cx="2261636" cy="45698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F58080-1776-47B9-8528-FEB915F3B148}"/>
                </a:ext>
              </a:extLst>
            </p:cNvPr>
            <p:cNvSpPr/>
            <p:nvPr/>
          </p:nvSpPr>
          <p:spPr>
            <a:xfrm>
              <a:off x="470318" y="1769202"/>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A96E5B18-5CC2-4BD8-90BB-D85AB1CDCE7C}"/>
                </a:ext>
              </a:extLst>
            </p:cNvPr>
            <p:cNvGrpSpPr/>
            <p:nvPr/>
          </p:nvGrpSpPr>
          <p:grpSpPr>
            <a:xfrm>
              <a:off x="470318" y="1769202"/>
              <a:ext cx="2130007" cy="852116"/>
              <a:chOff x="736369" y="3564732"/>
              <a:chExt cx="1702316" cy="988217"/>
            </a:xfrm>
          </p:grpSpPr>
          <p:sp>
            <p:nvSpPr>
              <p:cNvPr id="107" name="Isosceles Triangle 106">
                <a:extLst>
                  <a:ext uri="{FF2B5EF4-FFF2-40B4-BE49-F238E27FC236}">
                    <a16:creationId xmlns:a16="http://schemas.microsoft.com/office/drawing/2014/main" id="{8968A7E1-B9B2-45BC-85BE-4A923866A1B4}"/>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E44BF72E-7B52-4AFE-8DCB-DEE1CB3BD904}"/>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4D1DC60B-EB84-4452-AF51-6A45850A8EBB}"/>
                </a:ext>
              </a:extLst>
            </p:cNvPr>
            <p:cNvSpPr/>
            <p:nvPr/>
          </p:nvSpPr>
          <p:spPr>
            <a:xfrm>
              <a:off x="470318" y="266975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251105E0-31D5-4ED1-82F7-20B3BF802104}"/>
                </a:ext>
              </a:extLst>
            </p:cNvPr>
            <p:cNvGrpSpPr/>
            <p:nvPr/>
          </p:nvGrpSpPr>
          <p:grpSpPr>
            <a:xfrm>
              <a:off x="470318" y="2669753"/>
              <a:ext cx="2130007" cy="852116"/>
              <a:chOff x="736369" y="3564732"/>
              <a:chExt cx="1702316" cy="988217"/>
            </a:xfrm>
          </p:grpSpPr>
          <p:sp>
            <p:nvSpPr>
              <p:cNvPr id="105" name="Isosceles Triangle 104">
                <a:extLst>
                  <a:ext uri="{FF2B5EF4-FFF2-40B4-BE49-F238E27FC236}">
                    <a16:creationId xmlns:a16="http://schemas.microsoft.com/office/drawing/2014/main" id="{FAF4010D-D679-47B0-AD03-AC07716AEFF3}"/>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F056F52-90C3-4F97-BA0D-A2418EA84C3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ctangle 92">
              <a:extLst>
                <a:ext uri="{FF2B5EF4-FFF2-40B4-BE49-F238E27FC236}">
                  <a16:creationId xmlns:a16="http://schemas.microsoft.com/office/drawing/2014/main" id="{0A379838-6030-4084-A794-BD428B2F502C}"/>
                </a:ext>
              </a:extLst>
            </p:cNvPr>
            <p:cNvSpPr/>
            <p:nvPr/>
          </p:nvSpPr>
          <p:spPr>
            <a:xfrm>
              <a:off x="470318" y="3559183"/>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6E1F86AF-878E-48BD-97C8-7E755A1B5747}"/>
                </a:ext>
              </a:extLst>
            </p:cNvPr>
            <p:cNvGrpSpPr/>
            <p:nvPr/>
          </p:nvGrpSpPr>
          <p:grpSpPr>
            <a:xfrm>
              <a:off x="470318" y="3559183"/>
              <a:ext cx="2130007" cy="852116"/>
              <a:chOff x="736369" y="3564732"/>
              <a:chExt cx="1702316" cy="988217"/>
            </a:xfrm>
          </p:grpSpPr>
          <p:sp>
            <p:nvSpPr>
              <p:cNvPr id="103" name="Isosceles Triangle 102">
                <a:extLst>
                  <a:ext uri="{FF2B5EF4-FFF2-40B4-BE49-F238E27FC236}">
                    <a16:creationId xmlns:a16="http://schemas.microsoft.com/office/drawing/2014/main" id="{C5927256-96B3-480C-97DC-B609C5F7065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7A5AE4E-81F4-4174-AF6A-D9F4B6E3391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94">
              <a:extLst>
                <a:ext uri="{FF2B5EF4-FFF2-40B4-BE49-F238E27FC236}">
                  <a16:creationId xmlns:a16="http://schemas.microsoft.com/office/drawing/2014/main" id="{BBE7C8B2-7B42-434B-8E67-5E06554704D2}"/>
                </a:ext>
              </a:extLst>
            </p:cNvPr>
            <p:cNvSpPr/>
            <p:nvPr/>
          </p:nvSpPr>
          <p:spPr>
            <a:xfrm>
              <a:off x="470318" y="4448120"/>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a:extLst>
                <a:ext uri="{FF2B5EF4-FFF2-40B4-BE49-F238E27FC236}">
                  <a16:creationId xmlns:a16="http://schemas.microsoft.com/office/drawing/2014/main" id="{A609C818-FE38-461B-A818-4AF3AAA8C99A}"/>
                </a:ext>
              </a:extLst>
            </p:cNvPr>
            <p:cNvGrpSpPr/>
            <p:nvPr/>
          </p:nvGrpSpPr>
          <p:grpSpPr>
            <a:xfrm>
              <a:off x="470318" y="4448120"/>
              <a:ext cx="2130007" cy="852116"/>
              <a:chOff x="736369" y="3564732"/>
              <a:chExt cx="1702316" cy="988217"/>
            </a:xfrm>
          </p:grpSpPr>
          <p:sp>
            <p:nvSpPr>
              <p:cNvPr id="101" name="Isosceles Triangle 100">
                <a:extLst>
                  <a:ext uri="{FF2B5EF4-FFF2-40B4-BE49-F238E27FC236}">
                    <a16:creationId xmlns:a16="http://schemas.microsoft.com/office/drawing/2014/main" id="{534F9BAE-53CC-4D11-8DF7-6C6ED2A57E4B}"/>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CB40597-EBE4-424B-A726-2CCA63BAC7F0}"/>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8498F1D9-B263-4A66-8E18-60C7CBDF4669}"/>
                </a:ext>
              </a:extLst>
            </p:cNvPr>
            <p:cNvSpPr/>
            <p:nvPr/>
          </p:nvSpPr>
          <p:spPr>
            <a:xfrm>
              <a:off x="470318" y="5369171"/>
              <a:ext cx="2130008" cy="85211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42EA9D95-A2A1-4A80-AE6F-C95624177A0D}"/>
                </a:ext>
              </a:extLst>
            </p:cNvPr>
            <p:cNvGrpSpPr/>
            <p:nvPr/>
          </p:nvGrpSpPr>
          <p:grpSpPr>
            <a:xfrm>
              <a:off x="470318" y="5369171"/>
              <a:ext cx="2130007" cy="852116"/>
              <a:chOff x="736369" y="3564732"/>
              <a:chExt cx="1702316" cy="988217"/>
            </a:xfrm>
          </p:grpSpPr>
          <p:sp>
            <p:nvSpPr>
              <p:cNvPr id="99" name="Isosceles Triangle 98">
                <a:extLst>
                  <a:ext uri="{FF2B5EF4-FFF2-40B4-BE49-F238E27FC236}">
                    <a16:creationId xmlns:a16="http://schemas.microsoft.com/office/drawing/2014/main" id="{9256E7EC-90F7-4CA1-85BF-64C87A233A21}"/>
                  </a:ext>
                </a:extLst>
              </p:cNvPr>
              <p:cNvSpPr/>
              <p:nvPr/>
            </p:nvSpPr>
            <p:spPr>
              <a:xfrm>
                <a:off x="736369" y="3564732"/>
                <a:ext cx="1702316"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82B1CA2-7C3D-46F0-97DA-B917B99CFC63}"/>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 name="Rectangle 108">
            <a:extLst>
              <a:ext uri="{FF2B5EF4-FFF2-40B4-BE49-F238E27FC236}">
                <a16:creationId xmlns:a16="http://schemas.microsoft.com/office/drawing/2014/main" id="{B97438E9-4EEB-4FA4-8328-25BE7533C41E}"/>
              </a:ext>
            </a:extLst>
          </p:cNvPr>
          <p:cNvSpPr/>
          <p:nvPr/>
        </p:nvSpPr>
        <p:spPr>
          <a:xfrm>
            <a:off x="390526" y="1542711"/>
            <a:ext cx="1986549" cy="381116"/>
          </a:xfrm>
          <a:prstGeom prst="rect">
            <a:avLst/>
          </a:prstGeom>
          <a:solidFill>
            <a:srgbClr val="7F7F7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solidFill>
                  <a:schemeClr val="bg1"/>
                </a:solidFill>
              </a:rPr>
              <a:t>PivotTable Fields Menu</a:t>
            </a:r>
          </a:p>
        </p:txBody>
      </p:sp>
      <p:sp>
        <p:nvSpPr>
          <p:cNvPr id="110" name="Flowchart: Magnetic Disk 109">
            <a:extLst>
              <a:ext uri="{FF2B5EF4-FFF2-40B4-BE49-F238E27FC236}">
                <a16:creationId xmlns:a16="http://schemas.microsoft.com/office/drawing/2014/main" id="{2A9E78D8-CFFC-4A2A-A3FD-359B3DC1C317}"/>
              </a:ext>
            </a:extLst>
          </p:cNvPr>
          <p:cNvSpPr/>
          <p:nvPr/>
        </p:nvSpPr>
        <p:spPr>
          <a:xfrm>
            <a:off x="756951" y="1999351"/>
            <a:ext cx="1270706" cy="781050"/>
          </a:xfrm>
          <a:prstGeom prst="flowChartMagneticDisk">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Name</a:t>
            </a:r>
          </a:p>
        </p:txBody>
      </p:sp>
      <p:sp>
        <p:nvSpPr>
          <p:cNvPr id="111" name="Flowchart: Magnetic Disk 110">
            <a:extLst>
              <a:ext uri="{FF2B5EF4-FFF2-40B4-BE49-F238E27FC236}">
                <a16:creationId xmlns:a16="http://schemas.microsoft.com/office/drawing/2014/main" id="{53A93250-63A0-4172-9BCD-373E72A08A97}"/>
              </a:ext>
            </a:extLst>
          </p:cNvPr>
          <p:cNvSpPr/>
          <p:nvPr/>
        </p:nvSpPr>
        <p:spPr>
          <a:xfrm>
            <a:off x="741141" y="2863960"/>
            <a:ext cx="1270705"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t>Team</a:t>
            </a:r>
          </a:p>
        </p:txBody>
      </p:sp>
      <p:sp>
        <p:nvSpPr>
          <p:cNvPr id="112" name="Flowchart: Magnetic Disk 111">
            <a:extLst>
              <a:ext uri="{FF2B5EF4-FFF2-40B4-BE49-F238E27FC236}">
                <a16:creationId xmlns:a16="http://schemas.microsoft.com/office/drawing/2014/main" id="{E3435039-DFFC-4989-B24D-108D062FE57B}"/>
              </a:ext>
            </a:extLst>
          </p:cNvPr>
          <p:cNvSpPr/>
          <p:nvPr/>
        </p:nvSpPr>
        <p:spPr>
          <a:xfrm>
            <a:off x="750182" y="3710613"/>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113" name="Flowchart: Magnetic Disk 112">
            <a:extLst>
              <a:ext uri="{FF2B5EF4-FFF2-40B4-BE49-F238E27FC236}">
                <a16:creationId xmlns:a16="http://schemas.microsoft.com/office/drawing/2014/main" id="{A19E9F11-35F6-4CB5-AE78-2F1698A622C2}"/>
              </a:ext>
            </a:extLst>
          </p:cNvPr>
          <p:cNvSpPr/>
          <p:nvPr/>
        </p:nvSpPr>
        <p:spPr>
          <a:xfrm>
            <a:off x="760423" y="4557252"/>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114" name="Flowchart: Magnetic Disk 113">
            <a:extLst>
              <a:ext uri="{FF2B5EF4-FFF2-40B4-BE49-F238E27FC236}">
                <a16:creationId xmlns:a16="http://schemas.microsoft.com/office/drawing/2014/main" id="{A9254D49-102C-4DC2-AE96-EB451A8AAE82}"/>
              </a:ext>
            </a:extLst>
          </p:cNvPr>
          <p:cNvSpPr/>
          <p:nvPr/>
        </p:nvSpPr>
        <p:spPr>
          <a:xfrm>
            <a:off x="741756" y="5442584"/>
            <a:ext cx="1285901"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
        <p:nvSpPr>
          <p:cNvPr id="6" name="Flowchart: Magnetic Disk 5">
            <a:extLst>
              <a:ext uri="{FF2B5EF4-FFF2-40B4-BE49-F238E27FC236}">
                <a16:creationId xmlns:a16="http://schemas.microsoft.com/office/drawing/2014/main" id="{69805965-C790-4EC3-96B1-084DDDF52A44}"/>
              </a:ext>
            </a:extLst>
          </p:cNvPr>
          <p:cNvSpPr/>
          <p:nvPr/>
        </p:nvSpPr>
        <p:spPr>
          <a:xfrm>
            <a:off x="7074636" y="4051019"/>
            <a:ext cx="1267235"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Game 1</a:t>
            </a:r>
          </a:p>
        </p:txBody>
      </p:sp>
      <p:sp>
        <p:nvSpPr>
          <p:cNvPr id="7" name="Flowchart: Magnetic Disk 6">
            <a:extLst>
              <a:ext uri="{FF2B5EF4-FFF2-40B4-BE49-F238E27FC236}">
                <a16:creationId xmlns:a16="http://schemas.microsoft.com/office/drawing/2014/main" id="{7B77AFA0-AE7B-4000-A251-1A61AE04B4B1}"/>
              </a:ext>
            </a:extLst>
          </p:cNvPr>
          <p:cNvSpPr/>
          <p:nvPr/>
        </p:nvSpPr>
        <p:spPr>
          <a:xfrm>
            <a:off x="7072177" y="4333685"/>
            <a:ext cx="1267234" cy="781050"/>
          </a:xfrm>
          <a:prstGeom prst="flowChartMagneticDisk">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2</a:t>
            </a:r>
          </a:p>
        </p:txBody>
      </p:sp>
      <p:sp>
        <p:nvSpPr>
          <p:cNvPr id="9" name="Flowchart: Magnetic Disk 8">
            <a:extLst>
              <a:ext uri="{FF2B5EF4-FFF2-40B4-BE49-F238E27FC236}">
                <a16:creationId xmlns:a16="http://schemas.microsoft.com/office/drawing/2014/main" id="{6B22881A-8B99-4D75-9DDB-DFF4FF59FEE3}"/>
              </a:ext>
            </a:extLst>
          </p:cNvPr>
          <p:cNvSpPr/>
          <p:nvPr/>
        </p:nvSpPr>
        <p:spPr>
          <a:xfrm>
            <a:off x="7078911" y="4619519"/>
            <a:ext cx="1273980" cy="781050"/>
          </a:xfrm>
          <a:prstGeom prst="flowChartMagneticDisk">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Game 3</a:t>
            </a:r>
          </a:p>
        </p:txBody>
      </p:sp>
      <p:sp>
        <p:nvSpPr>
          <p:cNvPr id="5" name="Rectangle 4">
            <a:extLst>
              <a:ext uri="{FF2B5EF4-FFF2-40B4-BE49-F238E27FC236}">
                <a16:creationId xmlns:a16="http://schemas.microsoft.com/office/drawing/2014/main" id="{D3564366-6586-4200-A30E-898DDB2D45D6}"/>
              </a:ext>
            </a:extLst>
          </p:cNvPr>
          <p:cNvSpPr/>
          <p:nvPr/>
        </p:nvSpPr>
        <p:spPr>
          <a:xfrm>
            <a:off x="210312" y="1197864"/>
            <a:ext cx="9067385" cy="5067459"/>
          </a:xfrm>
          <a:prstGeom prst="rect">
            <a:avLst/>
          </a:prstGeom>
          <a:solidFill>
            <a:schemeClr val="tx1">
              <a:lumMod val="85000"/>
              <a:lumOff val="1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552DDC65-59A9-4260-A89A-8F0CA7C9AE45}"/>
              </a:ext>
            </a:extLst>
          </p:cNvPr>
          <p:cNvPicPr>
            <a:picLocks noChangeAspect="1"/>
          </p:cNvPicPr>
          <p:nvPr/>
        </p:nvPicPr>
        <p:blipFill>
          <a:blip r:embed="rId3"/>
          <a:stretch>
            <a:fillRect/>
          </a:stretch>
        </p:blipFill>
        <p:spPr>
          <a:xfrm>
            <a:off x="964406" y="2459831"/>
            <a:ext cx="7562850" cy="2066925"/>
          </a:xfrm>
          <a:prstGeom prst="rect">
            <a:avLst/>
          </a:prstGeom>
        </p:spPr>
      </p:pic>
      <p:sp>
        <p:nvSpPr>
          <p:cNvPr id="20" name="Rectangle 19">
            <a:extLst>
              <a:ext uri="{FF2B5EF4-FFF2-40B4-BE49-F238E27FC236}">
                <a16:creationId xmlns:a16="http://schemas.microsoft.com/office/drawing/2014/main" id="{E3E48759-553E-4333-891B-7264456D880E}"/>
              </a:ext>
            </a:extLst>
          </p:cNvPr>
          <p:cNvSpPr/>
          <p:nvPr/>
        </p:nvSpPr>
        <p:spPr>
          <a:xfrm>
            <a:off x="2515639" y="2466368"/>
            <a:ext cx="1624561" cy="1043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4C972E-F544-470D-9CC2-079FD37D9CEC}"/>
              </a:ext>
            </a:extLst>
          </p:cNvPr>
          <p:cNvSpPr/>
          <p:nvPr/>
        </p:nvSpPr>
        <p:spPr>
          <a:xfrm>
            <a:off x="4142885" y="2467424"/>
            <a:ext cx="1636650" cy="1043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5388FBC-285C-4653-9F96-A5BB6C9E6DD3}"/>
              </a:ext>
            </a:extLst>
          </p:cNvPr>
          <p:cNvSpPr/>
          <p:nvPr/>
        </p:nvSpPr>
        <p:spPr>
          <a:xfrm>
            <a:off x="5794920" y="2465766"/>
            <a:ext cx="1624561" cy="10430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47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3B32B-A00C-4227-A6E4-FABE52A75CCC}"/>
              </a:ext>
            </a:extLst>
          </p:cNvPr>
          <p:cNvSpPr/>
          <p:nvPr/>
        </p:nvSpPr>
        <p:spPr>
          <a:xfrm>
            <a:off x="3310759" y="2968573"/>
            <a:ext cx="5831660" cy="32115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PivotTable Defined</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4" y="1806977"/>
            <a:ext cx="8607469" cy="741382"/>
          </a:xfrm>
          <a:prstGeom prst="rect">
            <a:avLst/>
          </a:prstGeom>
          <a:noFill/>
        </p:spPr>
        <p:txBody>
          <a:bodyPr vert="horz" lIns="0" tIns="0" rIns="0" bIns="0" rtlCol="0">
            <a:no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dirty="0"/>
              <a:t>PivotTables Offer More Features than standard Excel Tables</a:t>
            </a:r>
          </a:p>
          <a:p>
            <a:r>
              <a:rPr lang="en-US" sz="1200" b="0" dirty="0">
                <a:solidFill>
                  <a:schemeClr val="tx1"/>
                </a:solidFill>
              </a:rPr>
              <a:t>A PivotTable is a table that organizes and calculates statistics for a complex set of data and provides a simplified view of what is contained in the data. A PivotTable has several features compared to a standard table.</a:t>
            </a:r>
          </a:p>
        </p:txBody>
      </p:sp>
      <p:sp>
        <p:nvSpPr>
          <p:cNvPr id="7" name="Content Placeholder 9">
            <a:extLst>
              <a:ext uri="{FF2B5EF4-FFF2-40B4-BE49-F238E27FC236}">
                <a16:creationId xmlns:a16="http://schemas.microsoft.com/office/drawing/2014/main" id="{7E8C09AD-875D-44A7-9E31-CB0F5FBFA5E2}"/>
              </a:ext>
            </a:extLst>
          </p:cNvPr>
          <p:cNvSpPr txBox="1">
            <a:spLocks/>
          </p:cNvSpPr>
          <p:nvPr/>
        </p:nvSpPr>
        <p:spPr>
          <a:xfrm>
            <a:off x="349244" y="2670799"/>
            <a:ext cx="8716935" cy="297774"/>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i="1" dirty="0">
                <a:solidFill>
                  <a:srgbClr val="7A0000"/>
                </a:solidFill>
              </a:rPr>
              <a:t>Click the boxes below to learn more about features of PivotTables.</a:t>
            </a:r>
            <a:endParaRPr lang="en-US" sz="1200" b="0" dirty="0">
              <a:solidFill>
                <a:schemeClr val="tx1"/>
              </a:solidFill>
            </a:endParaRPr>
          </a:p>
        </p:txBody>
      </p:sp>
      <p:sp>
        <p:nvSpPr>
          <p:cNvPr id="11" name="TextBox 10">
            <a:extLst>
              <a:ext uri="{FF2B5EF4-FFF2-40B4-BE49-F238E27FC236}">
                <a16:creationId xmlns:a16="http://schemas.microsoft.com/office/drawing/2014/main" id="{293B3D0B-6E73-4BFE-83C3-E3CB07661DA9}"/>
              </a:ext>
            </a:extLst>
          </p:cNvPr>
          <p:cNvSpPr txBox="1"/>
          <p:nvPr/>
        </p:nvSpPr>
        <p:spPr>
          <a:xfrm>
            <a:off x="3218834" y="3157829"/>
            <a:ext cx="1830233" cy="2646878"/>
          </a:xfrm>
          <a:prstGeom prst="rect">
            <a:avLst/>
          </a:prstGeom>
          <a:noFill/>
        </p:spPr>
        <p:txBody>
          <a:bodyPr wrap="square">
            <a:spAutoFit/>
          </a:bodyPr>
          <a:lstStyle/>
          <a:p>
            <a:pPr marL="153181">
              <a:spcAft>
                <a:spcPts val="600"/>
              </a:spcAft>
            </a:pPr>
            <a:r>
              <a:rPr lang="en-US" sz="1200" b="1" dirty="0">
                <a:solidFill>
                  <a:srgbClr val="C55A11"/>
                </a:solidFill>
              </a:rPr>
              <a:t>Analyze large sets of data</a:t>
            </a:r>
          </a:p>
          <a:p>
            <a:pPr marL="153181">
              <a:spcAft>
                <a:spcPts val="600"/>
              </a:spcAft>
            </a:pPr>
            <a:r>
              <a:rPr lang="en-US" sz="1200" b="0" dirty="0">
                <a:solidFill>
                  <a:schemeClr val="tx1"/>
                </a:solidFill>
              </a:rPr>
              <a:t>A PivotTable can be effectively used to analyze an extensive set of data.</a:t>
            </a:r>
          </a:p>
          <a:p>
            <a:pPr marL="153181">
              <a:spcAft>
                <a:spcPts val="600"/>
              </a:spcAft>
            </a:pPr>
            <a:r>
              <a:rPr lang="en-US" sz="1200" b="0" dirty="0">
                <a:solidFill>
                  <a:schemeClr val="tx1"/>
                </a:solidFill>
              </a:rPr>
              <a:t>In this example, a PivotTable was used to analyze a full quarter of expenses and determine where money is being spent.</a:t>
            </a:r>
          </a:p>
        </p:txBody>
      </p:sp>
      <p:pic>
        <p:nvPicPr>
          <p:cNvPr id="13" name="Picture 12">
            <a:extLst>
              <a:ext uri="{FF2B5EF4-FFF2-40B4-BE49-F238E27FC236}">
                <a16:creationId xmlns:a16="http://schemas.microsoft.com/office/drawing/2014/main" id="{CACF21CD-5D96-4502-B400-FC163F1231A7}"/>
              </a:ext>
            </a:extLst>
          </p:cNvPr>
          <p:cNvPicPr>
            <a:picLocks noChangeAspect="1"/>
          </p:cNvPicPr>
          <p:nvPr/>
        </p:nvPicPr>
        <p:blipFill>
          <a:blip r:embed="rId3"/>
          <a:srcRect/>
          <a:stretch/>
        </p:blipFill>
        <p:spPr>
          <a:xfrm>
            <a:off x="5049067" y="3156525"/>
            <a:ext cx="3907646" cy="2883718"/>
          </a:xfrm>
          <a:prstGeom prst="rect">
            <a:avLst/>
          </a:prstGeom>
          <a:ln w="12700">
            <a:solidFill>
              <a:srgbClr val="217346"/>
            </a:solidFill>
            <a:miter lim="800000"/>
          </a:ln>
        </p:spPr>
      </p:pic>
      <p:pic>
        <p:nvPicPr>
          <p:cNvPr id="30" name="Picture 29">
            <a:extLst>
              <a:ext uri="{FF2B5EF4-FFF2-40B4-BE49-F238E27FC236}">
                <a16:creationId xmlns:a16="http://schemas.microsoft.com/office/drawing/2014/main" id="{3BC5E27F-2B8A-4859-9A1B-C9FEEB8511DE}"/>
              </a:ext>
            </a:extLst>
          </p:cNvPr>
          <p:cNvPicPr>
            <a:picLocks noChangeAspect="1"/>
          </p:cNvPicPr>
          <p:nvPr/>
        </p:nvPicPr>
        <p:blipFill>
          <a:blip r:embed="rId4"/>
          <a:stretch>
            <a:fillRect/>
          </a:stretch>
        </p:blipFill>
        <p:spPr>
          <a:xfrm rot="10800000">
            <a:off x="180527" y="3122437"/>
            <a:ext cx="3130232" cy="585634"/>
          </a:xfrm>
          <a:prstGeom prst="rect">
            <a:avLst/>
          </a:prstGeom>
        </p:spPr>
      </p:pic>
      <p:pic>
        <p:nvPicPr>
          <p:cNvPr id="35" name="Picture 34">
            <a:extLst>
              <a:ext uri="{FF2B5EF4-FFF2-40B4-BE49-F238E27FC236}">
                <a16:creationId xmlns:a16="http://schemas.microsoft.com/office/drawing/2014/main" id="{AC40F75F-C525-4FC8-B04A-82D76DFD70FE}"/>
              </a:ext>
            </a:extLst>
          </p:cNvPr>
          <p:cNvPicPr>
            <a:picLocks noChangeAspect="1"/>
          </p:cNvPicPr>
          <p:nvPr/>
        </p:nvPicPr>
        <p:blipFill>
          <a:blip r:embed="rId4"/>
          <a:stretch>
            <a:fillRect/>
          </a:stretch>
        </p:blipFill>
        <p:spPr>
          <a:xfrm rot="10800000">
            <a:off x="180526" y="3902347"/>
            <a:ext cx="2914282" cy="585634"/>
          </a:xfrm>
          <a:prstGeom prst="rect">
            <a:avLst/>
          </a:prstGeom>
        </p:spPr>
      </p:pic>
      <p:pic>
        <p:nvPicPr>
          <p:cNvPr id="36" name="Picture 35">
            <a:extLst>
              <a:ext uri="{FF2B5EF4-FFF2-40B4-BE49-F238E27FC236}">
                <a16:creationId xmlns:a16="http://schemas.microsoft.com/office/drawing/2014/main" id="{3AC9BCA1-B4C5-4735-B29C-20A721B7A668}"/>
              </a:ext>
            </a:extLst>
          </p:cNvPr>
          <p:cNvPicPr>
            <a:picLocks noChangeAspect="1"/>
          </p:cNvPicPr>
          <p:nvPr/>
        </p:nvPicPr>
        <p:blipFill>
          <a:blip r:embed="rId4"/>
          <a:stretch>
            <a:fillRect/>
          </a:stretch>
        </p:blipFill>
        <p:spPr>
          <a:xfrm rot="10800000">
            <a:off x="180526" y="4674699"/>
            <a:ext cx="2914282" cy="585634"/>
          </a:xfrm>
          <a:prstGeom prst="rect">
            <a:avLst/>
          </a:prstGeom>
        </p:spPr>
      </p:pic>
      <p:pic>
        <p:nvPicPr>
          <p:cNvPr id="37" name="Picture 36">
            <a:extLst>
              <a:ext uri="{FF2B5EF4-FFF2-40B4-BE49-F238E27FC236}">
                <a16:creationId xmlns:a16="http://schemas.microsoft.com/office/drawing/2014/main" id="{1E5304FA-5F52-43D2-A2BF-836485EBDBF6}"/>
              </a:ext>
            </a:extLst>
          </p:cNvPr>
          <p:cNvPicPr>
            <a:picLocks noChangeAspect="1"/>
          </p:cNvPicPr>
          <p:nvPr/>
        </p:nvPicPr>
        <p:blipFill>
          <a:blip r:embed="rId4"/>
          <a:stretch>
            <a:fillRect/>
          </a:stretch>
        </p:blipFill>
        <p:spPr>
          <a:xfrm rot="10800000">
            <a:off x="180525" y="5454609"/>
            <a:ext cx="2914282" cy="585634"/>
          </a:xfrm>
          <a:prstGeom prst="rect">
            <a:avLst/>
          </a:prstGeom>
        </p:spPr>
      </p:pic>
      <p:sp>
        <p:nvSpPr>
          <p:cNvPr id="23" name="TextBox 22">
            <a:extLst>
              <a:ext uri="{FF2B5EF4-FFF2-40B4-BE49-F238E27FC236}">
                <a16:creationId xmlns:a16="http://schemas.microsoft.com/office/drawing/2014/main" id="{C5DA37DA-11C3-4464-8788-6260F8D3728C}"/>
              </a:ext>
            </a:extLst>
          </p:cNvPr>
          <p:cNvSpPr txBox="1"/>
          <p:nvPr/>
        </p:nvSpPr>
        <p:spPr>
          <a:xfrm>
            <a:off x="566484" y="388891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Automated</a:t>
            </a:r>
          </a:p>
        </p:txBody>
      </p:sp>
      <p:sp>
        <p:nvSpPr>
          <p:cNvPr id="26" name="TextBox 25">
            <a:extLst>
              <a:ext uri="{FF2B5EF4-FFF2-40B4-BE49-F238E27FC236}">
                <a16:creationId xmlns:a16="http://schemas.microsoft.com/office/drawing/2014/main" id="{A3A61C67-9724-4D2F-84F9-1349E0256CFC}"/>
              </a:ext>
            </a:extLst>
          </p:cNvPr>
          <p:cNvSpPr txBox="1"/>
          <p:nvPr/>
        </p:nvSpPr>
        <p:spPr>
          <a:xfrm>
            <a:off x="546110" y="465406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Customizable</a:t>
            </a:r>
          </a:p>
        </p:txBody>
      </p:sp>
      <p:sp>
        <p:nvSpPr>
          <p:cNvPr id="29" name="TextBox 28">
            <a:extLst>
              <a:ext uri="{FF2B5EF4-FFF2-40B4-BE49-F238E27FC236}">
                <a16:creationId xmlns:a16="http://schemas.microsoft.com/office/drawing/2014/main" id="{FACE02AB-475B-4441-A9E6-7CD51328633E}"/>
              </a:ext>
            </a:extLst>
          </p:cNvPr>
          <p:cNvSpPr txBox="1"/>
          <p:nvPr/>
        </p:nvSpPr>
        <p:spPr>
          <a:xfrm>
            <a:off x="566484" y="5433978"/>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Visualize Data</a:t>
            </a:r>
          </a:p>
        </p:txBody>
      </p:sp>
      <p:sp>
        <p:nvSpPr>
          <p:cNvPr id="31" name="TextBox 30">
            <a:extLst>
              <a:ext uri="{FF2B5EF4-FFF2-40B4-BE49-F238E27FC236}">
                <a16:creationId xmlns:a16="http://schemas.microsoft.com/office/drawing/2014/main" id="{E12CE6D2-DF7C-49A9-AA97-074A986B6E5F}"/>
              </a:ext>
            </a:extLst>
          </p:cNvPr>
          <p:cNvSpPr txBox="1"/>
          <p:nvPr/>
        </p:nvSpPr>
        <p:spPr>
          <a:xfrm>
            <a:off x="472263" y="3191311"/>
            <a:ext cx="2454830" cy="369332"/>
          </a:xfrm>
          <a:prstGeom prst="rect">
            <a:avLst/>
          </a:prstGeom>
          <a:noFill/>
        </p:spPr>
        <p:txBody>
          <a:bodyPr wrap="square" rtlCol="0">
            <a:spAutoFit/>
          </a:bodyPr>
          <a:lstStyle/>
          <a:p>
            <a:r>
              <a:rPr lang="en-US" sz="1800" b="1" dirty="0">
                <a:solidFill>
                  <a:schemeClr val="bg1"/>
                </a:solidFill>
                <a:latin typeface="+mj-lt"/>
              </a:rPr>
              <a:t>Analyze Data</a:t>
            </a:r>
            <a:endParaRPr lang="en-US" sz="1800" b="1" dirty="0">
              <a:solidFill>
                <a:schemeClr val="bg2">
                  <a:lumMod val="25000"/>
                </a:schemeClr>
              </a:solidFill>
              <a:latin typeface="+mj-lt"/>
            </a:endParaRPr>
          </a:p>
        </p:txBody>
      </p:sp>
    </p:spTree>
    <p:extLst>
      <p:ext uri="{BB962C8B-B14F-4D97-AF65-F5344CB8AC3E}">
        <p14:creationId xmlns:p14="http://schemas.microsoft.com/office/powerpoint/2010/main" val="423993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par>
                          <p:cTn id="8" fill="hold">
                            <p:stCondLst>
                              <p:cond delay="500"/>
                            </p:stCondLst>
                            <p:childTnLst>
                              <p:par>
                                <p:cTn id="9" presetID="22" presetClass="entr" presetSubtype="2" fill="hold"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3000"/>
                            </p:stCondLst>
                            <p:childTnLst>
                              <p:par>
                                <p:cTn id="13" presetID="22" presetClass="entr" presetSubtype="2" fill="hold" nodeType="afterEffect">
                                  <p:stCondLst>
                                    <p:cond delay="2000"/>
                                  </p:stCondLst>
                                  <p:childTnLst>
                                    <p:set>
                                      <p:cBhvr>
                                        <p:cTn id="14" dur="1" fill="hold">
                                          <p:stCondLst>
                                            <p:cond delay="0"/>
                                          </p:stCondLst>
                                        </p:cTn>
                                        <p:tgtEl>
                                          <p:spTgt spid="35"/>
                                        </p:tgtEl>
                                        <p:attrNameLst>
                                          <p:attrName>style.visibility</p:attrName>
                                        </p:attrNameLst>
                                      </p:cBhvr>
                                      <p:to>
                                        <p:strVal val="visible"/>
                                      </p:to>
                                    </p:set>
                                    <p:animEffect transition="in" filter="wipe(right)">
                                      <p:cBhvr>
                                        <p:cTn id="15" dur="500"/>
                                        <p:tgtEl>
                                          <p:spTgt spid="35"/>
                                        </p:tgtEl>
                                      </p:cBhvr>
                                    </p:animEffect>
                                  </p:childTnLst>
                                </p:cTn>
                              </p:par>
                            </p:childTnLst>
                          </p:cTn>
                        </p:par>
                        <p:par>
                          <p:cTn id="16" fill="hold">
                            <p:stCondLst>
                              <p:cond delay="5500"/>
                            </p:stCondLst>
                            <p:childTnLst>
                              <p:par>
                                <p:cTn id="17" presetID="22" presetClass="entr" presetSubtype="2" fill="hold" nodeType="afterEffect">
                                  <p:stCondLst>
                                    <p:cond delay="200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par>
                          <p:cTn id="20" fill="hold">
                            <p:stCondLst>
                              <p:cond delay="8000"/>
                            </p:stCondLst>
                            <p:childTnLst>
                              <p:par>
                                <p:cTn id="21" presetID="22" presetClass="entr" presetSubtype="2" fill="hold" nodeType="afterEffect">
                                  <p:stCondLst>
                                    <p:cond delay="2000"/>
                                  </p:stCondLst>
                                  <p:childTnLst>
                                    <p:set>
                                      <p:cBhvr>
                                        <p:cTn id="22" dur="1" fill="hold">
                                          <p:stCondLst>
                                            <p:cond delay="0"/>
                                          </p:stCondLst>
                                        </p:cTn>
                                        <p:tgtEl>
                                          <p:spTgt spid="37"/>
                                        </p:tgtEl>
                                        <p:attrNameLst>
                                          <p:attrName>style.visibility</p:attrName>
                                        </p:attrNameLst>
                                      </p:cBhvr>
                                      <p:to>
                                        <p:strVal val="visible"/>
                                      </p:to>
                                    </p:set>
                                    <p:animEffect transition="in" filter="wipe(right)">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type="subTitle" idx="1"/>
          </p:nvPr>
        </p:nvSpPr>
        <p:spPr>
          <a:xfrm>
            <a:off x="4160520" y="2990089"/>
            <a:ext cx="4621530" cy="2178288"/>
          </a:xfrm>
        </p:spPr>
        <p:txBody>
          <a:bodyPr lIns="0" tIns="0" rIns="0" bIns="0">
            <a:normAutofit/>
          </a:bodyPr>
          <a:lstStyle/>
          <a:p>
            <a:pPr lvl="0">
              <a:spcBef>
                <a:spcPts val="600"/>
              </a:spcBef>
              <a:spcAft>
                <a:spcPts val="600"/>
              </a:spcAft>
            </a:pPr>
            <a:r>
              <a:rPr lang="en-US" dirty="0"/>
              <a:t>In this lesson, you will explore:</a:t>
            </a:r>
          </a:p>
          <a:p>
            <a:pPr marL="457200" lvl="0" indent="-171450">
              <a:spcBef>
                <a:spcPts val="600"/>
              </a:spcBef>
              <a:spcAft>
                <a:spcPts val="0"/>
              </a:spcAft>
              <a:buFont typeface="Arial" panose="020B0604020202020204" pitchFamily="34" charset="0"/>
              <a:buChar char="•"/>
            </a:pPr>
            <a:r>
              <a:rPr lang="en-US" dirty="0">
                <a:solidFill>
                  <a:prstClr val="black"/>
                </a:solidFill>
              </a:rPr>
              <a:t>The purpose and structure of PivotTables.</a:t>
            </a:r>
          </a:p>
          <a:p>
            <a:pPr marL="457200" lvl="0" indent="-171450">
              <a:spcBef>
                <a:spcPts val="600"/>
              </a:spcBef>
              <a:spcAft>
                <a:spcPts val="0"/>
              </a:spcAft>
              <a:buFont typeface="Arial" panose="020B0604020202020204" pitchFamily="34" charset="0"/>
              <a:buChar char="•"/>
            </a:pPr>
            <a:r>
              <a:rPr lang="en-US" dirty="0">
                <a:solidFill>
                  <a:prstClr val="black"/>
                </a:solidFill>
              </a:rPr>
              <a:t>How to create a PivotTable in Excel.</a:t>
            </a:r>
          </a:p>
          <a:p>
            <a:pPr marL="457200" lvl="0" indent="-171450">
              <a:spcBef>
                <a:spcPts val="600"/>
              </a:spcBef>
              <a:spcAft>
                <a:spcPts val="0"/>
              </a:spcAft>
              <a:buFont typeface="Arial" panose="020B0604020202020204" pitchFamily="34" charset="0"/>
              <a:buChar char="•"/>
            </a:pPr>
            <a:r>
              <a:rPr lang="en-US" dirty="0">
                <a:solidFill>
                  <a:prstClr val="black"/>
                </a:solidFill>
              </a:rPr>
              <a:t>Interpreting data displayed in a PivotTable to answer basic questions about UI data.</a:t>
            </a:r>
          </a:p>
          <a:p>
            <a:pPr marL="457200" lvl="0" indent="-171450">
              <a:spcBef>
                <a:spcPts val="600"/>
              </a:spcBef>
              <a:spcAft>
                <a:spcPts val="0"/>
              </a:spcAft>
              <a:buFont typeface="Arial" panose="020B0604020202020204" pitchFamily="34" charset="0"/>
              <a:buChar char="•"/>
            </a:pPr>
            <a:r>
              <a:rPr lang="en-US" dirty="0">
                <a:solidFill>
                  <a:prstClr val="black"/>
                </a:solidFill>
              </a:rPr>
              <a:t>Creating and customizing </a:t>
            </a:r>
            <a:r>
              <a:rPr lang="en-US" dirty="0" err="1">
                <a:solidFill>
                  <a:prstClr val="black"/>
                </a:solidFill>
              </a:rPr>
              <a:t>PivotCharts</a:t>
            </a:r>
            <a:r>
              <a:rPr lang="en-US" dirty="0">
                <a:solidFill>
                  <a:prstClr val="black"/>
                </a:solidFill>
              </a:rPr>
              <a:t>.</a:t>
            </a:r>
          </a:p>
          <a:p>
            <a:pPr marL="457200" lvl="0" indent="-171450">
              <a:spcBef>
                <a:spcPts val="600"/>
              </a:spcBef>
              <a:spcAft>
                <a:spcPts val="0"/>
              </a:spcAft>
              <a:buFont typeface="Arial" panose="020B0604020202020204" pitchFamily="34" charset="0"/>
              <a:buChar char="•"/>
            </a:pPr>
            <a:r>
              <a:rPr lang="en-US" dirty="0">
                <a:solidFill>
                  <a:prstClr val="black"/>
                </a:solidFill>
              </a:rPr>
              <a:t>Manipulating an existing Excel PivotTable to answer questions about the data</a:t>
            </a:r>
          </a:p>
        </p:txBody>
      </p:sp>
      <p:sp>
        <p:nvSpPr>
          <p:cNvPr id="15" name="TextBox 14"/>
          <p:cNvSpPr txBox="1"/>
          <p:nvPr/>
        </p:nvSpPr>
        <p:spPr>
          <a:xfrm>
            <a:off x="7395797" y="5986458"/>
            <a:ext cx="1918200" cy="276999"/>
          </a:xfrm>
          <a:prstGeom prst="rect">
            <a:avLst/>
          </a:prstGeom>
          <a:noFill/>
        </p:spPr>
        <p:txBody>
          <a:bodyPr wrap="square" rtlCol="0">
            <a:spAutoFit/>
          </a:bodyPr>
          <a:lstStyle/>
          <a:p>
            <a:pPr algn="r"/>
            <a:r>
              <a:rPr lang="en-US" sz="12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16" name="Title 1"/>
          <p:cNvSpPr>
            <a:spLocks noGrp="1"/>
          </p:cNvSpPr>
          <p:nvPr>
            <p:ph type="ctrTitle"/>
          </p:nvPr>
        </p:nvSpPr>
        <p:spPr>
          <a:xfrm>
            <a:off x="1195515" y="1640599"/>
            <a:ext cx="7477125" cy="721925"/>
          </a:xfrm>
        </p:spPr>
        <p:txBody>
          <a:bodyPr anchor="t">
            <a:normAutofit/>
          </a:bodyPr>
          <a:lstStyle/>
          <a:p>
            <a:pPr>
              <a:lnSpc>
                <a:spcPct val="100000"/>
              </a:lnSpc>
              <a:spcBef>
                <a:spcPts val="600"/>
              </a:spcBef>
              <a:spcAft>
                <a:spcPts val="3000"/>
              </a:spcAft>
            </a:pPr>
            <a:r>
              <a:rPr lang="en-US" dirty="0">
                <a:solidFill>
                  <a:schemeClr val="tx1">
                    <a:lumMod val="75000"/>
                    <a:lumOff val="25000"/>
                  </a:schemeClr>
                </a:solidFill>
              </a:rPr>
              <a:t>Leverage the Power of Excel</a:t>
            </a:r>
            <a:endParaRPr lang="en-US" sz="1800" i="1" dirty="0">
              <a:solidFill>
                <a:schemeClr val="tx1">
                  <a:lumMod val="75000"/>
                  <a:lumOff val="25000"/>
                </a:schemeClr>
              </a:solidFill>
            </a:endParaRPr>
          </a:p>
        </p:txBody>
      </p:sp>
      <p:sp>
        <p:nvSpPr>
          <p:cNvPr id="8" name="Rounded Rectangle 7"/>
          <p:cNvSpPr/>
          <p:nvPr/>
        </p:nvSpPr>
        <p:spPr>
          <a:xfrm>
            <a:off x="4103953" y="5269265"/>
            <a:ext cx="4281157" cy="5228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NOTE: This lesson contains unscored knowledge checks to help reinforce concepts presented here.</a:t>
            </a:r>
          </a:p>
        </p:txBody>
      </p:sp>
      <p:cxnSp>
        <p:nvCxnSpPr>
          <p:cNvPr id="18" name="Straight Connector 17"/>
          <p:cNvCxnSpPr/>
          <p:nvPr/>
        </p:nvCxnSpPr>
        <p:spPr>
          <a:xfrm>
            <a:off x="1676400" y="2261634"/>
            <a:ext cx="6524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68433" y="2294728"/>
            <a:ext cx="3733907" cy="461665"/>
          </a:xfrm>
          <a:prstGeom prst="rect">
            <a:avLst/>
          </a:prstGeom>
          <a:noFill/>
        </p:spPr>
        <p:txBody>
          <a:bodyPr wrap="none" rtlCol="0">
            <a:spAutoFit/>
          </a:bodyPr>
          <a:lstStyle/>
          <a:p>
            <a:r>
              <a:rPr lang="en-US" sz="2400" b="1" i="1" dirty="0">
                <a:solidFill>
                  <a:schemeClr val="accent5">
                    <a:lumMod val="75000"/>
                  </a:schemeClr>
                </a:solidFill>
              </a:rPr>
              <a:t>PivotTables and </a:t>
            </a:r>
            <a:r>
              <a:rPr lang="en-US" sz="2400" b="1" i="1" dirty="0" err="1">
                <a:solidFill>
                  <a:schemeClr val="accent5">
                    <a:lumMod val="75000"/>
                  </a:schemeClr>
                </a:solidFill>
              </a:rPr>
              <a:t>PivotCharts</a:t>
            </a:r>
            <a:endParaRPr lang="en-US" sz="2400" b="1" dirty="0"/>
          </a:p>
        </p:txBody>
      </p:sp>
      <p:pic>
        <p:nvPicPr>
          <p:cNvPr id="12" name="Picture 11">
            <a:extLst>
              <a:ext uri="{FF2B5EF4-FFF2-40B4-BE49-F238E27FC236}">
                <a16:creationId xmlns:a16="http://schemas.microsoft.com/office/drawing/2014/main" id="{5441FE10-8E65-42AB-A997-F7BDAFAEBBFF}"/>
              </a:ext>
            </a:extLst>
          </p:cNvPr>
          <p:cNvPicPr>
            <a:picLocks noChangeAspect="1"/>
          </p:cNvPicPr>
          <p:nvPr/>
        </p:nvPicPr>
        <p:blipFill rotWithShape="1">
          <a:blip r:embed="rId3"/>
          <a:srcRect b="42692"/>
          <a:stretch/>
        </p:blipFill>
        <p:spPr>
          <a:xfrm flipH="1">
            <a:off x="709612" y="2406504"/>
            <a:ext cx="2111769" cy="3867839"/>
          </a:xfrm>
          <a:prstGeom prst="rect">
            <a:avLst/>
          </a:prstGeom>
        </p:spPr>
      </p:pic>
    </p:spTree>
    <p:extLst>
      <p:ext uri="{BB962C8B-B14F-4D97-AF65-F5344CB8AC3E}">
        <p14:creationId xmlns:p14="http://schemas.microsoft.com/office/powerpoint/2010/main" val="1649724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A2E33D-509F-4731-A39B-4A63F58549A0}"/>
              </a:ext>
            </a:extLst>
          </p:cNvPr>
          <p:cNvSpPr/>
          <p:nvPr/>
        </p:nvSpPr>
        <p:spPr>
          <a:xfrm>
            <a:off x="3310759" y="2968573"/>
            <a:ext cx="5831660" cy="32115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PivotTable Defined</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4" y="1806977"/>
            <a:ext cx="8607469" cy="741382"/>
          </a:xfrm>
          <a:prstGeom prst="rect">
            <a:avLst/>
          </a:prstGeom>
          <a:noFill/>
        </p:spPr>
        <p:txBody>
          <a:bodyPr vert="horz" lIns="0" tIns="0" rIns="0" bIns="0" rtlCol="0">
            <a:no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dirty="0"/>
              <a:t>PivotTables Offer More Features than standard Excel Tables</a:t>
            </a:r>
          </a:p>
          <a:p>
            <a:r>
              <a:rPr lang="en-US" sz="1200" b="0" dirty="0">
                <a:solidFill>
                  <a:schemeClr val="tx1"/>
                </a:solidFill>
              </a:rPr>
              <a:t>A PivotTable is a table that organizes and calculates statistics for a complex set of data and provides a simplified view of what is contained in the data. A PivotTable has several features compared to a standard table.</a:t>
            </a:r>
          </a:p>
        </p:txBody>
      </p:sp>
      <p:sp>
        <p:nvSpPr>
          <p:cNvPr id="7" name="Content Placeholder 9">
            <a:extLst>
              <a:ext uri="{FF2B5EF4-FFF2-40B4-BE49-F238E27FC236}">
                <a16:creationId xmlns:a16="http://schemas.microsoft.com/office/drawing/2014/main" id="{7E8C09AD-875D-44A7-9E31-CB0F5FBFA5E2}"/>
              </a:ext>
            </a:extLst>
          </p:cNvPr>
          <p:cNvSpPr txBox="1">
            <a:spLocks/>
          </p:cNvSpPr>
          <p:nvPr/>
        </p:nvSpPr>
        <p:spPr>
          <a:xfrm>
            <a:off x="349244" y="2670799"/>
            <a:ext cx="8716935" cy="297774"/>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i="1" dirty="0">
                <a:solidFill>
                  <a:srgbClr val="7A0000"/>
                </a:solidFill>
              </a:rPr>
              <a:t>Click the boxes below to learn more about features of PivotTables.</a:t>
            </a:r>
            <a:endParaRPr lang="en-US" sz="1200" b="0" dirty="0">
              <a:solidFill>
                <a:schemeClr val="tx1"/>
              </a:solidFill>
            </a:endParaRPr>
          </a:p>
        </p:txBody>
      </p:sp>
      <p:sp>
        <p:nvSpPr>
          <p:cNvPr id="11" name="TextBox 10">
            <a:extLst>
              <a:ext uri="{FF2B5EF4-FFF2-40B4-BE49-F238E27FC236}">
                <a16:creationId xmlns:a16="http://schemas.microsoft.com/office/drawing/2014/main" id="{293B3D0B-6E73-4BFE-83C3-E3CB07661DA9}"/>
              </a:ext>
            </a:extLst>
          </p:cNvPr>
          <p:cNvSpPr txBox="1"/>
          <p:nvPr/>
        </p:nvSpPr>
        <p:spPr>
          <a:xfrm>
            <a:off x="3218834" y="3157829"/>
            <a:ext cx="1830233" cy="2462213"/>
          </a:xfrm>
          <a:prstGeom prst="rect">
            <a:avLst/>
          </a:prstGeom>
          <a:noFill/>
        </p:spPr>
        <p:txBody>
          <a:bodyPr wrap="square">
            <a:spAutoFit/>
          </a:bodyPr>
          <a:lstStyle/>
          <a:p>
            <a:pPr marL="153181">
              <a:spcAft>
                <a:spcPts val="600"/>
              </a:spcAft>
            </a:pPr>
            <a:r>
              <a:rPr lang="en-US" sz="1200" b="1" dirty="0">
                <a:solidFill>
                  <a:srgbClr val="C55A11"/>
                </a:solidFill>
              </a:rPr>
              <a:t>Automated</a:t>
            </a:r>
          </a:p>
          <a:p>
            <a:pPr marL="153181">
              <a:spcAft>
                <a:spcPts val="600"/>
              </a:spcAft>
            </a:pPr>
            <a:r>
              <a:rPr lang="en-US" sz="1200" b="0" dirty="0">
                <a:solidFill>
                  <a:schemeClr val="tx1"/>
                </a:solidFill>
              </a:rPr>
              <a:t>To create a PivotTable, there is no requirement or need to write a function to make calculations.</a:t>
            </a:r>
          </a:p>
          <a:p>
            <a:pPr marL="153181">
              <a:spcAft>
                <a:spcPts val="600"/>
              </a:spcAft>
            </a:pPr>
            <a:r>
              <a:rPr lang="en-US" sz="1200" dirty="0"/>
              <a:t>The table is created and updated based on which elements the user chooses to include.</a:t>
            </a:r>
            <a:endParaRPr lang="en-US" sz="1200" b="0" dirty="0">
              <a:solidFill>
                <a:schemeClr val="tx1"/>
              </a:solidFill>
            </a:endParaRPr>
          </a:p>
        </p:txBody>
      </p:sp>
      <p:pic>
        <p:nvPicPr>
          <p:cNvPr id="2" name="Picture 1">
            <a:extLst>
              <a:ext uri="{FF2B5EF4-FFF2-40B4-BE49-F238E27FC236}">
                <a16:creationId xmlns:a16="http://schemas.microsoft.com/office/drawing/2014/main" id="{64D5187C-78E5-44B3-9B85-C69CFD83E65D}"/>
              </a:ext>
            </a:extLst>
          </p:cNvPr>
          <p:cNvPicPr>
            <a:picLocks noChangeAspect="1"/>
          </p:cNvPicPr>
          <p:nvPr/>
        </p:nvPicPr>
        <p:blipFill>
          <a:blip r:embed="rId3"/>
          <a:srcRect/>
          <a:stretch/>
        </p:blipFill>
        <p:spPr>
          <a:xfrm>
            <a:off x="5049067" y="3174212"/>
            <a:ext cx="3907645" cy="2848344"/>
          </a:xfrm>
          <a:prstGeom prst="rect">
            <a:avLst/>
          </a:prstGeom>
          <a:ln w="12700">
            <a:solidFill>
              <a:schemeClr val="bg1">
                <a:lumMod val="50000"/>
              </a:schemeClr>
            </a:solidFill>
            <a:miter lim="800000"/>
          </a:ln>
        </p:spPr>
      </p:pic>
      <p:pic>
        <p:nvPicPr>
          <p:cNvPr id="30" name="Picture 29">
            <a:extLst>
              <a:ext uri="{FF2B5EF4-FFF2-40B4-BE49-F238E27FC236}">
                <a16:creationId xmlns:a16="http://schemas.microsoft.com/office/drawing/2014/main" id="{B5108B4B-BA77-4B31-93E5-F7A98316177C}"/>
              </a:ext>
            </a:extLst>
          </p:cNvPr>
          <p:cNvPicPr>
            <a:picLocks noChangeAspect="1"/>
          </p:cNvPicPr>
          <p:nvPr/>
        </p:nvPicPr>
        <p:blipFill>
          <a:blip r:embed="rId4"/>
          <a:stretch>
            <a:fillRect/>
          </a:stretch>
        </p:blipFill>
        <p:spPr>
          <a:xfrm rot="10800000">
            <a:off x="180527" y="3122437"/>
            <a:ext cx="2914282" cy="585634"/>
          </a:xfrm>
          <a:prstGeom prst="rect">
            <a:avLst/>
          </a:prstGeom>
        </p:spPr>
      </p:pic>
      <p:pic>
        <p:nvPicPr>
          <p:cNvPr id="31" name="Picture 30">
            <a:extLst>
              <a:ext uri="{FF2B5EF4-FFF2-40B4-BE49-F238E27FC236}">
                <a16:creationId xmlns:a16="http://schemas.microsoft.com/office/drawing/2014/main" id="{85C2B2D7-4241-4AA2-B6F4-096BEA476428}"/>
              </a:ext>
            </a:extLst>
          </p:cNvPr>
          <p:cNvPicPr>
            <a:picLocks noChangeAspect="1"/>
          </p:cNvPicPr>
          <p:nvPr/>
        </p:nvPicPr>
        <p:blipFill>
          <a:blip r:embed="rId4"/>
          <a:stretch>
            <a:fillRect/>
          </a:stretch>
        </p:blipFill>
        <p:spPr>
          <a:xfrm rot="10800000">
            <a:off x="180525" y="3902347"/>
            <a:ext cx="3130233" cy="585634"/>
          </a:xfrm>
          <a:prstGeom prst="rect">
            <a:avLst/>
          </a:prstGeom>
        </p:spPr>
      </p:pic>
      <p:pic>
        <p:nvPicPr>
          <p:cNvPr id="32" name="Picture 31">
            <a:extLst>
              <a:ext uri="{FF2B5EF4-FFF2-40B4-BE49-F238E27FC236}">
                <a16:creationId xmlns:a16="http://schemas.microsoft.com/office/drawing/2014/main" id="{88FD1401-3139-4B4F-BBB2-9062652B68AC}"/>
              </a:ext>
            </a:extLst>
          </p:cNvPr>
          <p:cNvPicPr>
            <a:picLocks noChangeAspect="1"/>
          </p:cNvPicPr>
          <p:nvPr/>
        </p:nvPicPr>
        <p:blipFill>
          <a:blip r:embed="rId4"/>
          <a:stretch>
            <a:fillRect/>
          </a:stretch>
        </p:blipFill>
        <p:spPr>
          <a:xfrm rot="10800000">
            <a:off x="180526" y="4674699"/>
            <a:ext cx="2914282" cy="585634"/>
          </a:xfrm>
          <a:prstGeom prst="rect">
            <a:avLst/>
          </a:prstGeom>
        </p:spPr>
      </p:pic>
      <p:pic>
        <p:nvPicPr>
          <p:cNvPr id="33" name="Picture 32">
            <a:extLst>
              <a:ext uri="{FF2B5EF4-FFF2-40B4-BE49-F238E27FC236}">
                <a16:creationId xmlns:a16="http://schemas.microsoft.com/office/drawing/2014/main" id="{D60DA564-131A-427A-920E-F559035C099D}"/>
              </a:ext>
            </a:extLst>
          </p:cNvPr>
          <p:cNvPicPr>
            <a:picLocks noChangeAspect="1"/>
          </p:cNvPicPr>
          <p:nvPr/>
        </p:nvPicPr>
        <p:blipFill>
          <a:blip r:embed="rId4"/>
          <a:stretch>
            <a:fillRect/>
          </a:stretch>
        </p:blipFill>
        <p:spPr>
          <a:xfrm rot="10800000">
            <a:off x="180525" y="5454609"/>
            <a:ext cx="2914282" cy="585634"/>
          </a:xfrm>
          <a:prstGeom prst="rect">
            <a:avLst/>
          </a:prstGeom>
        </p:spPr>
      </p:pic>
      <p:sp>
        <p:nvSpPr>
          <p:cNvPr id="35" name="TextBox 34">
            <a:extLst>
              <a:ext uri="{FF2B5EF4-FFF2-40B4-BE49-F238E27FC236}">
                <a16:creationId xmlns:a16="http://schemas.microsoft.com/office/drawing/2014/main" id="{E66E5697-C3CA-4A23-9582-8C4C3E025AFE}"/>
              </a:ext>
            </a:extLst>
          </p:cNvPr>
          <p:cNvSpPr txBox="1"/>
          <p:nvPr/>
        </p:nvSpPr>
        <p:spPr>
          <a:xfrm>
            <a:off x="566484" y="388891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b="1" kern="1200" dirty="0">
                <a:latin typeface="+mj-lt"/>
              </a:rPr>
              <a:t>Automated</a:t>
            </a:r>
          </a:p>
        </p:txBody>
      </p:sp>
      <p:sp>
        <p:nvSpPr>
          <p:cNvPr id="36" name="TextBox 35">
            <a:extLst>
              <a:ext uri="{FF2B5EF4-FFF2-40B4-BE49-F238E27FC236}">
                <a16:creationId xmlns:a16="http://schemas.microsoft.com/office/drawing/2014/main" id="{4BD4CD19-EC6B-4F3E-A397-0D837C673D50}"/>
              </a:ext>
            </a:extLst>
          </p:cNvPr>
          <p:cNvSpPr txBox="1"/>
          <p:nvPr/>
        </p:nvSpPr>
        <p:spPr>
          <a:xfrm>
            <a:off x="546110" y="465406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Customizable</a:t>
            </a:r>
          </a:p>
        </p:txBody>
      </p:sp>
      <p:sp>
        <p:nvSpPr>
          <p:cNvPr id="37" name="TextBox 36">
            <a:extLst>
              <a:ext uri="{FF2B5EF4-FFF2-40B4-BE49-F238E27FC236}">
                <a16:creationId xmlns:a16="http://schemas.microsoft.com/office/drawing/2014/main" id="{F4DFEC64-4BA9-46F5-B8A1-2D615B94FB03}"/>
              </a:ext>
            </a:extLst>
          </p:cNvPr>
          <p:cNvSpPr txBox="1"/>
          <p:nvPr/>
        </p:nvSpPr>
        <p:spPr>
          <a:xfrm>
            <a:off x="566484" y="5433978"/>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Visualize Data</a:t>
            </a:r>
          </a:p>
        </p:txBody>
      </p:sp>
      <p:sp>
        <p:nvSpPr>
          <p:cNvPr id="38" name="TextBox 37">
            <a:extLst>
              <a:ext uri="{FF2B5EF4-FFF2-40B4-BE49-F238E27FC236}">
                <a16:creationId xmlns:a16="http://schemas.microsoft.com/office/drawing/2014/main" id="{27D5B18A-812F-43B8-8135-44B697D2BA59}"/>
              </a:ext>
            </a:extLst>
          </p:cNvPr>
          <p:cNvSpPr txBox="1"/>
          <p:nvPr/>
        </p:nvSpPr>
        <p:spPr>
          <a:xfrm>
            <a:off x="472263" y="3191311"/>
            <a:ext cx="2454830" cy="369332"/>
          </a:xfrm>
          <a:prstGeom prst="rect">
            <a:avLst/>
          </a:prstGeom>
          <a:noFill/>
        </p:spPr>
        <p:txBody>
          <a:bodyPr wrap="square" rtlCol="0">
            <a:spAutoFit/>
          </a:bodyPr>
          <a:lstStyle/>
          <a:p>
            <a:r>
              <a:rPr lang="en-US" sz="1800" dirty="0">
                <a:solidFill>
                  <a:schemeClr val="bg1"/>
                </a:solidFill>
                <a:latin typeface="+mj-lt"/>
              </a:rPr>
              <a:t>Analyze Data</a:t>
            </a:r>
            <a:endParaRPr lang="en-US" sz="1800" dirty="0">
              <a:solidFill>
                <a:schemeClr val="bg2">
                  <a:lumMod val="25000"/>
                </a:schemeClr>
              </a:solidFill>
              <a:latin typeface="+mj-lt"/>
            </a:endParaRPr>
          </a:p>
        </p:txBody>
      </p:sp>
    </p:spTree>
    <p:extLst>
      <p:ext uri="{BB962C8B-B14F-4D97-AF65-F5344CB8AC3E}">
        <p14:creationId xmlns:p14="http://schemas.microsoft.com/office/powerpoint/2010/main" val="286945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par>
                          <p:cTn id="8" fill="hold">
                            <p:stCondLst>
                              <p:cond delay="500"/>
                            </p:stCondLst>
                            <p:childTnLst>
                              <p:par>
                                <p:cTn id="9" presetID="22" presetClass="entr" presetSubtype="2" fill="hold"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3000"/>
                            </p:stCondLst>
                            <p:childTnLst>
                              <p:par>
                                <p:cTn id="13" presetID="22" presetClass="entr" presetSubtype="2" fill="hold" nodeType="afterEffect">
                                  <p:stCondLst>
                                    <p:cond delay="200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
                                        <p:tgtEl>
                                          <p:spTgt spid="31"/>
                                        </p:tgtEl>
                                      </p:cBhvr>
                                    </p:animEffect>
                                  </p:childTnLst>
                                </p:cTn>
                              </p:par>
                            </p:childTnLst>
                          </p:cTn>
                        </p:par>
                        <p:par>
                          <p:cTn id="16" fill="hold">
                            <p:stCondLst>
                              <p:cond delay="5500"/>
                            </p:stCondLst>
                            <p:childTnLst>
                              <p:par>
                                <p:cTn id="17" presetID="22" presetClass="entr" presetSubtype="2" fill="hold" nodeType="after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par>
                          <p:cTn id="20" fill="hold">
                            <p:stCondLst>
                              <p:cond delay="8000"/>
                            </p:stCondLst>
                            <p:childTnLst>
                              <p:par>
                                <p:cTn id="21" presetID="22" presetClass="entr" presetSubtype="2" fill="hold"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right)">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C668DD-BC2D-486D-95F9-5E22CBC5C20C}"/>
              </a:ext>
            </a:extLst>
          </p:cNvPr>
          <p:cNvSpPr/>
          <p:nvPr/>
        </p:nvSpPr>
        <p:spPr>
          <a:xfrm>
            <a:off x="3310759" y="2968573"/>
            <a:ext cx="5831660" cy="32115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PivotTable Defined</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4" y="1806977"/>
            <a:ext cx="8607469" cy="741382"/>
          </a:xfrm>
          <a:prstGeom prst="rect">
            <a:avLst/>
          </a:prstGeom>
          <a:noFill/>
        </p:spPr>
        <p:txBody>
          <a:bodyPr vert="horz" lIns="0" tIns="0" rIns="0" bIns="0" rtlCol="0">
            <a:no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dirty="0"/>
              <a:t>PivotTables Offer More Features than standard Excel Tables</a:t>
            </a:r>
          </a:p>
          <a:p>
            <a:r>
              <a:rPr lang="en-US" sz="1200" b="0" dirty="0">
                <a:solidFill>
                  <a:schemeClr val="tx1"/>
                </a:solidFill>
              </a:rPr>
              <a:t>A PivotTable is a table that organizes and calculates statistics for a complex set of data and provides a simplified view of what is contained in the data. A PivotTable has several features compared to a standard table.</a:t>
            </a:r>
          </a:p>
        </p:txBody>
      </p:sp>
      <p:sp>
        <p:nvSpPr>
          <p:cNvPr id="7" name="Content Placeholder 9">
            <a:extLst>
              <a:ext uri="{FF2B5EF4-FFF2-40B4-BE49-F238E27FC236}">
                <a16:creationId xmlns:a16="http://schemas.microsoft.com/office/drawing/2014/main" id="{7E8C09AD-875D-44A7-9E31-CB0F5FBFA5E2}"/>
              </a:ext>
            </a:extLst>
          </p:cNvPr>
          <p:cNvSpPr txBox="1">
            <a:spLocks/>
          </p:cNvSpPr>
          <p:nvPr/>
        </p:nvSpPr>
        <p:spPr>
          <a:xfrm>
            <a:off x="349244" y="2670799"/>
            <a:ext cx="8716935" cy="297774"/>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i="1" dirty="0">
                <a:solidFill>
                  <a:srgbClr val="7A0000"/>
                </a:solidFill>
              </a:rPr>
              <a:t>Click the boxes below to learn more about features of PivotTables.</a:t>
            </a:r>
            <a:endParaRPr lang="en-US" sz="1200" b="0" dirty="0">
              <a:solidFill>
                <a:schemeClr val="tx1"/>
              </a:solidFill>
            </a:endParaRPr>
          </a:p>
        </p:txBody>
      </p:sp>
      <p:sp>
        <p:nvSpPr>
          <p:cNvPr id="11" name="TextBox 10">
            <a:extLst>
              <a:ext uri="{FF2B5EF4-FFF2-40B4-BE49-F238E27FC236}">
                <a16:creationId xmlns:a16="http://schemas.microsoft.com/office/drawing/2014/main" id="{293B3D0B-6E73-4BFE-83C3-E3CB07661DA9}"/>
              </a:ext>
            </a:extLst>
          </p:cNvPr>
          <p:cNvSpPr txBox="1"/>
          <p:nvPr/>
        </p:nvSpPr>
        <p:spPr>
          <a:xfrm>
            <a:off x="3218834" y="3157829"/>
            <a:ext cx="1830233" cy="2092881"/>
          </a:xfrm>
          <a:prstGeom prst="rect">
            <a:avLst/>
          </a:prstGeom>
          <a:noFill/>
        </p:spPr>
        <p:txBody>
          <a:bodyPr wrap="square">
            <a:spAutoFit/>
          </a:bodyPr>
          <a:lstStyle/>
          <a:p>
            <a:pPr marL="153181">
              <a:spcAft>
                <a:spcPts val="600"/>
              </a:spcAft>
            </a:pPr>
            <a:r>
              <a:rPr lang="en-US" sz="1200" b="1" dirty="0">
                <a:solidFill>
                  <a:srgbClr val="C55A11"/>
                </a:solidFill>
              </a:rPr>
              <a:t>Customizable</a:t>
            </a:r>
          </a:p>
          <a:p>
            <a:pPr marL="153181">
              <a:spcAft>
                <a:spcPts val="600"/>
              </a:spcAft>
            </a:pPr>
            <a:r>
              <a:rPr lang="en-US" sz="1200" b="0" dirty="0">
                <a:solidFill>
                  <a:schemeClr val="tx1"/>
                </a:solidFill>
              </a:rPr>
              <a:t>A user only needs to</a:t>
            </a:r>
            <a:r>
              <a:rPr lang="en-US" sz="1200" dirty="0"/>
              <a:t> </a:t>
            </a:r>
            <a:r>
              <a:rPr lang="en-US" sz="1200" b="0" dirty="0">
                <a:solidFill>
                  <a:schemeClr val="tx1"/>
                </a:solidFill>
              </a:rPr>
              <a:t>be able to drag and drop elements to quickly create a PivotTable.</a:t>
            </a:r>
          </a:p>
          <a:p>
            <a:pPr marL="153181">
              <a:spcAft>
                <a:spcPts val="600"/>
              </a:spcAft>
            </a:pPr>
            <a:r>
              <a:rPr lang="en-US" sz="1200" dirty="0"/>
              <a:t>A PivotTable can be quickly created and customized using this process.</a:t>
            </a:r>
            <a:endParaRPr lang="en-US" sz="1200" b="0" dirty="0">
              <a:solidFill>
                <a:schemeClr val="tx1"/>
              </a:solidFill>
            </a:endParaRPr>
          </a:p>
        </p:txBody>
      </p:sp>
      <p:pic>
        <p:nvPicPr>
          <p:cNvPr id="2" name="Picture 1">
            <a:extLst>
              <a:ext uri="{FF2B5EF4-FFF2-40B4-BE49-F238E27FC236}">
                <a16:creationId xmlns:a16="http://schemas.microsoft.com/office/drawing/2014/main" id="{64D5187C-78E5-44B3-9B85-C69CFD83E65D}"/>
              </a:ext>
            </a:extLst>
          </p:cNvPr>
          <p:cNvPicPr>
            <a:picLocks noChangeAspect="1"/>
          </p:cNvPicPr>
          <p:nvPr/>
        </p:nvPicPr>
        <p:blipFill>
          <a:blip r:embed="rId3"/>
          <a:srcRect/>
          <a:stretch/>
        </p:blipFill>
        <p:spPr>
          <a:xfrm>
            <a:off x="5049067" y="3178489"/>
            <a:ext cx="3907646" cy="2839790"/>
          </a:xfrm>
          <a:prstGeom prst="rect">
            <a:avLst/>
          </a:prstGeom>
          <a:ln w="12700">
            <a:solidFill>
              <a:schemeClr val="bg1">
                <a:lumMod val="50000"/>
              </a:schemeClr>
            </a:solidFill>
            <a:miter lim="800000"/>
          </a:ln>
        </p:spPr>
      </p:pic>
      <p:pic>
        <p:nvPicPr>
          <p:cNvPr id="30" name="Picture 29">
            <a:extLst>
              <a:ext uri="{FF2B5EF4-FFF2-40B4-BE49-F238E27FC236}">
                <a16:creationId xmlns:a16="http://schemas.microsoft.com/office/drawing/2014/main" id="{16CB8A71-EAF3-4129-8807-5C04E0AF2582}"/>
              </a:ext>
            </a:extLst>
          </p:cNvPr>
          <p:cNvPicPr>
            <a:picLocks noChangeAspect="1"/>
          </p:cNvPicPr>
          <p:nvPr/>
        </p:nvPicPr>
        <p:blipFill>
          <a:blip r:embed="rId4"/>
          <a:stretch>
            <a:fillRect/>
          </a:stretch>
        </p:blipFill>
        <p:spPr>
          <a:xfrm rot="10800000">
            <a:off x="180527" y="3122437"/>
            <a:ext cx="2914282" cy="585634"/>
          </a:xfrm>
          <a:prstGeom prst="rect">
            <a:avLst/>
          </a:prstGeom>
        </p:spPr>
      </p:pic>
      <p:pic>
        <p:nvPicPr>
          <p:cNvPr id="31" name="Picture 30">
            <a:extLst>
              <a:ext uri="{FF2B5EF4-FFF2-40B4-BE49-F238E27FC236}">
                <a16:creationId xmlns:a16="http://schemas.microsoft.com/office/drawing/2014/main" id="{B75DC9B8-7935-4EDA-9017-0DB84D487736}"/>
              </a:ext>
            </a:extLst>
          </p:cNvPr>
          <p:cNvPicPr>
            <a:picLocks noChangeAspect="1"/>
          </p:cNvPicPr>
          <p:nvPr/>
        </p:nvPicPr>
        <p:blipFill>
          <a:blip r:embed="rId4"/>
          <a:stretch>
            <a:fillRect/>
          </a:stretch>
        </p:blipFill>
        <p:spPr>
          <a:xfrm rot="10800000">
            <a:off x="180526" y="3902347"/>
            <a:ext cx="2914282" cy="585634"/>
          </a:xfrm>
          <a:prstGeom prst="rect">
            <a:avLst/>
          </a:prstGeom>
        </p:spPr>
      </p:pic>
      <p:pic>
        <p:nvPicPr>
          <p:cNvPr id="32" name="Picture 31">
            <a:extLst>
              <a:ext uri="{FF2B5EF4-FFF2-40B4-BE49-F238E27FC236}">
                <a16:creationId xmlns:a16="http://schemas.microsoft.com/office/drawing/2014/main" id="{70854387-7872-4210-B963-16B131A7559D}"/>
              </a:ext>
            </a:extLst>
          </p:cNvPr>
          <p:cNvPicPr>
            <a:picLocks noChangeAspect="1"/>
          </p:cNvPicPr>
          <p:nvPr/>
        </p:nvPicPr>
        <p:blipFill>
          <a:blip r:embed="rId4"/>
          <a:stretch>
            <a:fillRect/>
          </a:stretch>
        </p:blipFill>
        <p:spPr>
          <a:xfrm rot="10800000">
            <a:off x="180525" y="4674699"/>
            <a:ext cx="3130233" cy="585634"/>
          </a:xfrm>
          <a:prstGeom prst="rect">
            <a:avLst/>
          </a:prstGeom>
        </p:spPr>
      </p:pic>
      <p:pic>
        <p:nvPicPr>
          <p:cNvPr id="33" name="Picture 32">
            <a:extLst>
              <a:ext uri="{FF2B5EF4-FFF2-40B4-BE49-F238E27FC236}">
                <a16:creationId xmlns:a16="http://schemas.microsoft.com/office/drawing/2014/main" id="{F977E3AE-7B03-4A2F-842F-E5E48C29E611}"/>
              </a:ext>
            </a:extLst>
          </p:cNvPr>
          <p:cNvPicPr>
            <a:picLocks noChangeAspect="1"/>
          </p:cNvPicPr>
          <p:nvPr/>
        </p:nvPicPr>
        <p:blipFill>
          <a:blip r:embed="rId4"/>
          <a:stretch>
            <a:fillRect/>
          </a:stretch>
        </p:blipFill>
        <p:spPr>
          <a:xfrm rot="10800000">
            <a:off x="180525" y="5454609"/>
            <a:ext cx="2914282" cy="585634"/>
          </a:xfrm>
          <a:prstGeom prst="rect">
            <a:avLst/>
          </a:prstGeom>
        </p:spPr>
      </p:pic>
      <p:sp>
        <p:nvSpPr>
          <p:cNvPr id="35" name="TextBox 34">
            <a:extLst>
              <a:ext uri="{FF2B5EF4-FFF2-40B4-BE49-F238E27FC236}">
                <a16:creationId xmlns:a16="http://schemas.microsoft.com/office/drawing/2014/main" id="{228417FA-6A74-4DE0-828D-112BFEF00583}"/>
              </a:ext>
            </a:extLst>
          </p:cNvPr>
          <p:cNvSpPr txBox="1"/>
          <p:nvPr/>
        </p:nvSpPr>
        <p:spPr>
          <a:xfrm>
            <a:off x="566484" y="388891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Automated</a:t>
            </a:r>
          </a:p>
        </p:txBody>
      </p:sp>
      <p:sp>
        <p:nvSpPr>
          <p:cNvPr id="36" name="TextBox 35">
            <a:extLst>
              <a:ext uri="{FF2B5EF4-FFF2-40B4-BE49-F238E27FC236}">
                <a16:creationId xmlns:a16="http://schemas.microsoft.com/office/drawing/2014/main" id="{862CB9D1-2BE8-4152-A826-0B023D342BD2}"/>
              </a:ext>
            </a:extLst>
          </p:cNvPr>
          <p:cNvSpPr txBox="1"/>
          <p:nvPr/>
        </p:nvSpPr>
        <p:spPr>
          <a:xfrm>
            <a:off x="546110" y="465406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b="1" kern="1200" dirty="0">
                <a:latin typeface="+mj-lt"/>
              </a:rPr>
              <a:t>Customizable</a:t>
            </a:r>
          </a:p>
        </p:txBody>
      </p:sp>
      <p:sp>
        <p:nvSpPr>
          <p:cNvPr id="37" name="TextBox 36">
            <a:extLst>
              <a:ext uri="{FF2B5EF4-FFF2-40B4-BE49-F238E27FC236}">
                <a16:creationId xmlns:a16="http://schemas.microsoft.com/office/drawing/2014/main" id="{D1E9F599-7FBA-468D-A9B7-1AF115E63FF5}"/>
              </a:ext>
            </a:extLst>
          </p:cNvPr>
          <p:cNvSpPr txBox="1"/>
          <p:nvPr/>
        </p:nvSpPr>
        <p:spPr>
          <a:xfrm>
            <a:off x="566484" y="5433978"/>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Visualize Data</a:t>
            </a:r>
          </a:p>
        </p:txBody>
      </p:sp>
      <p:sp>
        <p:nvSpPr>
          <p:cNvPr id="38" name="TextBox 37">
            <a:extLst>
              <a:ext uri="{FF2B5EF4-FFF2-40B4-BE49-F238E27FC236}">
                <a16:creationId xmlns:a16="http://schemas.microsoft.com/office/drawing/2014/main" id="{0AABF29D-EA94-4E99-BBE5-BAB1465900BD}"/>
              </a:ext>
            </a:extLst>
          </p:cNvPr>
          <p:cNvSpPr txBox="1"/>
          <p:nvPr/>
        </p:nvSpPr>
        <p:spPr>
          <a:xfrm>
            <a:off x="472263" y="3191311"/>
            <a:ext cx="2454830" cy="369332"/>
          </a:xfrm>
          <a:prstGeom prst="rect">
            <a:avLst/>
          </a:prstGeom>
          <a:noFill/>
        </p:spPr>
        <p:txBody>
          <a:bodyPr wrap="square" rtlCol="0">
            <a:spAutoFit/>
          </a:bodyPr>
          <a:lstStyle/>
          <a:p>
            <a:r>
              <a:rPr lang="en-US" sz="1800" dirty="0">
                <a:solidFill>
                  <a:schemeClr val="bg1"/>
                </a:solidFill>
                <a:latin typeface="+mj-lt"/>
              </a:rPr>
              <a:t>Analyze Data</a:t>
            </a:r>
            <a:endParaRPr lang="en-US" sz="1800" dirty="0">
              <a:solidFill>
                <a:schemeClr val="bg2">
                  <a:lumMod val="25000"/>
                </a:schemeClr>
              </a:solidFill>
              <a:latin typeface="+mj-lt"/>
            </a:endParaRPr>
          </a:p>
        </p:txBody>
      </p:sp>
    </p:spTree>
    <p:extLst>
      <p:ext uri="{BB962C8B-B14F-4D97-AF65-F5344CB8AC3E}">
        <p14:creationId xmlns:p14="http://schemas.microsoft.com/office/powerpoint/2010/main" val="190368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par>
                          <p:cTn id="8" fill="hold">
                            <p:stCondLst>
                              <p:cond delay="500"/>
                            </p:stCondLst>
                            <p:childTnLst>
                              <p:par>
                                <p:cTn id="9" presetID="22" presetClass="entr" presetSubtype="2" fill="hold"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3000"/>
                            </p:stCondLst>
                            <p:childTnLst>
                              <p:par>
                                <p:cTn id="13" presetID="22" presetClass="entr" presetSubtype="2" fill="hold" nodeType="afterEffect">
                                  <p:stCondLst>
                                    <p:cond delay="200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
                                        <p:tgtEl>
                                          <p:spTgt spid="31"/>
                                        </p:tgtEl>
                                      </p:cBhvr>
                                    </p:animEffect>
                                  </p:childTnLst>
                                </p:cTn>
                              </p:par>
                            </p:childTnLst>
                          </p:cTn>
                        </p:par>
                        <p:par>
                          <p:cTn id="16" fill="hold">
                            <p:stCondLst>
                              <p:cond delay="5500"/>
                            </p:stCondLst>
                            <p:childTnLst>
                              <p:par>
                                <p:cTn id="17" presetID="22" presetClass="entr" presetSubtype="2" fill="hold" nodeType="after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par>
                          <p:cTn id="20" fill="hold">
                            <p:stCondLst>
                              <p:cond delay="8000"/>
                            </p:stCondLst>
                            <p:childTnLst>
                              <p:par>
                                <p:cTn id="21" presetID="22" presetClass="entr" presetSubtype="2" fill="hold"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right)">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C2E547-76C0-4AA6-BC91-A1EE880F7367}"/>
              </a:ext>
            </a:extLst>
          </p:cNvPr>
          <p:cNvSpPr/>
          <p:nvPr/>
        </p:nvSpPr>
        <p:spPr>
          <a:xfrm>
            <a:off x="3310759" y="2968573"/>
            <a:ext cx="5831660" cy="32115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PivotTable Defined</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4" y="1806977"/>
            <a:ext cx="8607469" cy="741382"/>
          </a:xfrm>
          <a:prstGeom prst="rect">
            <a:avLst/>
          </a:prstGeom>
          <a:noFill/>
        </p:spPr>
        <p:txBody>
          <a:bodyPr vert="horz" lIns="0" tIns="0" rIns="0" bIns="0" rtlCol="0">
            <a:no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dirty="0"/>
              <a:t>PivotTables Offer More Features than standard Excel Tables</a:t>
            </a:r>
          </a:p>
          <a:p>
            <a:r>
              <a:rPr lang="en-US" sz="1200" b="0" dirty="0">
                <a:solidFill>
                  <a:schemeClr val="tx1"/>
                </a:solidFill>
              </a:rPr>
              <a:t>A PivotTable is a table that organizes and calculates statistics for a complex set of data and provides a simplified view of what is contained in the data. A PivotTable has several features compared to a standard table.</a:t>
            </a:r>
          </a:p>
        </p:txBody>
      </p:sp>
      <p:sp>
        <p:nvSpPr>
          <p:cNvPr id="7" name="Content Placeholder 9">
            <a:extLst>
              <a:ext uri="{FF2B5EF4-FFF2-40B4-BE49-F238E27FC236}">
                <a16:creationId xmlns:a16="http://schemas.microsoft.com/office/drawing/2014/main" id="{7E8C09AD-875D-44A7-9E31-CB0F5FBFA5E2}"/>
              </a:ext>
            </a:extLst>
          </p:cNvPr>
          <p:cNvSpPr txBox="1">
            <a:spLocks/>
          </p:cNvSpPr>
          <p:nvPr/>
        </p:nvSpPr>
        <p:spPr>
          <a:xfrm>
            <a:off x="349244" y="2670799"/>
            <a:ext cx="8716935" cy="297774"/>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i="1" dirty="0">
                <a:solidFill>
                  <a:srgbClr val="7A0000"/>
                </a:solidFill>
              </a:rPr>
              <a:t>Click the boxes below to learn more about features of PivotTables.</a:t>
            </a:r>
            <a:endParaRPr lang="en-US" sz="1200" b="0" dirty="0">
              <a:solidFill>
                <a:schemeClr val="tx1"/>
              </a:solidFill>
            </a:endParaRPr>
          </a:p>
        </p:txBody>
      </p:sp>
      <p:sp>
        <p:nvSpPr>
          <p:cNvPr id="11" name="TextBox 10">
            <a:extLst>
              <a:ext uri="{FF2B5EF4-FFF2-40B4-BE49-F238E27FC236}">
                <a16:creationId xmlns:a16="http://schemas.microsoft.com/office/drawing/2014/main" id="{293B3D0B-6E73-4BFE-83C3-E3CB07661DA9}"/>
              </a:ext>
            </a:extLst>
          </p:cNvPr>
          <p:cNvSpPr txBox="1"/>
          <p:nvPr/>
        </p:nvSpPr>
        <p:spPr>
          <a:xfrm>
            <a:off x="3218834" y="3157829"/>
            <a:ext cx="1830233" cy="2462213"/>
          </a:xfrm>
          <a:prstGeom prst="rect">
            <a:avLst/>
          </a:prstGeom>
          <a:noFill/>
        </p:spPr>
        <p:txBody>
          <a:bodyPr wrap="square">
            <a:spAutoFit/>
          </a:bodyPr>
          <a:lstStyle/>
          <a:p>
            <a:pPr marL="153181">
              <a:spcAft>
                <a:spcPts val="600"/>
              </a:spcAft>
            </a:pPr>
            <a:r>
              <a:rPr lang="en-US" sz="1200" b="1" dirty="0">
                <a:solidFill>
                  <a:srgbClr val="C55A11"/>
                </a:solidFill>
              </a:rPr>
              <a:t>Visualize Data</a:t>
            </a:r>
          </a:p>
          <a:p>
            <a:pPr marL="153181">
              <a:spcAft>
                <a:spcPts val="600"/>
              </a:spcAft>
            </a:pPr>
            <a:r>
              <a:rPr lang="en-US" sz="1200" b="0" dirty="0">
                <a:solidFill>
                  <a:schemeClr val="tx1"/>
                </a:solidFill>
              </a:rPr>
              <a:t>PivotTables can be used to quickly make </a:t>
            </a:r>
            <a:r>
              <a:rPr lang="en-US" sz="1200" b="0" dirty="0" err="1">
                <a:solidFill>
                  <a:schemeClr val="tx1"/>
                </a:solidFill>
              </a:rPr>
              <a:t>PivotCharts</a:t>
            </a:r>
            <a:r>
              <a:rPr lang="en-US" sz="1200" b="0" dirty="0">
                <a:solidFill>
                  <a:schemeClr val="tx1"/>
                </a:solidFill>
              </a:rPr>
              <a:t>, which help to </a:t>
            </a:r>
            <a:r>
              <a:rPr lang="en-US" sz="1200" dirty="0"/>
              <a:t>visualize data. </a:t>
            </a:r>
          </a:p>
          <a:p>
            <a:pPr marL="153181">
              <a:spcAft>
                <a:spcPts val="600"/>
              </a:spcAft>
            </a:pPr>
            <a:r>
              <a:rPr lang="en-US" sz="1200" dirty="0"/>
              <a:t>Users are able to produce several charts and filters for their data to enhance presentations.</a:t>
            </a:r>
            <a:endParaRPr lang="en-US" sz="1200" b="0" dirty="0">
              <a:solidFill>
                <a:schemeClr val="tx1"/>
              </a:solidFill>
            </a:endParaRPr>
          </a:p>
        </p:txBody>
      </p:sp>
      <p:pic>
        <p:nvPicPr>
          <p:cNvPr id="2" name="Picture 1">
            <a:extLst>
              <a:ext uri="{FF2B5EF4-FFF2-40B4-BE49-F238E27FC236}">
                <a16:creationId xmlns:a16="http://schemas.microsoft.com/office/drawing/2014/main" id="{64D5187C-78E5-44B3-9B85-C69CFD83E65D}"/>
              </a:ext>
            </a:extLst>
          </p:cNvPr>
          <p:cNvPicPr>
            <a:picLocks noChangeAspect="1"/>
          </p:cNvPicPr>
          <p:nvPr/>
        </p:nvPicPr>
        <p:blipFill>
          <a:blip r:embed="rId3"/>
          <a:srcRect/>
          <a:stretch/>
        </p:blipFill>
        <p:spPr>
          <a:xfrm>
            <a:off x="5049067" y="3370267"/>
            <a:ext cx="3907646" cy="2456234"/>
          </a:xfrm>
          <a:prstGeom prst="rect">
            <a:avLst/>
          </a:prstGeom>
          <a:ln w="12700">
            <a:solidFill>
              <a:schemeClr val="bg1">
                <a:lumMod val="50000"/>
              </a:schemeClr>
            </a:solidFill>
            <a:miter lim="800000"/>
          </a:ln>
        </p:spPr>
      </p:pic>
      <p:pic>
        <p:nvPicPr>
          <p:cNvPr id="30" name="Picture 29">
            <a:extLst>
              <a:ext uri="{FF2B5EF4-FFF2-40B4-BE49-F238E27FC236}">
                <a16:creationId xmlns:a16="http://schemas.microsoft.com/office/drawing/2014/main" id="{7D75212F-0AA9-489D-99CF-E9E1B14B1C9B}"/>
              </a:ext>
            </a:extLst>
          </p:cNvPr>
          <p:cNvPicPr>
            <a:picLocks noChangeAspect="1"/>
          </p:cNvPicPr>
          <p:nvPr/>
        </p:nvPicPr>
        <p:blipFill>
          <a:blip r:embed="rId4"/>
          <a:stretch>
            <a:fillRect/>
          </a:stretch>
        </p:blipFill>
        <p:spPr>
          <a:xfrm rot="10800000">
            <a:off x="180527" y="3122437"/>
            <a:ext cx="2914282" cy="585634"/>
          </a:xfrm>
          <a:prstGeom prst="rect">
            <a:avLst/>
          </a:prstGeom>
        </p:spPr>
      </p:pic>
      <p:pic>
        <p:nvPicPr>
          <p:cNvPr id="31" name="Picture 30">
            <a:extLst>
              <a:ext uri="{FF2B5EF4-FFF2-40B4-BE49-F238E27FC236}">
                <a16:creationId xmlns:a16="http://schemas.microsoft.com/office/drawing/2014/main" id="{86DC0D28-34C5-48AD-A030-91978377CC91}"/>
              </a:ext>
            </a:extLst>
          </p:cNvPr>
          <p:cNvPicPr>
            <a:picLocks noChangeAspect="1"/>
          </p:cNvPicPr>
          <p:nvPr/>
        </p:nvPicPr>
        <p:blipFill>
          <a:blip r:embed="rId4"/>
          <a:stretch>
            <a:fillRect/>
          </a:stretch>
        </p:blipFill>
        <p:spPr>
          <a:xfrm rot="10800000">
            <a:off x="180526" y="3902347"/>
            <a:ext cx="2914282" cy="585634"/>
          </a:xfrm>
          <a:prstGeom prst="rect">
            <a:avLst/>
          </a:prstGeom>
        </p:spPr>
      </p:pic>
      <p:pic>
        <p:nvPicPr>
          <p:cNvPr id="32" name="Picture 31">
            <a:extLst>
              <a:ext uri="{FF2B5EF4-FFF2-40B4-BE49-F238E27FC236}">
                <a16:creationId xmlns:a16="http://schemas.microsoft.com/office/drawing/2014/main" id="{5A2F9661-5085-4DA3-85C4-5C40F0D27C63}"/>
              </a:ext>
            </a:extLst>
          </p:cNvPr>
          <p:cNvPicPr>
            <a:picLocks noChangeAspect="1"/>
          </p:cNvPicPr>
          <p:nvPr/>
        </p:nvPicPr>
        <p:blipFill>
          <a:blip r:embed="rId4"/>
          <a:stretch>
            <a:fillRect/>
          </a:stretch>
        </p:blipFill>
        <p:spPr>
          <a:xfrm rot="10800000">
            <a:off x="180526" y="4674699"/>
            <a:ext cx="2914282" cy="585634"/>
          </a:xfrm>
          <a:prstGeom prst="rect">
            <a:avLst/>
          </a:prstGeom>
        </p:spPr>
      </p:pic>
      <p:pic>
        <p:nvPicPr>
          <p:cNvPr id="33" name="Picture 32">
            <a:extLst>
              <a:ext uri="{FF2B5EF4-FFF2-40B4-BE49-F238E27FC236}">
                <a16:creationId xmlns:a16="http://schemas.microsoft.com/office/drawing/2014/main" id="{6BD161EE-5CDF-4A92-A96C-365B84225EAD}"/>
              </a:ext>
            </a:extLst>
          </p:cNvPr>
          <p:cNvPicPr>
            <a:picLocks noChangeAspect="1"/>
          </p:cNvPicPr>
          <p:nvPr/>
        </p:nvPicPr>
        <p:blipFill>
          <a:blip r:embed="rId4"/>
          <a:stretch>
            <a:fillRect/>
          </a:stretch>
        </p:blipFill>
        <p:spPr>
          <a:xfrm rot="10800000">
            <a:off x="180524" y="5454609"/>
            <a:ext cx="3130234" cy="585634"/>
          </a:xfrm>
          <a:prstGeom prst="rect">
            <a:avLst/>
          </a:prstGeom>
        </p:spPr>
      </p:pic>
      <p:sp>
        <p:nvSpPr>
          <p:cNvPr id="35" name="TextBox 34">
            <a:extLst>
              <a:ext uri="{FF2B5EF4-FFF2-40B4-BE49-F238E27FC236}">
                <a16:creationId xmlns:a16="http://schemas.microsoft.com/office/drawing/2014/main" id="{B826C1E9-9E1D-4BD2-AEDC-194DE1E4E605}"/>
              </a:ext>
            </a:extLst>
          </p:cNvPr>
          <p:cNvSpPr txBox="1"/>
          <p:nvPr/>
        </p:nvSpPr>
        <p:spPr>
          <a:xfrm>
            <a:off x="566484" y="388891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Automated</a:t>
            </a:r>
          </a:p>
        </p:txBody>
      </p:sp>
      <p:sp>
        <p:nvSpPr>
          <p:cNvPr id="36" name="TextBox 35">
            <a:extLst>
              <a:ext uri="{FF2B5EF4-FFF2-40B4-BE49-F238E27FC236}">
                <a16:creationId xmlns:a16="http://schemas.microsoft.com/office/drawing/2014/main" id="{D08059A2-E503-4A66-A850-8B2CCB1987A4}"/>
              </a:ext>
            </a:extLst>
          </p:cNvPr>
          <p:cNvSpPr txBox="1"/>
          <p:nvPr/>
        </p:nvSpPr>
        <p:spPr>
          <a:xfrm>
            <a:off x="546110" y="4654066"/>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kern="1200" dirty="0">
                <a:latin typeface="+mj-lt"/>
              </a:rPr>
              <a:t>Customizable</a:t>
            </a:r>
          </a:p>
        </p:txBody>
      </p:sp>
      <p:sp>
        <p:nvSpPr>
          <p:cNvPr id="37" name="TextBox 36">
            <a:extLst>
              <a:ext uri="{FF2B5EF4-FFF2-40B4-BE49-F238E27FC236}">
                <a16:creationId xmlns:a16="http://schemas.microsoft.com/office/drawing/2014/main" id="{46DA1D01-5F31-4F3E-8C7C-B154616B5770}"/>
              </a:ext>
            </a:extLst>
          </p:cNvPr>
          <p:cNvSpPr txBox="1"/>
          <p:nvPr/>
        </p:nvSpPr>
        <p:spPr>
          <a:xfrm>
            <a:off x="566484" y="5433978"/>
            <a:ext cx="2548698" cy="585636"/>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defTabSz="711200">
              <a:lnSpc>
                <a:spcPct val="90000"/>
              </a:lnSpc>
              <a:spcBef>
                <a:spcPct val="0"/>
              </a:spcBef>
              <a:spcAft>
                <a:spcPct val="35000"/>
              </a:spcAft>
              <a:buNone/>
            </a:pPr>
            <a:r>
              <a:rPr lang="en-US" sz="1800" b="1" kern="1200" dirty="0">
                <a:latin typeface="+mj-lt"/>
              </a:rPr>
              <a:t>Visualize Data</a:t>
            </a:r>
          </a:p>
        </p:txBody>
      </p:sp>
      <p:sp>
        <p:nvSpPr>
          <p:cNvPr id="38" name="TextBox 37">
            <a:extLst>
              <a:ext uri="{FF2B5EF4-FFF2-40B4-BE49-F238E27FC236}">
                <a16:creationId xmlns:a16="http://schemas.microsoft.com/office/drawing/2014/main" id="{87F7646A-8F8E-4AF9-A3F3-8615A4A6220D}"/>
              </a:ext>
            </a:extLst>
          </p:cNvPr>
          <p:cNvSpPr txBox="1"/>
          <p:nvPr/>
        </p:nvSpPr>
        <p:spPr>
          <a:xfrm>
            <a:off x="472263" y="3191311"/>
            <a:ext cx="2454830" cy="369332"/>
          </a:xfrm>
          <a:prstGeom prst="rect">
            <a:avLst/>
          </a:prstGeom>
          <a:noFill/>
        </p:spPr>
        <p:txBody>
          <a:bodyPr wrap="square" rtlCol="0">
            <a:spAutoFit/>
          </a:bodyPr>
          <a:lstStyle/>
          <a:p>
            <a:r>
              <a:rPr lang="en-US" sz="1800" dirty="0">
                <a:solidFill>
                  <a:schemeClr val="bg1"/>
                </a:solidFill>
                <a:latin typeface="+mj-lt"/>
              </a:rPr>
              <a:t>Analyze Data</a:t>
            </a:r>
            <a:endParaRPr lang="en-US" sz="1800" dirty="0">
              <a:solidFill>
                <a:schemeClr val="bg2">
                  <a:lumMod val="25000"/>
                </a:schemeClr>
              </a:solidFill>
              <a:latin typeface="+mj-lt"/>
            </a:endParaRPr>
          </a:p>
        </p:txBody>
      </p:sp>
    </p:spTree>
    <p:extLst>
      <p:ext uri="{BB962C8B-B14F-4D97-AF65-F5344CB8AC3E}">
        <p14:creationId xmlns:p14="http://schemas.microsoft.com/office/powerpoint/2010/main" val="239534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par>
                          <p:cTn id="8" fill="hold">
                            <p:stCondLst>
                              <p:cond delay="500"/>
                            </p:stCondLst>
                            <p:childTnLst>
                              <p:par>
                                <p:cTn id="9" presetID="22" presetClass="entr" presetSubtype="2" fill="hold" nodeType="afterEffect">
                                  <p:stCondLst>
                                    <p:cond delay="2000"/>
                                  </p:stCondLst>
                                  <p:childTnLst>
                                    <p:set>
                                      <p:cBhvr>
                                        <p:cTn id="10" dur="1" fill="hold">
                                          <p:stCondLst>
                                            <p:cond delay="0"/>
                                          </p:stCondLst>
                                        </p:cTn>
                                        <p:tgtEl>
                                          <p:spTgt spid="30"/>
                                        </p:tgtEl>
                                        <p:attrNameLst>
                                          <p:attrName>style.visibility</p:attrName>
                                        </p:attrNameLst>
                                      </p:cBhvr>
                                      <p:to>
                                        <p:strVal val="visible"/>
                                      </p:to>
                                    </p:set>
                                    <p:animEffect transition="in" filter="wipe(right)">
                                      <p:cBhvr>
                                        <p:cTn id="11" dur="500"/>
                                        <p:tgtEl>
                                          <p:spTgt spid="30"/>
                                        </p:tgtEl>
                                      </p:cBhvr>
                                    </p:animEffect>
                                  </p:childTnLst>
                                </p:cTn>
                              </p:par>
                            </p:childTnLst>
                          </p:cTn>
                        </p:par>
                        <p:par>
                          <p:cTn id="12" fill="hold">
                            <p:stCondLst>
                              <p:cond delay="3000"/>
                            </p:stCondLst>
                            <p:childTnLst>
                              <p:par>
                                <p:cTn id="13" presetID="22" presetClass="entr" presetSubtype="2" fill="hold" nodeType="afterEffect">
                                  <p:stCondLst>
                                    <p:cond delay="200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
                                        <p:tgtEl>
                                          <p:spTgt spid="31"/>
                                        </p:tgtEl>
                                      </p:cBhvr>
                                    </p:animEffect>
                                  </p:childTnLst>
                                </p:cTn>
                              </p:par>
                            </p:childTnLst>
                          </p:cTn>
                        </p:par>
                        <p:par>
                          <p:cTn id="16" fill="hold">
                            <p:stCondLst>
                              <p:cond delay="5500"/>
                            </p:stCondLst>
                            <p:childTnLst>
                              <p:par>
                                <p:cTn id="17" presetID="22" presetClass="entr" presetSubtype="2" fill="hold" nodeType="afterEffect">
                                  <p:stCondLst>
                                    <p:cond delay="200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par>
                          <p:cTn id="20" fill="hold">
                            <p:stCondLst>
                              <p:cond delay="8000"/>
                            </p:stCondLst>
                            <p:childTnLst>
                              <p:par>
                                <p:cTn id="21" presetID="22" presetClass="entr" presetSubtype="2" fill="hold" nodeType="afterEffect">
                                  <p:stCondLst>
                                    <p:cond delay="2000"/>
                                  </p:stCondLst>
                                  <p:childTnLst>
                                    <p:set>
                                      <p:cBhvr>
                                        <p:cTn id="22" dur="1" fill="hold">
                                          <p:stCondLst>
                                            <p:cond delay="0"/>
                                          </p:stCondLst>
                                        </p:cTn>
                                        <p:tgtEl>
                                          <p:spTgt spid="33"/>
                                        </p:tgtEl>
                                        <p:attrNameLst>
                                          <p:attrName>style.visibility</p:attrName>
                                        </p:attrNameLst>
                                      </p:cBhvr>
                                      <p:to>
                                        <p:strVal val="visible"/>
                                      </p:to>
                                    </p:set>
                                    <p:animEffect transition="in" filter="wipe(right)">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A900A54-644F-4F61-A87E-E6307E542A04}"/>
              </a:ext>
            </a:extLst>
          </p:cNvPr>
          <p:cNvSpPr/>
          <p:nvPr/>
        </p:nvSpPr>
        <p:spPr>
          <a:xfrm>
            <a:off x="210313" y="3103122"/>
            <a:ext cx="9112982" cy="3172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When to Use a PivotTable</a:t>
            </a:r>
          </a:p>
        </p:txBody>
      </p:sp>
      <p:sp>
        <p:nvSpPr>
          <p:cNvPr id="19" name="TextBox 18">
            <a:extLst>
              <a:ext uri="{FF2B5EF4-FFF2-40B4-BE49-F238E27FC236}">
                <a16:creationId xmlns:a16="http://schemas.microsoft.com/office/drawing/2014/main" id="{AAF0E009-6821-492A-8C14-9C131759701B}"/>
              </a:ext>
            </a:extLst>
          </p:cNvPr>
          <p:cNvSpPr txBox="1"/>
          <p:nvPr/>
        </p:nvSpPr>
        <p:spPr>
          <a:xfrm>
            <a:off x="435429" y="3273656"/>
            <a:ext cx="3501601" cy="1569660"/>
          </a:xfrm>
          <a:prstGeom prst="rect">
            <a:avLst/>
          </a:prstGeom>
          <a:noFill/>
        </p:spPr>
        <p:txBody>
          <a:bodyPr wrap="square">
            <a:spAutoFit/>
          </a:bodyPr>
          <a:lstStyle/>
          <a:p>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For example, if Barry only wanted to keep track of family names and who is on which team, he likely would not need a PivotTable, because the amount of data does not require much analysis.</a:t>
            </a:r>
            <a:endParaRPr lang="en-US" sz="1200" b="0" dirty="0">
              <a:solidFill>
                <a:schemeClr val="tx1"/>
              </a:solidFill>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i="1" dirty="0">
                <a:solidFill>
                  <a:srgbClr val="7A0000"/>
                </a:solidFill>
                <a:latin typeface="Open Sans" panose="020B0606030504020204" pitchFamily="34" charset="0"/>
                <a:ea typeface="Open Sans" panose="020B0606030504020204" pitchFamily="34" charset="0"/>
                <a:cs typeface="Open Sans" panose="020B0606030504020204" pitchFamily="34" charset="0"/>
              </a:rPr>
              <a:t>Click on the image to see an expanded table with data that may require further exploration. </a:t>
            </a:r>
            <a:endParaRPr lang="en-US" sz="1200" b="0" i="1" dirty="0">
              <a:solidFill>
                <a:srgbClr val="7A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Arrow: Right 7">
            <a:extLst>
              <a:ext uri="{FF2B5EF4-FFF2-40B4-BE49-F238E27FC236}">
                <a16:creationId xmlns:a16="http://schemas.microsoft.com/office/drawing/2014/main" id="{2ACE1220-3554-447D-991B-20CE187D2B69}"/>
              </a:ext>
            </a:extLst>
          </p:cNvPr>
          <p:cNvSpPr/>
          <p:nvPr/>
        </p:nvSpPr>
        <p:spPr>
          <a:xfrm>
            <a:off x="3326860" y="5293786"/>
            <a:ext cx="620994" cy="371314"/>
          </a:xfrm>
          <a:prstGeom prst="rightArrow">
            <a:avLst/>
          </a:prstGeom>
          <a:solidFill>
            <a:srgbClr val="D87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9">
            <a:extLst>
              <a:ext uri="{FF2B5EF4-FFF2-40B4-BE49-F238E27FC236}">
                <a16:creationId xmlns:a16="http://schemas.microsoft.com/office/drawing/2014/main" id="{4AC5E554-C75A-4C5C-8B4C-54402D88033A}"/>
              </a:ext>
            </a:extLst>
          </p:cNvPr>
          <p:cNvSpPr txBox="1">
            <a:spLocks/>
          </p:cNvSpPr>
          <p:nvPr/>
        </p:nvSpPr>
        <p:spPr>
          <a:xfrm>
            <a:off x="349245" y="1806977"/>
            <a:ext cx="5312254" cy="1296146"/>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A PivotTable is a useful tool for exploring complex of data, but not all sets of data require the available amount of sophistication and calculation capabilities.</a:t>
            </a:r>
          </a:p>
          <a:p>
            <a:r>
              <a:rPr lang="en-US" sz="1200" b="0" dirty="0">
                <a:solidFill>
                  <a:schemeClr val="tx1"/>
                </a:solidFill>
              </a:rPr>
              <a:t>We will go over a couple data sets to help you distinguish when a PivotTable may or may not be needed.</a:t>
            </a:r>
          </a:p>
        </p:txBody>
      </p:sp>
      <p:pic>
        <p:nvPicPr>
          <p:cNvPr id="6" name="Picture 5" descr="A person standing posing for the camera&#10;&#10;Description automatically generated">
            <a:extLst>
              <a:ext uri="{FF2B5EF4-FFF2-40B4-BE49-F238E27FC236}">
                <a16:creationId xmlns:a16="http://schemas.microsoft.com/office/drawing/2014/main" id="{8FA4420C-9564-400E-B1E2-478C297E3A67}"/>
              </a:ext>
            </a:extLst>
          </p:cNvPr>
          <p:cNvPicPr>
            <a:picLocks noChangeAspect="1"/>
          </p:cNvPicPr>
          <p:nvPr/>
        </p:nvPicPr>
        <p:blipFill rotWithShape="1">
          <a:blip r:embed="rId3"/>
          <a:srcRect b="16660"/>
          <a:stretch/>
        </p:blipFill>
        <p:spPr>
          <a:xfrm>
            <a:off x="6373455" y="1403778"/>
            <a:ext cx="2002060" cy="4264556"/>
          </a:xfrm>
          <a:prstGeom prst="rect">
            <a:avLst/>
          </a:prstGeom>
        </p:spPr>
      </p:pic>
      <p:pic>
        <p:nvPicPr>
          <p:cNvPr id="3" name="Picture 2" descr="A picture containing group&#10;&#10;Description automatically generated">
            <a:extLst>
              <a:ext uri="{FF2B5EF4-FFF2-40B4-BE49-F238E27FC236}">
                <a16:creationId xmlns:a16="http://schemas.microsoft.com/office/drawing/2014/main" id="{F1CDF235-D327-4792-AC5F-E945875BB362}"/>
              </a:ext>
            </a:extLst>
          </p:cNvPr>
          <p:cNvPicPr>
            <a:picLocks noChangeAspect="1"/>
          </p:cNvPicPr>
          <p:nvPr/>
        </p:nvPicPr>
        <p:blipFill>
          <a:blip r:embed="rId4"/>
          <a:stretch>
            <a:fillRect/>
          </a:stretch>
        </p:blipFill>
        <p:spPr>
          <a:xfrm>
            <a:off x="4201872" y="3246052"/>
            <a:ext cx="4647619" cy="2419048"/>
          </a:xfrm>
          <a:prstGeom prst="rect">
            <a:avLst/>
          </a:prstGeom>
          <a:ln w="12700">
            <a:solidFill>
              <a:srgbClr val="217346"/>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F0639E-AC26-4A61-9A83-42C311586E1D}"/>
              </a:ext>
            </a:extLst>
          </p:cNvPr>
          <p:cNvSpPr/>
          <p:nvPr/>
        </p:nvSpPr>
        <p:spPr>
          <a:xfrm>
            <a:off x="210313" y="3103122"/>
            <a:ext cx="9112982" cy="3172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erson standing posing for the camera&#10;&#10;Description automatically generated">
            <a:extLst>
              <a:ext uri="{FF2B5EF4-FFF2-40B4-BE49-F238E27FC236}">
                <a16:creationId xmlns:a16="http://schemas.microsoft.com/office/drawing/2014/main" id="{EEECEC18-1071-444C-A233-38C153DCCE76}"/>
              </a:ext>
            </a:extLst>
          </p:cNvPr>
          <p:cNvPicPr>
            <a:picLocks noChangeAspect="1"/>
          </p:cNvPicPr>
          <p:nvPr/>
        </p:nvPicPr>
        <p:blipFill rotWithShape="1">
          <a:blip r:embed="rId3"/>
          <a:srcRect b="16660"/>
          <a:stretch/>
        </p:blipFill>
        <p:spPr>
          <a:xfrm>
            <a:off x="6373455" y="1403778"/>
            <a:ext cx="2002060" cy="4264556"/>
          </a:xfrm>
          <a:prstGeom prst="rect">
            <a:avLst/>
          </a:prstGeom>
        </p:spPr>
      </p:pic>
      <p:sp>
        <p:nvSpPr>
          <p:cNvPr id="4" name="Title 3"/>
          <p:cNvSpPr>
            <a:spLocks noGrp="1"/>
          </p:cNvSpPr>
          <p:nvPr>
            <p:ph type="title"/>
          </p:nvPr>
        </p:nvSpPr>
        <p:spPr/>
        <p:txBody>
          <a:bodyPr/>
          <a:lstStyle/>
          <a:p>
            <a:r>
              <a:rPr lang="en-US" dirty="0"/>
              <a:t>When to Use a PivotTable</a:t>
            </a:r>
          </a:p>
        </p:txBody>
      </p:sp>
      <p:sp>
        <p:nvSpPr>
          <p:cNvPr id="7" name="TextBox 6">
            <a:extLst>
              <a:ext uri="{FF2B5EF4-FFF2-40B4-BE49-F238E27FC236}">
                <a16:creationId xmlns:a16="http://schemas.microsoft.com/office/drawing/2014/main" id="{6334D3B7-1E97-4323-9CB4-675BCD62F27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3" name="Picture 2" descr="A picture containing group&#10;&#10;Description automatically generated">
            <a:extLst>
              <a:ext uri="{FF2B5EF4-FFF2-40B4-BE49-F238E27FC236}">
                <a16:creationId xmlns:a16="http://schemas.microsoft.com/office/drawing/2014/main" id="{F1CDF235-D327-4792-AC5F-E945875BB362}"/>
              </a:ext>
            </a:extLst>
          </p:cNvPr>
          <p:cNvPicPr>
            <a:picLocks noChangeAspect="1"/>
          </p:cNvPicPr>
          <p:nvPr/>
        </p:nvPicPr>
        <p:blipFill>
          <a:blip r:embed="rId4"/>
          <a:stretch>
            <a:fillRect/>
          </a:stretch>
        </p:blipFill>
        <p:spPr>
          <a:xfrm>
            <a:off x="4201872" y="3246052"/>
            <a:ext cx="4647619" cy="2419048"/>
          </a:xfrm>
          <a:prstGeom prst="rect">
            <a:avLst/>
          </a:prstGeom>
          <a:ln w="12700">
            <a:solidFill>
              <a:srgbClr val="217346"/>
            </a:solidFill>
            <a:miter lim="800000"/>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AF0E009-6821-492A-8C14-9C131759701B}"/>
              </a:ext>
            </a:extLst>
          </p:cNvPr>
          <p:cNvSpPr txBox="1"/>
          <p:nvPr/>
        </p:nvSpPr>
        <p:spPr>
          <a:xfrm>
            <a:off x="435429" y="3265508"/>
            <a:ext cx="3501601" cy="1569660"/>
          </a:xfrm>
          <a:prstGeom prst="rect">
            <a:avLst/>
          </a:prstGeom>
          <a:noFill/>
        </p:spPr>
        <p:txBody>
          <a:bodyPr wrap="square">
            <a:spAutoFit/>
          </a:bodyPr>
          <a:lstStyle/>
          <a:p>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Here you see that if Barry were to keep track of more data, such as each person’s scores, he might need help to analyze the data.</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For example, while he has the averages for each person, he hasn’t calculated each team’s overall scores and averages.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icture containing electronics, cellphone&#10;&#10;Description automatically generated">
            <a:extLst>
              <a:ext uri="{FF2B5EF4-FFF2-40B4-BE49-F238E27FC236}">
                <a16:creationId xmlns:a16="http://schemas.microsoft.com/office/drawing/2014/main" id="{AE36080A-6DE2-442E-B9E3-51FBB4C2312B}"/>
              </a:ext>
            </a:extLst>
          </p:cNvPr>
          <p:cNvPicPr>
            <a:picLocks noChangeAspect="1"/>
          </p:cNvPicPr>
          <p:nvPr/>
        </p:nvPicPr>
        <p:blipFill>
          <a:blip r:embed="rId5"/>
          <a:stretch>
            <a:fillRect/>
          </a:stretch>
        </p:blipFill>
        <p:spPr>
          <a:xfrm>
            <a:off x="5652380" y="3827892"/>
            <a:ext cx="2447619" cy="1723810"/>
          </a:xfrm>
          <a:prstGeom prst="rect">
            <a:avLst/>
          </a:prstGeom>
        </p:spPr>
      </p:pic>
      <p:sp>
        <p:nvSpPr>
          <p:cNvPr id="6" name="Rectangle: Rounded Corners 5">
            <a:extLst>
              <a:ext uri="{FF2B5EF4-FFF2-40B4-BE49-F238E27FC236}">
                <a16:creationId xmlns:a16="http://schemas.microsoft.com/office/drawing/2014/main" id="{2274E762-A91B-4BFF-B508-9CB8C9F11DB2}"/>
              </a:ext>
            </a:extLst>
          </p:cNvPr>
          <p:cNvSpPr/>
          <p:nvPr/>
        </p:nvSpPr>
        <p:spPr>
          <a:xfrm>
            <a:off x="5652380" y="3827892"/>
            <a:ext cx="2447618" cy="1723810"/>
          </a:xfrm>
          <a:prstGeom prst="roundRect">
            <a:avLst>
              <a:gd name="adj" fmla="val 4816"/>
            </a:avLst>
          </a:prstGeom>
          <a:noFill/>
          <a:ln w="28575">
            <a:solidFill>
              <a:srgbClr val="D87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58B0EFE8-0D08-4031-A248-7573AFBC5F4E}"/>
              </a:ext>
            </a:extLst>
          </p:cNvPr>
          <p:cNvSpPr txBox="1">
            <a:spLocks/>
          </p:cNvSpPr>
          <p:nvPr/>
        </p:nvSpPr>
        <p:spPr>
          <a:xfrm>
            <a:off x="349245" y="1806977"/>
            <a:ext cx="5312254" cy="1296146"/>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A PivotTable is a useful tool for exploring complex of data, but not all sets of data require the available amount of sophistication and calculation capabilities.</a:t>
            </a:r>
          </a:p>
          <a:p>
            <a:r>
              <a:rPr lang="en-US" sz="1200" b="0" dirty="0">
                <a:solidFill>
                  <a:schemeClr val="tx1"/>
                </a:solidFill>
              </a:rPr>
              <a:t>We will go over a couple data sets to help you distinguish when a PivotTable may or may not be needed.</a:t>
            </a:r>
          </a:p>
        </p:txBody>
      </p:sp>
    </p:spTree>
    <p:extLst>
      <p:ext uri="{BB962C8B-B14F-4D97-AF65-F5344CB8AC3E}">
        <p14:creationId xmlns:p14="http://schemas.microsoft.com/office/powerpoint/2010/main" val="17764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Attributes of a PivotTable</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3" y="1806977"/>
            <a:ext cx="8716935" cy="751397"/>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There are several attributes and features of a PivotTable that Barry uses to break down and analyze his data. </a:t>
            </a:r>
          </a:p>
          <a:p>
            <a:r>
              <a:rPr lang="en-US" sz="1200" i="1" dirty="0">
                <a:solidFill>
                  <a:srgbClr val="7A0000"/>
                </a:solidFill>
              </a:rPr>
              <a:t> Use left and right arrows to click through the slideshow of PivotTable features.</a:t>
            </a:r>
            <a:endParaRPr lang="en-US" sz="1200" b="0" dirty="0">
              <a:solidFill>
                <a:schemeClr val="tx1"/>
              </a:solidFill>
            </a:endParaRPr>
          </a:p>
        </p:txBody>
      </p:sp>
      <p:sp>
        <p:nvSpPr>
          <p:cNvPr id="6" name="TextBox 5">
            <a:extLst>
              <a:ext uri="{FF2B5EF4-FFF2-40B4-BE49-F238E27FC236}">
                <a16:creationId xmlns:a16="http://schemas.microsoft.com/office/drawing/2014/main" id="{7FDD6C42-23F5-4C27-8A80-B6B9406D685D}"/>
              </a:ext>
            </a:extLst>
          </p:cNvPr>
          <p:cNvSpPr txBox="1"/>
          <p:nvPr/>
        </p:nvSpPr>
        <p:spPr>
          <a:xfrm>
            <a:off x="1106379" y="3043357"/>
            <a:ext cx="3268868" cy="1569660"/>
          </a:xfrm>
          <a:prstGeom prst="rect">
            <a:avLst/>
          </a:prstGeom>
          <a:noFill/>
        </p:spPr>
        <p:txBody>
          <a:bodyPr wrap="square">
            <a:spAutoFit/>
          </a:bodyPr>
          <a:lstStyle/>
          <a:p>
            <a:r>
              <a:rPr lang="en-US" sz="1200" dirty="0"/>
              <a:t>PivotTables can be used to organize data into a categories and sub-categories</a:t>
            </a:r>
            <a:r>
              <a:rPr lang="en-US" sz="1200" b="0" dirty="0">
                <a:solidFill>
                  <a:schemeClr val="tx1"/>
                </a:solidFill>
              </a:rPr>
              <a:t>. </a:t>
            </a:r>
          </a:p>
          <a:p>
            <a:endParaRPr lang="en-US" sz="1200" dirty="0"/>
          </a:p>
          <a:p>
            <a:r>
              <a:rPr lang="en-US" sz="1200" dirty="0"/>
              <a:t>In the example on the right, Barry has organized his data into categories of “team 1” and “team 2” scores, and there is also a sub-category for individual team member scores.</a:t>
            </a:r>
            <a:endParaRPr lang="en-US" sz="1200" b="0" dirty="0">
              <a:solidFill>
                <a:schemeClr val="tx1"/>
              </a:solidFill>
            </a:endParaRPr>
          </a:p>
        </p:txBody>
      </p:sp>
      <p:sp>
        <p:nvSpPr>
          <p:cNvPr id="2" name="TextBox 1">
            <a:extLst>
              <a:ext uri="{FF2B5EF4-FFF2-40B4-BE49-F238E27FC236}">
                <a16:creationId xmlns:a16="http://schemas.microsoft.com/office/drawing/2014/main" id="{A4AD66FA-43EF-4B57-BC5B-11D14C9327B1}"/>
              </a:ext>
            </a:extLst>
          </p:cNvPr>
          <p:cNvSpPr txBox="1"/>
          <p:nvPr/>
        </p:nvSpPr>
        <p:spPr>
          <a:xfrm>
            <a:off x="1066936" y="2634043"/>
            <a:ext cx="4202180" cy="276999"/>
          </a:xfrm>
          <a:prstGeom prst="rect">
            <a:avLst/>
          </a:prstGeom>
          <a:noFill/>
        </p:spPr>
        <p:txBody>
          <a:bodyPr wrap="square" rtlCol="0">
            <a:spAutoFit/>
          </a:bodyPr>
          <a:lstStyle/>
          <a:p>
            <a:r>
              <a:rPr lang="en-US" sz="1200" b="1" dirty="0">
                <a:solidFill>
                  <a:srgbClr val="C55A11"/>
                </a:solidFill>
              </a:rPr>
              <a:t>Categories and Sub-categories</a:t>
            </a:r>
          </a:p>
        </p:txBody>
      </p:sp>
      <p:pic>
        <p:nvPicPr>
          <p:cNvPr id="15" name="Picture 14">
            <a:extLst>
              <a:ext uri="{FF2B5EF4-FFF2-40B4-BE49-F238E27FC236}">
                <a16:creationId xmlns:a16="http://schemas.microsoft.com/office/drawing/2014/main" id="{EF5B636F-6B79-4126-942D-A54F30E2E939}"/>
              </a:ext>
            </a:extLst>
          </p:cNvPr>
          <p:cNvPicPr>
            <a:picLocks noChangeAspect="1"/>
          </p:cNvPicPr>
          <p:nvPr/>
        </p:nvPicPr>
        <p:blipFill>
          <a:blip r:embed="rId3"/>
          <a:srcRect/>
          <a:stretch/>
        </p:blipFill>
        <p:spPr>
          <a:xfrm>
            <a:off x="4910268" y="2656097"/>
            <a:ext cx="2866667" cy="3137408"/>
          </a:xfrm>
          <a:prstGeom prst="rect">
            <a:avLst/>
          </a:prstGeom>
          <a:ln w="12700">
            <a:solidFill>
              <a:srgbClr val="217346"/>
            </a:solidFill>
            <a:miter lim="800000"/>
          </a:ln>
        </p:spPr>
      </p:pic>
      <p:sp>
        <p:nvSpPr>
          <p:cNvPr id="18" name="Rectangle: Rounded Corners 17">
            <a:extLst>
              <a:ext uri="{FF2B5EF4-FFF2-40B4-BE49-F238E27FC236}">
                <a16:creationId xmlns:a16="http://schemas.microsoft.com/office/drawing/2014/main" id="{6A42E3A7-C49D-45FC-A2F5-CED450D8B124}"/>
              </a:ext>
            </a:extLst>
          </p:cNvPr>
          <p:cNvSpPr/>
          <p:nvPr/>
        </p:nvSpPr>
        <p:spPr>
          <a:xfrm>
            <a:off x="5169139" y="3490367"/>
            <a:ext cx="852282" cy="1922147"/>
          </a:xfrm>
          <a:prstGeom prst="roundRect">
            <a:avLst>
              <a:gd name="adj" fmla="val 4816"/>
            </a:avLst>
          </a:prstGeom>
          <a:noFill/>
          <a:ln w="28575">
            <a:solidFill>
              <a:srgbClr val="D87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7D44C8-50A8-4BCE-B228-36178DC11F5F}"/>
              </a:ext>
            </a:extLst>
          </p:cNvPr>
          <p:cNvCxnSpPr/>
          <p:nvPr/>
        </p:nvCxnSpPr>
        <p:spPr>
          <a:xfrm>
            <a:off x="925286" y="2503944"/>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DFEA5-034C-4C5F-8F69-CD54111183C3}"/>
              </a:ext>
            </a:extLst>
          </p:cNvPr>
          <p:cNvCxnSpPr/>
          <p:nvPr/>
        </p:nvCxnSpPr>
        <p:spPr>
          <a:xfrm>
            <a:off x="925286" y="5945663"/>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F0D39A50-6C96-4A74-8234-040993E2609C}"/>
              </a:ext>
            </a:extLst>
          </p:cNvPr>
          <p:cNvSpPr/>
          <p:nvPr/>
        </p:nvSpPr>
        <p:spPr>
          <a:xfrm rot="5400000">
            <a:off x="8413986"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2C6FA7-369A-443C-B58C-7918CE36BE41}"/>
              </a:ext>
            </a:extLst>
          </p:cNvPr>
          <p:cNvSpPr/>
          <p:nvPr/>
        </p:nvSpPr>
        <p:spPr>
          <a:xfrm>
            <a:off x="936172" y="5995441"/>
            <a:ext cx="226533" cy="2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3" name="Rectangle 12">
            <a:extLst>
              <a:ext uri="{FF2B5EF4-FFF2-40B4-BE49-F238E27FC236}">
                <a16:creationId xmlns:a16="http://schemas.microsoft.com/office/drawing/2014/main" id="{A8780E8B-6D40-47F8-A481-229106D6D5A8}"/>
              </a:ext>
            </a:extLst>
          </p:cNvPr>
          <p:cNvSpPr/>
          <p:nvPr/>
        </p:nvSpPr>
        <p:spPr>
          <a:xfrm>
            <a:off x="1233179"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2</a:t>
            </a:r>
          </a:p>
        </p:txBody>
      </p:sp>
      <p:sp>
        <p:nvSpPr>
          <p:cNvPr id="14" name="Rectangle 13">
            <a:extLst>
              <a:ext uri="{FF2B5EF4-FFF2-40B4-BE49-F238E27FC236}">
                <a16:creationId xmlns:a16="http://schemas.microsoft.com/office/drawing/2014/main" id="{9AF2EFD6-DCCD-448D-8724-A349A3952186}"/>
              </a:ext>
            </a:extLst>
          </p:cNvPr>
          <p:cNvSpPr/>
          <p:nvPr/>
        </p:nvSpPr>
        <p:spPr>
          <a:xfrm>
            <a:off x="1530186"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3</a:t>
            </a:r>
          </a:p>
        </p:txBody>
      </p:sp>
      <p:sp>
        <p:nvSpPr>
          <p:cNvPr id="21" name="Rectangle 20">
            <a:extLst>
              <a:ext uri="{FF2B5EF4-FFF2-40B4-BE49-F238E27FC236}">
                <a16:creationId xmlns:a16="http://schemas.microsoft.com/office/drawing/2014/main" id="{31A5C248-B1E6-47DD-A02C-D910C9447D91}"/>
              </a:ext>
            </a:extLst>
          </p:cNvPr>
          <p:cNvSpPr/>
          <p:nvPr/>
        </p:nvSpPr>
        <p:spPr>
          <a:xfrm>
            <a:off x="1827193"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4</a:t>
            </a:r>
          </a:p>
        </p:txBody>
      </p:sp>
      <p:sp>
        <p:nvSpPr>
          <p:cNvPr id="23" name="Rectangle 22">
            <a:extLst>
              <a:ext uri="{FF2B5EF4-FFF2-40B4-BE49-F238E27FC236}">
                <a16:creationId xmlns:a16="http://schemas.microsoft.com/office/drawing/2014/main" id="{4777B3F4-06A7-4DA6-936B-707B26C0D3AD}"/>
              </a:ext>
            </a:extLst>
          </p:cNvPr>
          <p:cNvSpPr/>
          <p:nvPr/>
        </p:nvSpPr>
        <p:spPr>
          <a:xfrm>
            <a:off x="2124200"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5</a:t>
            </a:r>
          </a:p>
        </p:txBody>
      </p:sp>
      <p:sp>
        <p:nvSpPr>
          <p:cNvPr id="25" name="Rectangle 24">
            <a:extLst>
              <a:ext uri="{FF2B5EF4-FFF2-40B4-BE49-F238E27FC236}">
                <a16:creationId xmlns:a16="http://schemas.microsoft.com/office/drawing/2014/main" id="{002A65F8-BCFC-4341-ABF0-319CB55B6BE0}"/>
              </a:ext>
            </a:extLst>
          </p:cNvPr>
          <p:cNvSpPr/>
          <p:nvPr/>
        </p:nvSpPr>
        <p:spPr>
          <a:xfrm>
            <a:off x="2421208"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6</a:t>
            </a:r>
          </a:p>
        </p:txBody>
      </p:sp>
    </p:spTree>
    <p:extLst>
      <p:ext uri="{BB962C8B-B14F-4D97-AF65-F5344CB8AC3E}">
        <p14:creationId xmlns:p14="http://schemas.microsoft.com/office/powerpoint/2010/main" val="23438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Attributes of a PivotTable</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3" y="1806977"/>
            <a:ext cx="8716935" cy="751397"/>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There are several attributes and features of a PivotTable Barry can use to break down and analyze his data.</a:t>
            </a:r>
          </a:p>
          <a:p>
            <a:r>
              <a:rPr lang="en-US" sz="1200" i="1" dirty="0">
                <a:solidFill>
                  <a:srgbClr val="7A0000"/>
                </a:solidFill>
              </a:rPr>
              <a:t> Use left and right arrows to click through the slideshow of PivotTable features.</a:t>
            </a:r>
            <a:endParaRPr lang="en-US" sz="1200" b="0" dirty="0">
              <a:solidFill>
                <a:schemeClr val="tx1"/>
              </a:solidFill>
            </a:endParaRPr>
          </a:p>
        </p:txBody>
      </p:sp>
      <p:sp>
        <p:nvSpPr>
          <p:cNvPr id="6" name="TextBox 5">
            <a:extLst>
              <a:ext uri="{FF2B5EF4-FFF2-40B4-BE49-F238E27FC236}">
                <a16:creationId xmlns:a16="http://schemas.microsoft.com/office/drawing/2014/main" id="{7FDD6C42-23F5-4C27-8A80-B6B9406D685D}"/>
              </a:ext>
            </a:extLst>
          </p:cNvPr>
          <p:cNvSpPr txBox="1"/>
          <p:nvPr/>
        </p:nvSpPr>
        <p:spPr>
          <a:xfrm>
            <a:off x="1106379" y="3054243"/>
            <a:ext cx="3268868" cy="2123658"/>
          </a:xfrm>
          <a:prstGeom prst="rect">
            <a:avLst/>
          </a:prstGeom>
          <a:noFill/>
        </p:spPr>
        <p:txBody>
          <a:bodyPr wrap="square">
            <a:spAutoFit/>
          </a:bodyPr>
          <a:lstStyle/>
          <a:p>
            <a:r>
              <a:rPr lang="en-US" sz="1200" b="0" dirty="0">
                <a:solidFill>
                  <a:schemeClr val="tx1"/>
                </a:solidFill>
              </a:rPr>
              <a:t>Categories can be </a:t>
            </a:r>
            <a:r>
              <a:rPr lang="en-US" sz="1200" dirty="0"/>
              <a:t>expanded and contracted</a:t>
            </a:r>
            <a:r>
              <a:rPr lang="en-US" sz="1200" b="0" dirty="0">
                <a:solidFill>
                  <a:schemeClr val="tx1"/>
                </a:solidFill>
              </a:rPr>
              <a:t>. This is useful to focus in on the main category of data. </a:t>
            </a:r>
          </a:p>
          <a:p>
            <a:endParaRPr lang="en-US" sz="1200" dirty="0"/>
          </a:p>
          <a:p>
            <a:r>
              <a:rPr lang="en-US" sz="1200" dirty="0"/>
              <a:t>For example, if Barry wanted to compare only the team scores, he could click on the “-” icon next to “team 1” and “team 2” to view only the average team scores. He would only need to click on the “+” to expand the view back to include the individual team member scores.</a:t>
            </a:r>
            <a:endParaRPr lang="en-US" sz="1200" b="0" dirty="0">
              <a:solidFill>
                <a:schemeClr val="tx1"/>
              </a:solidFill>
            </a:endParaRPr>
          </a:p>
        </p:txBody>
      </p:sp>
      <p:sp>
        <p:nvSpPr>
          <p:cNvPr id="2" name="TextBox 1">
            <a:extLst>
              <a:ext uri="{FF2B5EF4-FFF2-40B4-BE49-F238E27FC236}">
                <a16:creationId xmlns:a16="http://schemas.microsoft.com/office/drawing/2014/main" id="{A4AD66FA-43EF-4B57-BC5B-11D14C9327B1}"/>
              </a:ext>
            </a:extLst>
          </p:cNvPr>
          <p:cNvSpPr txBox="1"/>
          <p:nvPr/>
        </p:nvSpPr>
        <p:spPr>
          <a:xfrm>
            <a:off x="1066936" y="2644929"/>
            <a:ext cx="4202180" cy="276999"/>
          </a:xfrm>
          <a:prstGeom prst="rect">
            <a:avLst/>
          </a:prstGeom>
          <a:noFill/>
        </p:spPr>
        <p:txBody>
          <a:bodyPr wrap="square" rtlCol="0">
            <a:spAutoFit/>
          </a:bodyPr>
          <a:lstStyle/>
          <a:p>
            <a:r>
              <a:rPr lang="en-US" sz="1200" b="1" dirty="0">
                <a:solidFill>
                  <a:srgbClr val="C55A11"/>
                </a:solidFill>
              </a:rPr>
              <a:t>Expand and Contract Categories</a:t>
            </a:r>
          </a:p>
        </p:txBody>
      </p:sp>
      <p:pic>
        <p:nvPicPr>
          <p:cNvPr id="15" name="Picture 14">
            <a:extLst>
              <a:ext uri="{FF2B5EF4-FFF2-40B4-BE49-F238E27FC236}">
                <a16:creationId xmlns:a16="http://schemas.microsoft.com/office/drawing/2014/main" id="{EF5B636F-6B79-4126-942D-A54F30E2E939}"/>
              </a:ext>
            </a:extLst>
          </p:cNvPr>
          <p:cNvPicPr>
            <a:picLocks noChangeAspect="1"/>
          </p:cNvPicPr>
          <p:nvPr/>
        </p:nvPicPr>
        <p:blipFill>
          <a:blip r:embed="rId3"/>
          <a:srcRect/>
          <a:stretch/>
        </p:blipFill>
        <p:spPr>
          <a:xfrm>
            <a:off x="5218873" y="2664259"/>
            <a:ext cx="2249455" cy="3142857"/>
          </a:xfrm>
          <a:prstGeom prst="rect">
            <a:avLst/>
          </a:prstGeom>
          <a:ln w="12700">
            <a:solidFill>
              <a:srgbClr val="217346"/>
            </a:solidFill>
            <a:miter lim="800000"/>
          </a:ln>
        </p:spPr>
      </p:pic>
      <p:sp>
        <p:nvSpPr>
          <p:cNvPr id="13" name="Rectangle: Rounded Corners 12">
            <a:extLst>
              <a:ext uri="{FF2B5EF4-FFF2-40B4-BE49-F238E27FC236}">
                <a16:creationId xmlns:a16="http://schemas.microsoft.com/office/drawing/2014/main" id="{7D18398B-EE30-4ADA-B402-FFE80C7DC349}"/>
              </a:ext>
            </a:extLst>
          </p:cNvPr>
          <p:cNvSpPr/>
          <p:nvPr/>
        </p:nvSpPr>
        <p:spPr>
          <a:xfrm>
            <a:off x="5469711" y="3501254"/>
            <a:ext cx="220970" cy="365722"/>
          </a:xfrm>
          <a:prstGeom prst="roundRect">
            <a:avLst>
              <a:gd name="adj" fmla="val 4816"/>
            </a:avLst>
          </a:prstGeom>
          <a:noFill/>
          <a:ln w="28575">
            <a:solidFill>
              <a:srgbClr val="D87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92428B2-B716-45B1-8B9A-DEB49E7BE961}"/>
              </a:ext>
            </a:extLst>
          </p:cNvPr>
          <p:cNvCxnSpPr/>
          <p:nvPr/>
        </p:nvCxnSpPr>
        <p:spPr>
          <a:xfrm>
            <a:off x="925286" y="2503944"/>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E998C6-8CEC-49B0-B29D-758FD0429B2C}"/>
              </a:ext>
            </a:extLst>
          </p:cNvPr>
          <p:cNvCxnSpPr/>
          <p:nvPr/>
        </p:nvCxnSpPr>
        <p:spPr>
          <a:xfrm>
            <a:off x="925286" y="5945663"/>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27E35EC3-DF19-48EF-9A61-B6C1934F9D03}"/>
              </a:ext>
            </a:extLst>
          </p:cNvPr>
          <p:cNvSpPr/>
          <p:nvPr/>
        </p:nvSpPr>
        <p:spPr>
          <a:xfrm rot="5400000">
            <a:off x="8413986"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8F75208-FDD5-444D-A38F-86B307EF370C}"/>
              </a:ext>
            </a:extLst>
          </p:cNvPr>
          <p:cNvSpPr/>
          <p:nvPr/>
        </p:nvSpPr>
        <p:spPr>
          <a:xfrm>
            <a:off x="936172"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1</a:t>
            </a:r>
          </a:p>
        </p:txBody>
      </p:sp>
      <p:sp>
        <p:nvSpPr>
          <p:cNvPr id="20" name="Rectangle 19">
            <a:extLst>
              <a:ext uri="{FF2B5EF4-FFF2-40B4-BE49-F238E27FC236}">
                <a16:creationId xmlns:a16="http://schemas.microsoft.com/office/drawing/2014/main" id="{5DE33BC8-B336-42BD-8572-DE25926C7EC9}"/>
              </a:ext>
            </a:extLst>
          </p:cNvPr>
          <p:cNvSpPr/>
          <p:nvPr/>
        </p:nvSpPr>
        <p:spPr>
          <a:xfrm>
            <a:off x="1233179" y="5995441"/>
            <a:ext cx="226533" cy="2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1" name="Rectangle 20">
            <a:extLst>
              <a:ext uri="{FF2B5EF4-FFF2-40B4-BE49-F238E27FC236}">
                <a16:creationId xmlns:a16="http://schemas.microsoft.com/office/drawing/2014/main" id="{06BC3DD1-E83C-466F-9D51-8F3FD18A2216}"/>
              </a:ext>
            </a:extLst>
          </p:cNvPr>
          <p:cNvSpPr/>
          <p:nvPr/>
        </p:nvSpPr>
        <p:spPr>
          <a:xfrm>
            <a:off x="1530186"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3</a:t>
            </a:r>
          </a:p>
        </p:txBody>
      </p:sp>
      <p:sp>
        <p:nvSpPr>
          <p:cNvPr id="22" name="Rectangle 21">
            <a:extLst>
              <a:ext uri="{FF2B5EF4-FFF2-40B4-BE49-F238E27FC236}">
                <a16:creationId xmlns:a16="http://schemas.microsoft.com/office/drawing/2014/main" id="{CADDD7D3-9953-4AE9-BED3-0ADF48A03601}"/>
              </a:ext>
            </a:extLst>
          </p:cNvPr>
          <p:cNvSpPr/>
          <p:nvPr/>
        </p:nvSpPr>
        <p:spPr>
          <a:xfrm>
            <a:off x="1827193"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4</a:t>
            </a:r>
          </a:p>
        </p:txBody>
      </p:sp>
      <p:sp>
        <p:nvSpPr>
          <p:cNvPr id="23" name="Rectangle 22">
            <a:extLst>
              <a:ext uri="{FF2B5EF4-FFF2-40B4-BE49-F238E27FC236}">
                <a16:creationId xmlns:a16="http://schemas.microsoft.com/office/drawing/2014/main" id="{22D2C460-6FF7-4A3A-99D7-6EC216144E73}"/>
              </a:ext>
            </a:extLst>
          </p:cNvPr>
          <p:cNvSpPr/>
          <p:nvPr/>
        </p:nvSpPr>
        <p:spPr>
          <a:xfrm>
            <a:off x="2124200"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5</a:t>
            </a:r>
          </a:p>
        </p:txBody>
      </p:sp>
      <p:sp>
        <p:nvSpPr>
          <p:cNvPr id="24" name="Rectangle 23">
            <a:extLst>
              <a:ext uri="{FF2B5EF4-FFF2-40B4-BE49-F238E27FC236}">
                <a16:creationId xmlns:a16="http://schemas.microsoft.com/office/drawing/2014/main" id="{80EA9E0F-774F-4257-91A5-5347EB9D3CAA}"/>
              </a:ext>
            </a:extLst>
          </p:cNvPr>
          <p:cNvSpPr/>
          <p:nvPr/>
        </p:nvSpPr>
        <p:spPr>
          <a:xfrm>
            <a:off x="2421208"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6</a:t>
            </a:r>
          </a:p>
        </p:txBody>
      </p:sp>
      <p:sp>
        <p:nvSpPr>
          <p:cNvPr id="3" name="Isosceles Triangle 2">
            <a:extLst>
              <a:ext uri="{FF2B5EF4-FFF2-40B4-BE49-F238E27FC236}">
                <a16:creationId xmlns:a16="http://schemas.microsoft.com/office/drawing/2014/main" id="{CEEC41C6-0194-4377-ABEB-6634F4C43157}"/>
              </a:ext>
            </a:extLst>
          </p:cNvPr>
          <p:cNvSpPr/>
          <p:nvPr/>
        </p:nvSpPr>
        <p:spPr>
          <a:xfrm rot="16200000" flipH="1">
            <a:off x="202471"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39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Attributes of a PivotTable</a:t>
            </a:r>
          </a:p>
        </p:txBody>
      </p:sp>
      <p:sp>
        <p:nvSpPr>
          <p:cNvPr id="6" name="TextBox 5">
            <a:extLst>
              <a:ext uri="{FF2B5EF4-FFF2-40B4-BE49-F238E27FC236}">
                <a16:creationId xmlns:a16="http://schemas.microsoft.com/office/drawing/2014/main" id="{7FDD6C42-23F5-4C27-8A80-B6B9406D685D}"/>
              </a:ext>
            </a:extLst>
          </p:cNvPr>
          <p:cNvSpPr txBox="1"/>
          <p:nvPr/>
        </p:nvSpPr>
        <p:spPr>
          <a:xfrm>
            <a:off x="1106379" y="3054243"/>
            <a:ext cx="3268868" cy="1569660"/>
          </a:xfrm>
          <a:prstGeom prst="rect">
            <a:avLst/>
          </a:prstGeom>
          <a:noFill/>
        </p:spPr>
        <p:txBody>
          <a:bodyPr wrap="square">
            <a:spAutoFit/>
          </a:bodyPr>
          <a:lstStyle/>
          <a:p>
            <a:r>
              <a:rPr lang="en-US" sz="1200" b="0" dirty="0">
                <a:solidFill>
                  <a:schemeClr val="tx1"/>
                </a:solidFill>
              </a:rPr>
              <a:t>Data can also be sorted in a PivotTable in several different ways. This allows the data to be viewed from different perspectives.   </a:t>
            </a:r>
          </a:p>
          <a:p>
            <a:endParaRPr lang="en-US" sz="1200" dirty="0"/>
          </a:p>
          <a:p>
            <a:r>
              <a:rPr lang="en-US" sz="1200" dirty="0"/>
              <a:t>For example, if Barry wanted to re-sort the scores by alphabetical order from “Z to A” instead of “A to Z” he could simply click on the down arrow icon next to “Row Labels.” </a:t>
            </a:r>
            <a:endParaRPr lang="en-US" sz="1200" b="0" dirty="0">
              <a:solidFill>
                <a:schemeClr val="tx1"/>
              </a:solidFill>
            </a:endParaRPr>
          </a:p>
        </p:txBody>
      </p:sp>
      <p:sp>
        <p:nvSpPr>
          <p:cNvPr id="2" name="TextBox 1">
            <a:extLst>
              <a:ext uri="{FF2B5EF4-FFF2-40B4-BE49-F238E27FC236}">
                <a16:creationId xmlns:a16="http://schemas.microsoft.com/office/drawing/2014/main" id="{A4AD66FA-43EF-4B57-BC5B-11D14C9327B1}"/>
              </a:ext>
            </a:extLst>
          </p:cNvPr>
          <p:cNvSpPr txBox="1"/>
          <p:nvPr/>
        </p:nvSpPr>
        <p:spPr>
          <a:xfrm>
            <a:off x="1066936" y="2644929"/>
            <a:ext cx="4202180" cy="276999"/>
          </a:xfrm>
          <a:prstGeom prst="rect">
            <a:avLst/>
          </a:prstGeom>
          <a:noFill/>
        </p:spPr>
        <p:txBody>
          <a:bodyPr wrap="square" rtlCol="0">
            <a:spAutoFit/>
          </a:bodyPr>
          <a:lstStyle/>
          <a:p>
            <a:r>
              <a:rPr lang="en-US" sz="1200" b="1" dirty="0">
                <a:solidFill>
                  <a:srgbClr val="C55A11"/>
                </a:solidFill>
              </a:rPr>
              <a:t>Sort Data</a:t>
            </a:r>
          </a:p>
        </p:txBody>
      </p:sp>
      <p:pic>
        <p:nvPicPr>
          <p:cNvPr id="15" name="Picture 14">
            <a:extLst>
              <a:ext uri="{FF2B5EF4-FFF2-40B4-BE49-F238E27FC236}">
                <a16:creationId xmlns:a16="http://schemas.microsoft.com/office/drawing/2014/main" id="{EF5B636F-6B79-4126-942D-A54F30E2E939}"/>
              </a:ext>
            </a:extLst>
          </p:cNvPr>
          <p:cNvPicPr>
            <a:picLocks noChangeAspect="1"/>
          </p:cNvPicPr>
          <p:nvPr/>
        </p:nvPicPr>
        <p:blipFill>
          <a:blip r:embed="rId3"/>
          <a:srcRect/>
          <a:stretch/>
        </p:blipFill>
        <p:spPr>
          <a:xfrm>
            <a:off x="4796032" y="2733236"/>
            <a:ext cx="3455715" cy="3021663"/>
          </a:xfrm>
          <a:prstGeom prst="rect">
            <a:avLst/>
          </a:prstGeom>
          <a:ln w="12700">
            <a:solidFill>
              <a:srgbClr val="217346"/>
            </a:solidFill>
            <a:miter lim="800000"/>
          </a:ln>
        </p:spPr>
      </p:pic>
      <p:sp>
        <p:nvSpPr>
          <p:cNvPr id="19" name="Content Placeholder 9">
            <a:extLst>
              <a:ext uri="{FF2B5EF4-FFF2-40B4-BE49-F238E27FC236}">
                <a16:creationId xmlns:a16="http://schemas.microsoft.com/office/drawing/2014/main" id="{06979CEF-050F-4332-9479-5F26CADCAC88}"/>
              </a:ext>
            </a:extLst>
          </p:cNvPr>
          <p:cNvSpPr txBox="1">
            <a:spLocks/>
          </p:cNvSpPr>
          <p:nvPr/>
        </p:nvSpPr>
        <p:spPr>
          <a:xfrm>
            <a:off x="349243" y="1806977"/>
            <a:ext cx="8716935" cy="751397"/>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There are several attributes and features of a PivotTable Barry can use to break down and analyze his data.</a:t>
            </a:r>
          </a:p>
          <a:p>
            <a:r>
              <a:rPr lang="en-US" sz="1200" i="1" dirty="0">
                <a:solidFill>
                  <a:srgbClr val="7A0000"/>
                </a:solidFill>
              </a:rPr>
              <a:t> Use left and right arrows to click through the slideshow of PivotTable features.</a:t>
            </a:r>
            <a:endParaRPr lang="en-US" sz="1200" b="0" dirty="0">
              <a:solidFill>
                <a:schemeClr val="tx1"/>
              </a:solidFill>
            </a:endParaRPr>
          </a:p>
        </p:txBody>
      </p:sp>
      <p:sp>
        <p:nvSpPr>
          <p:cNvPr id="9" name="Arrow: Right 8">
            <a:extLst>
              <a:ext uri="{FF2B5EF4-FFF2-40B4-BE49-F238E27FC236}">
                <a16:creationId xmlns:a16="http://schemas.microsoft.com/office/drawing/2014/main" id="{61980089-AA5D-4810-A727-7E31FABBE8B5}"/>
              </a:ext>
            </a:extLst>
          </p:cNvPr>
          <p:cNvSpPr/>
          <p:nvPr/>
        </p:nvSpPr>
        <p:spPr>
          <a:xfrm flipH="1">
            <a:off x="5957934" y="3885181"/>
            <a:ext cx="449851" cy="371314"/>
          </a:xfrm>
          <a:prstGeom prst="rightArrow">
            <a:avLst/>
          </a:prstGeom>
          <a:solidFill>
            <a:srgbClr val="D87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9C8A705-1F39-440A-B678-07ECF1FB6EA3}"/>
              </a:ext>
            </a:extLst>
          </p:cNvPr>
          <p:cNvSpPr/>
          <p:nvPr/>
        </p:nvSpPr>
        <p:spPr>
          <a:xfrm flipH="1">
            <a:off x="7180376" y="3078436"/>
            <a:ext cx="449851" cy="371314"/>
          </a:xfrm>
          <a:prstGeom prst="rightArrow">
            <a:avLst/>
          </a:prstGeom>
          <a:solidFill>
            <a:srgbClr val="D87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0FEFFBE-E204-4F77-A010-EB80DEEFB73F}"/>
              </a:ext>
            </a:extLst>
          </p:cNvPr>
          <p:cNvCxnSpPr/>
          <p:nvPr/>
        </p:nvCxnSpPr>
        <p:spPr>
          <a:xfrm>
            <a:off x="925286" y="2503944"/>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9C7507E-D3FA-46F7-9CDD-5989BE224D6D}"/>
              </a:ext>
            </a:extLst>
          </p:cNvPr>
          <p:cNvCxnSpPr/>
          <p:nvPr/>
        </p:nvCxnSpPr>
        <p:spPr>
          <a:xfrm>
            <a:off x="925286" y="5945663"/>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6F8F820D-26A5-4327-8B8E-842F60222A75}"/>
              </a:ext>
            </a:extLst>
          </p:cNvPr>
          <p:cNvSpPr/>
          <p:nvPr/>
        </p:nvSpPr>
        <p:spPr>
          <a:xfrm rot="5400000">
            <a:off x="8413986"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B33AD0-31EE-403C-A5DA-1897AD20C474}"/>
              </a:ext>
            </a:extLst>
          </p:cNvPr>
          <p:cNvSpPr/>
          <p:nvPr/>
        </p:nvSpPr>
        <p:spPr>
          <a:xfrm>
            <a:off x="936172"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1</a:t>
            </a:r>
          </a:p>
        </p:txBody>
      </p:sp>
      <p:sp>
        <p:nvSpPr>
          <p:cNvPr id="21" name="Rectangle 20">
            <a:extLst>
              <a:ext uri="{FF2B5EF4-FFF2-40B4-BE49-F238E27FC236}">
                <a16:creationId xmlns:a16="http://schemas.microsoft.com/office/drawing/2014/main" id="{B8E63D07-5297-4140-89E3-EE43206034B6}"/>
              </a:ext>
            </a:extLst>
          </p:cNvPr>
          <p:cNvSpPr/>
          <p:nvPr/>
        </p:nvSpPr>
        <p:spPr>
          <a:xfrm>
            <a:off x="1233179"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2</a:t>
            </a:r>
          </a:p>
        </p:txBody>
      </p:sp>
      <p:sp>
        <p:nvSpPr>
          <p:cNvPr id="22" name="Rectangle 21">
            <a:extLst>
              <a:ext uri="{FF2B5EF4-FFF2-40B4-BE49-F238E27FC236}">
                <a16:creationId xmlns:a16="http://schemas.microsoft.com/office/drawing/2014/main" id="{FFC79A13-45BD-4923-A6C1-E9A3D8A0D4CA}"/>
              </a:ext>
            </a:extLst>
          </p:cNvPr>
          <p:cNvSpPr/>
          <p:nvPr/>
        </p:nvSpPr>
        <p:spPr>
          <a:xfrm>
            <a:off x="1530186" y="5995441"/>
            <a:ext cx="226533" cy="2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3" name="Rectangle 22">
            <a:extLst>
              <a:ext uri="{FF2B5EF4-FFF2-40B4-BE49-F238E27FC236}">
                <a16:creationId xmlns:a16="http://schemas.microsoft.com/office/drawing/2014/main" id="{251BE299-E1B1-4369-958C-154155D928B5}"/>
              </a:ext>
            </a:extLst>
          </p:cNvPr>
          <p:cNvSpPr/>
          <p:nvPr/>
        </p:nvSpPr>
        <p:spPr>
          <a:xfrm>
            <a:off x="1827193"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4</a:t>
            </a:r>
          </a:p>
        </p:txBody>
      </p:sp>
      <p:sp>
        <p:nvSpPr>
          <p:cNvPr id="24" name="Rectangle 23">
            <a:extLst>
              <a:ext uri="{FF2B5EF4-FFF2-40B4-BE49-F238E27FC236}">
                <a16:creationId xmlns:a16="http://schemas.microsoft.com/office/drawing/2014/main" id="{BB153250-4940-4C8A-A1A4-4271B3603ABF}"/>
              </a:ext>
            </a:extLst>
          </p:cNvPr>
          <p:cNvSpPr/>
          <p:nvPr/>
        </p:nvSpPr>
        <p:spPr>
          <a:xfrm>
            <a:off x="2124200"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5</a:t>
            </a:r>
          </a:p>
        </p:txBody>
      </p:sp>
      <p:sp>
        <p:nvSpPr>
          <p:cNvPr id="25" name="Rectangle 24">
            <a:extLst>
              <a:ext uri="{FF2B5EF4-FFF2-40B4-BE49-F238E27FC236}">
                <a16:creationId xmlns:a16="http://schemas.microsoft.com/office/drawing/2014/main" id="{8634A173-351F-40F4-AB8C-1C036FDDF73F}"/>
              </a:ext>
            </a:extLst>
          </p:cNvPr>
          <p:cNvSpPr/>
          <p:nvPr/>
        </p:nvSpPr>
        <p:spPr>
          <a:xfrm>
            <a:off x="2421208"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6</a:t>
            </a:r>
          </a:p>
        </p:txBody>
      </p:sp>
      <p:sp>
        <p:nvSpPr>
          <p:cNvPr id="26" name="Isosceles Triangle 25">
            <a:extLst>
              <a:ext uri="{FF2B5EF4-FFF2-40B4-BE49-F238E27FC236}">
                <a16:creationId xmlns:a16="http://schemas.microsoft.com/office/drawing/2014/main" id="{1F72A979-9E5E-4EE6-8DE8-E0A580097EBE}"/>
              </a:ext>
            </a:extLst>
          </p:cNvPr>
          <p:cNvSpPr/>
          <p:nvPr/>
        </p:nvSpPr>
        <p:spPr>
          <a:xfrm rot="16200000" flipH="1">
            <a:off x="202471"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195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Attributes of a PivotTable</a:t>
            </a:r>
          </a:p>
        </p:txBody>
      </p:sp>
      <p:sp>
        <p:nvSpPr>
          <p:cNvPr id="6" name="TextBox 5">
            <a:extLst>
              <a:ext uri="{FF2B5EF4-FFF2-40B4-BE49-F238E27FC236}">
                <a16:creationId xmlns:a16="http://schemas.microsoft.com/office/drawing/2014/main" id="{7FDD6C42-23F5-4C27-8A80-B6B9406D685D}"/>
              </a:ext>
            </a:extLst>
          </p:cNvPr>
          <p:cNvSpPr txBox="1"/>
          <p:nvPr/>
        </p:nvSpPr>
        <p:spPr>
          <a:xfrm>
            <a:off x="1106379" y="3054243"/>
            <a:ext cx="3268868" cy="1384995"/>
          </a:xfrm>
          <a:prstGeom prst="rect">
            <a:avLst/>
          </a:prstGeom>
          <a:noFill/>
        </p:spPr>
        <p:txBody>
          <a:bodyPr wrap="square">
            <a:spAutoFit/>
          </a:bodyPr>
          <a:lstStyle/>
          <a:p>
            <a:r>
              <a:rPr lang="en-US" sz="1200" dirty="0"/>
              <a:t>Date can also be filtered </a:t>
            </a:r>
            <a:r>
              <a:rPr lang="en-US" sz="1200" b="0" dirty="0">
                <a:solidFill>
                  <a:schemeClr val="tx1"/>
                </a:solidFill>
              </a:rPr>
              <a:t>in a PivotTable to focus in on one specific aspect of the data.  </a:t>
            </a:r>
          </a:p>
          <a:p>
            <a:endParaRPr lang="en-US" sz="1200" dirty="0"/>
          </a:p>
          <a:p>
            <a:r>
              <a:rPr lang="en-US" sz="1200" dirty="0"/>
              <a:t>For example, if Barry wanted to view only the data for his family’s team, he could un-check the box next to “team 2” in the filter menu. </a:t>
            </a:r>
            <a:endParaRPr lang="en-US" sz="1200" b="0" dirty="0">
              <a:solidFill>
                <a:schemeClr val="tx1"/>
              </a:solidFill>
            </a:endParaRPr>
          </a:p>
        </p:txBody>
      </p:sp>
      <p:sp>
        <p:nvSpPr>
          <p:cNvPr id="2" name="TextBox 1">
            <a:extLst>
              <a:ext uri="{FF2B5EF4-FFF2-40B4-BE49-F238E27FC236}">
                <a16:creationId xmlns:a16="http://schemas.microsoft.com/office/drawing/2014/main" id="{A4AD66FA-43EF-4B57-BC5B-11D14C9327B1}"/>
              </a:ext>
            </a:extLst>
          </p:cNvPr>
          <p:cNvSpPr txBox="1"/>
          <p:nvPr/>
        </p:nvSpPr>
        <p:spPr>
          <a:xfrm>
            <a:off x="1066936" y="2644929"/>
            <a:ext cx="4202180" cy="276999"/>
          </a:xfrm>
          <a:prstGeom prst="rect">
            <a:avLst/>
          </a:prstGeom>
          <a:noFill/>
        </p:spPr>
        <p:txBody>
          <a:bodyPr wrap="square" rtlCol="0">
            <a:spAutoFit/>
          </a:bodyPr>
          <a:lstStyle/>
          <a:p>
            <a:r>
              <a:rPr lang="en-US" sz="1200" b="1" dirty="0">
                <a:solidFill>
                  <a:srgbClr val="C55A11"/>
                </a:solidFill>
              </a:rPr>
              <a:t>Filter Data</a:t>
            </a:r>
          </a:p>
        </p:txBody>
      </p:sp>
      <p:pic>
        <p:nvPicPr>
          <p:cNvPr id="15" name="Picture 14">
            <a:extLst>
              <a:ext uri="{FF2B5EF4-FFF2-40B4-BE49-F238E27FC236}">
                <a16:creationId xmlns:a16="http://schemas.microsoft.com/office/drawing/2014/main" id="{EF5B636F-6B79-4126-942D-A54F30E2E939}"/>
              </a:ext>
            </a:extLst>
          </p:cNvPr>
          <p:cNvPicPr>
            <a:picLocks noChangeAspect="1"/>
          </p:cNvPicPr>
          <p:nvPr/>
        </p:nvPicPr>
        <p:blipFill>
          <a:blip r:embed="rId3"/>
          <a:srcRect/>
          <a:stretch/>
        </p:blipFill>
        <p:spPr>
          <a:xfrm>
            <a:off x="4796032" y="2763636"/>
            <a:ext cx="3455715" cy="2960863"/>
          </a:xfrm>
          <a:prstGeom prst="rect">
            <a:avLst/>
          </a:prstGeom>
          <a:ln w="12700">
            <a:solidFill>
              <a:srgbClr val="217346"/>
            </a:solidFill>
            <a:miter lim="800000"/>
          </a:ln>
        </p:spPr>
      </p:pic>
      <p:sp>
        <p:nvSpPr>
          <p:cNvPr id="19" name="Content Placeholder 9">
            <a:extLst>
              <a:ext uri="{FF2B5EF4-FFF2-40B4-BE49-F238E27FC236}">
                <a16:creationId xmlns:a16="http://schemas.microsoft.com/office/drawing/2014/main" id="{06979CEF-050F-4332-9479-5F26CADCAC88}"/>
              </a:ext>
            </a:extLst>
          </p:cNvPr>
          <p:cNvSpPr txBox="1">
            <a:spLocks/>
          </p:cNvSpPr>
          <p:nvPr/>
        </p:nvSpPr>
        <p:spPr>
          <a:xfrm>
            <a:off x="349243" y="1806977"/>
            <a:ext cx="8716935" cy="751397"/>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There are several attributes and features of a PivotTable Barry can use to break down and analyze his data.</a:t>
            </a:r>
          </a:p>
          <a:p>
            <a:r>
              <a:rPr lang="en-US" sz="1200" i="1" dirty="0">
                <a:solidFill>
                  <a:srgbClr val="7A0000"/>
                </a:solidFill>
              </a:rPr>
              <a:t> Use left and right arrows to click through the slideshow of PivotTable features.</a:t>
            </a:r>
            <a:endParaRPr lang="en-US" sz="1200" b="0" dirty="0">
              <a:solidFill>
                <a:schemeClr val="tx1"/>
              </a:solidFill>
            </a:endParaRPr>
          </a:p>
        </p:txBody>
      </p:sp>
      <p:sp>
        <p:nvSpPr>
          <p:cNvPr id="9" name="Arrow: Right 8">
            <a:extLst>
              <a:ext uri="{FF2B5EF4-FFF2-40B4-BE49-F238E27FC236}">
                <a16:creationId xmlns:a16="http://schemas.microsoft.com/office/drawing/2014/main" id="{09E967FD-4FF3-4B4E-89AC-5034F26582A3}"/>
              </a:ext>
            </a:extLst>
          </p:cNvPr>
          <p:cNvSpPr/>
          <p:nvPr/>
        </p:nvSpPr>
        <p:spPr>
          <a:xfrm>
            <a:off x="4695630" y="5150005"/>
            <a:ext cx="449851" cy="371314"/>
          </a:xfrm>
          <a:prstGeom prst="rightArrow">
            <a:avLst/>
          </a:prstGeom>
          <a:solidFill>
            <a:srgbClr val="D87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8FB034C-E6EE-4340-8931-1CA81337E951}"/>
              </a:ext>
            </a:extLst>
          </p:cNvPr>
          <p:cNvSpPr/>
          <p:nvPr/>
        </p:nvSpPr>
        <p:spPr>
          <a:xfrm flipH="1">
            <a:off x="7182669" y="2868586"/>
            <a:ext cx="449851" cy="371314"/>
          </a:xfrm>
          <a:prstGeom prst="rightArrow">
            <a:avLst/>
          </a:prstGeom>
          <a:solidFill>
            <a:srgbClr val="D87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8E8D6DD-0D28-44F8-B5F2-473C6FAB8E37}"/>
              </a:ext>
            </a:extLst>
          </p:cNvPr>
          <p:cNvCxnSpPr/>
          <p:nvPr/>
        </p:nvCxnSpPr>
        <p:spPr>
          <a:xfrm>
            <a:off x="925286" y="2503944"/>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F5A55B-A581-400B-A1ED-F5BB73AA7609}"/>
              </a:ext>
            </a:extLst>
          </p:cNvPr>
          <p:cNvCxnSpPr/>
          <p:nvPr/>
        </p:nvCxnSpPr>
        <p:spPr>
          <a:xfrm>
            <a:off x="925286" y="5945663"/>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BFAB47DC-079D-422C-B900-894C11581BB2}"/>
              </a:ext>
            </a:extLst>
          </p:cNvPr>
          <p:cNvSpPr/>
          <p:nvPr/>
        </p:nvSpPr>
        <p:spPr>
          <a:xfrm rot="5400000">
            <a:off x="8413986"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97B557F-AAEB-4C37-838B-ECA5E28E48F0}"/>
              </a:ext>
            </a:extLst>
          </p:cNvPr>
          <p:cNvSpPr/>
          <p:nvPr/>
        </p:nvSpPr>
        <p:spPr>
          <a:xfrm>
            <a:off x="936681"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1</a:t>
            </a:r>
          </a:p>
        </p:txBody>
      </p:sp>
      <p:sp>
        <p:nvSpPr>
          <p:cNvPr id="21" name="Rectangle 20">
            <a:extLst>
              <a:ext uri="{FF2B5EF4-FFF2-40B4-BE49-F238E27FC236}">
                <a16:creationId xmlns:a16="http://schemas.microsoft.com/office/drawing/2014/main" id="{CA0E6A84-20C8-43FA-963C-ED5A4D29E960}"/>
              </a:ext>
            </a:extLst>
          </p:cNvPr>
          <p:cNvSpPr/>
          <p:nvPr/>
        </p:nvSpPr>
        <p:spPr>
          <a:xfrm>
            <a:off x="1233688"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2</a:t>
            </a:r>
          </a:p>
        </p:txBody>
      </p:sp>
      <p:sp>
        <p:nvSpPr>
          <p:cNvPr id="22" name="Rectangle 21">
            <a:extLst>
              <a:ext uri="{FF2B5EF4-FFF2-40B4-BE49-F238E27FC236}">
                <a16:creationId xmlns:a16="http://schemas.microsoft.com/office/drawing/2014/main" id="{26A36D58-83D6-450E-9287-6383C84FB929}"/>
              </a:ext>
            </a:extLst>
          </p:cNvPr>
          <p:cNvSpPr/>
          <p:nvPr/>
        </p:nvSpPr>
        <p:spPr>
          <a:xfrm>
            <a:off x="1530695"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3</a:t>
            </a:r>
          </a:p>
        </p:txBody>
      </p:sp>
      <p:sp>
        <p:nvSpPr>
          <p:cNvPr id="23" name="Rectangle 22">
            <a:extLst>
              <a:ext uri="{FF2B5EF4-FFF2-40B4-BE49-F238E27FC236}">
                <a16:creationId xmlns:a16="http://schemas.microsoft.com/office/drawing/2014/main" id="{3154B676-9F1F-445F-B991-0571D2477FBA}"/>
              </a:ext>
            </a:extLst>
          </p:cNvPr>
          <p:cNvSpPr/>
          <p:nvPr/>
        </p:nvSpPr>
        <p:spPr>
          <a:xfrm>
            <a:off x="1827702" y="5995441"/>
            <a:ext cx="226533" cy="2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4" name="Rectangle 23">
            <a:extLst>
              <a:ext uri="{FF2B5EF4-FFF2-40B4-BE49-F238E27FC236}">
                <a16:creationId xmlns:a16="http://schemas.microsoft.com/office/drawing/2014/main" id="{392D687B-AD56-471C-894D-A59BC06AFB5E}"/>
              </a:ext>
            </a:extLst>
          </p:cNvPr>
          <p:cNvSpPr/>
          <p:nvPr/>
        </p:nvSpPr>
        <p:spPr>
          <a:xfrm>
            <a:off x="2124709"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5</a:t>
            </a:r>
          </a:p>
        </p:txBody>
      </p:sp>
      <p:sp>
        <p:nvSpPr>
          <p:cNvPr id="25" name="Rectangle 24">
            <a:extLst>
              <a:ext uri="{FF2B5EF4-FFF2-40B4-BE49-F238E27FC236}">
                <a16:creationId xmlns:a16="http://schemas.microsoft.com/office/drawing/2014/main" id="{19E4BF5B-362A-456A-8C7A-9D5B03056095}"/>
              </a:ext>
            </a:extLst>
          </p:cNvPr>
          <p:cNvSpPr/>
          <p:nvPr/>
        </p:nvSpPr>
        <p:spPr>
          <a:xfrm>
            <a:off x="2421717"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6</a:t>
            </a:r>
          </a:p>
        </p:txBody>
      </p:sp>
      <p:sp>
        <p:nvSpPr>
          <p:cNvPr id="26" name="Isosceles Triangle 25">
            <a:extLst>
              <a:ext uri="{FF2B5EF4-FFF2-40B4-BE49-F238E27FC236}">
                <a16:creationId xmlns:a16="http://schemas.microsoft.com/office/drawing/2014/main" id="{65C971E0-4650-4153-92FB-8E31C6C73FAC}"/>
              </a:ext>
            </a:extLst>
          </p:cNvPr>
          <p:cNvSpPr/>
          <p:nvPr/>
        </p:nvSpPr>
        <p:spPr>
          <a:xfrm rot="16200000" flipH="1">
            <a:off x="202471"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58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Attributes of a PivotTable</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3" y="1806977"/>
            <a:ext cx="8716935" cy="751397"/>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There are several attributes and features of a PivotTable Barry can use to break down and analyze his data.</a:t>
            </a:r>
          </a:p>
          <a:p>
            <a:r>
              <a:rPr lang="en-US" sz="1200" i="1" dirty="0">
                <a:solidFill>
                  <a:srgbClr val="7A0000"/>
                </a:solidFill>
              </a:rPr>
              <a:t> Use left and right arrows to click through the slideshow of PivotTable features.</a:t>
            </a:r>
            <a:endParaRPr lang="en-US" sz="1200" b="0" dirty="0">
              <a:solidFill>
                <a:schemeClr val="tx1"/>
              </a:solidFill>
            </a:endParaRPr>
          </a:p>
        </p:txBody>
      </p:sp>
      <p:sp>
        <p:nvSpPr>
          <p:cNvPr id="6" name="TextBox 5">
            <a:extLst>
              <a:ext uri="{FF2B5EF4-FFF2-40B4-BE49-F238E27FC236}">
                <a16:creationId xmlns:a16="http://schemas.microsoft.com/office/drawing/2014/main" id="{7FDD6C42-23F5-4C27-8A80-B6B9406D685D}"/>
              </a:ext>
            </a:extLst>
          </p:cNvPr>
          <p:cNvSpPr txBox="1"/>
          <p:nvPr/>
        </p:nvSpPr>
        <p:spPr>
          <a:xfrm>
            <a:off x="1106379" y="3054243"/>
            <a:ext cx="3268868" cy="1754326"/>
          </a:xfrm>
          <a:prstGeom prst="rect">
            <a:avLst/>
          </a:prstGeom>
          <a:noFill/>
        </p:spPr>
        <p:txBody>
          <a:bodyPr wrap="square">
            <a:spAutoFit/>
          </a:bodyPr>
          <a:lstStyle/>
          <a:p>
            <a:r>
              <a:rPr lang="en-US" sz="1200" dirty="0"/>
              <a:t>A PivotTable has the powerful ability to quickly calculate statistics for a data set</a:t>
            </a:r>
            <a:r>
              <a:rPr lang="en-US" sz="1200" b="0" dirty="0">
                <a:solidFill>
                  <a:schemeClr val="tx1"/>
                </a:solidFill>
              </a:rPr>
              <a:t>. The calculations are done automatically through menu selections without the need to enter formulas or functions.</a:t>
            </a:r>
          </a:p>
          <a:p>
            <a:endParaRPr lang="en-US" sz="1200" dirty="0"/>
          </a:p>
          <a:p>
            <a:r>
              <a:rPr lang="en-US" sz="1200" dirty="0"/>
              <a:t>For example, Barry was able to calculate the average score for each team, as well as the average score for each team member.</a:t>
            </a:r>
            <a:endParaRPr lang="en-US" sz="1200" b="0" dirty="0">
              <a:solidFill>
                <a:schemeClr val="tx1"/>
              </a:solidFill>
            </a:endParaRPr>
          </a:p>
        </p:txBody>
      </p:sp>
      <p:sp>
        <p:nvSpPr>
          <p:cNvPr id="2" name="TextBox 1">
            <a:extLst>
              <a:ext uri="{FF2B5EF4-FFF2-40B4-BE49-F238E27FC236}">
                <a16:creationId xmlns:a16="http://schemas.microsoft.com/office/drawing/2014/main" id="{A4AD66FA-43EF-4B57-BC5B-11D14C9327B1}"/>
              </a:ext>
            </a:extLst>
          </p:cNvPr>
          <p:cNvSpPr txBox="1"/>
          <p:nvPr/>
        </p:nvSpPr>
        <p:spPr>
          <a:xfrm>
            <a:off x="1066936" y="2644929"/>
            <a:ext cx="4202180" cy="276999"/>
          </a:xfrm>
          <a:prstGeom prst="rect">
            <a:avLst/>
          </a:prstGeom>
          <a:noFill/>
        </p:spPr>
        <p:txBody>
          <a:bodyPr wrap="square" rtlCol="0">
            <a:spAutoFit/>
          </a:bodyPr>
          <a:lstStyle/>
          <a:p>
            <a:r>
              <a:rPr lang="en-US" sz="1200" b="1" dirty="0">
                <a:solidFill>
                  <a:srgbClr val="C55A11"/>
                </a:solidFill>
              </a:rPr>
              <a:t>Calculate Statistics</a:t>
            </a:r>
          </a:p>
        </p:txBody>
      </p:sp>
      <p:pic>
        <p:nvPicPr>
          <p:cNvPr id="15" name="Picture 14">
            <a:extLst>
              <a:ext uri="{FF2B5EF4-FFF2-40B4-BE49-F238E27FC236}">
                <a16:creationId xmlns:a16="http://schemas.microsoft.com/office/drawing/2014/main" id="{EF5B636F-6B79-4126-942D-A54F30E2E939}"/>
              </a:ext>
            </a:extLst>
          </p:cNvPr>
          <p:cNvPicPr>
            <a:picLocks noChangeAspect="1"/>
          </p:cNvPicPr>
          <p:nvPr/>
        </p:nvPicPr>
        <p:blipFill>
          <a:blip r:embed="rId3"/>
          <a:srcRect/>
          <a:stretch/>
        </p:blipFill>
        <p:spPr>
          <a:xfrm>
            <a:off x="4910268" y="2666983"/>
            <a:ext cx="2866667" cy="3137408"/>
          </a:xfrm>
          <a:prstGeom prst="rect">
            <a:avLst/>
          </a:prstGeom>
          <a:ln w="12700">
            <a:solidFill>
              <a:srgbClr val="217346"/>
            </a:solidFill>
            <a:miter lim="800000"/>
          </a:ln>
        </p:spPr>
      </p:pic>
      <p:sp>
        <p:nvSpPr>
          <p:cNvPr id="18" name="Rectangle: Rounded Corners 17">
            <a:extLst>
              <a:ext uri="{FF2B5EF4-FFF2-40B4-BE49-F238E27FC236}">
                <a16:creationId xmlns:a16="http://schemas.microsoft.com/office/drawing/2014/main" id="{6A42E3A7-C49D-45FC-A2F5-CED450D8B124}"/>
              </a:ext>
            </a:extLst>
          </p:cNvPr>
          <p:cNvSpPr/>
          <p:nvPr/>
        </p:nvSpPr>
        <p:spPr>
          <a:xfrm>
            <a:off x="6229454" y="3516779"/>
            <a:ext cx="1076018" cy="1906622"/>
          </a:xfrm>
          <a:prstGeom prst="roundRect">
            <a:avLst>
              <a:gd name="adj" fmla="val 4816"/>
            </a:avLst>
          </a:prstGeom>
          <a:noFill/>
          <a:ln w="28575">
            <a:solidFill>
              <a:srgbClr val="D87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A18CDF-77CD-4FE1-BE74-BB488CDEF9FF}"/>
              </a:ext>
            </a:extLst>
          </p:cNvPr>
          <p:cNvCxnSpPr/>
          <p:nvPr/>
        </p:nvCxnSpPr>
        <p:spPr>
          <a:xfrm>
            <a:off x="925286" y="2503944"/>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597D82-0222-4435-A38C-42EA0E4B997E}"/>
              </a:ext>
            </a:extLst>
          </p:cNvPr>
          <p:cNvCxnSpPr/>
          <p:nvPr/>
        </p:nvCxnSpPr>
        <p:spPr>
          <a:xfrm>
            <a:off x="925286" y="5945663"/>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4502E408-C3F4-444A-B7FB-2E1B55ECD040}"/>
              </a:ext>
            </a:extLst>
          </p:cNvPr>
          <p:cNvSpPr/>
          <p:nvPr/>
        </p:nvSpPr>
        <p:spPr>
          <a:xfrm rot="5400000">
            <a:off x="8413986"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15C4A7-AB36-41A2-B7D8-8CD69CC17CF9}"/>
              </a:ext>
            </a:extLst>
          </p:cNvPr>
          <p:cNvSpPr/>
          <p:nvPr/>
        </p:nvSpPr>
        <p:spPr>
          <a:xfrm>
            <a:off x="936681"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1</a:t>
            </a:r>
          </a:p>
        </p:txBody>
      </p:sp>
      <p:sp>
        <p:nvSpPr>
          <p:cNvPr id="23" name="Rectangle 22">
            <a:extLst>
              <a:ext uri="{FF2B5EF4-FFF2-40B4-BE49-F238E27FC236}">
                <a16:creationId xmlns:a16="http://schemas.microsoft.com/office/drawing/2014/main" id="{A7F3BC7B-6329-40D8-A839-9C487140A466}"/>
              </a:ext>
            </a:extLst>
          </p:cNvPr>
          <p:cNvSpPr/>
          <p:nvPr/>
        </p:nvSpPr>
        <p:spPr>
          <a:xfrm>
            <a:off x="1233688"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2</a:t>
            </a:r>
          </a:p>
        </p:txBody>
      </p:sp>
      <p:sp>
        <p:nvSpPr>
          <p:cNvPr id="24" name="Rectangle 23">
            <a:extLst>
              <a:ext uri="{FF2B5EF4-FFF2-40B4-BE49-F238E27FC236}">
                <a16:creationId xmlns:a16="http://schemas.microsoft.com/office/drawing/2014/main" id="{CC9ACE8D-AA39-4CDD-ACA7-475E23206B9A}"/>
              </a:ext>
            </a:extLst>
          </p:cNvPr>
          <p:cNvSpPr/>
          <p:nvPr/>
        </p:nvSpPr>
        <p:spPr>
          <a:xfrm>
            <a:off x="1530695"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3</a:t>
            </a:r>
          </a:p>
        </p:txBody>
      </p:sp>
      <p:sp>
        <p:nvSpPr>
          <p:cNvPr id="25" name="Rectangle 24">
            <a:extLst>
              <a:ext uri="{FF2B5EF4-FFF2-40B4-BE49-F238E27FC236}">
                <a16:creationId xmlns:a16="http://schemas.microsoft.com/office/drawing/2014/main" id="{CE343065-BAE0-40B9-860D-CD2AA992E606}"/>
              </a:ext>
            </a:extLst>
          </p:cNvPr>
          <p:cNvSpPr/>
          <p:nvPr/>
        </p:nvSpPr>
        <p:spPr>
          <a:xfrm>
            <a:off x="1827702"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4</a:t>
            </a:r>
          </a:p>
        </p:txBody>
      </p:sp>
      <p:sp>
        <p:nvSpPr>
          <p:cNvPr id="26" name="Rectangle 25">
            <a:extLst>
              <a:ext uri="{FF2B5EF4-FFF2-40B4-BE49-F238E27FC236}">
                <a16:creationId xmlns:a16="http://schemas.microsoft.com/office/drawing/2014/main" id="{E3E3B5BB-F982-4A23-A512-14129249EF52}"/>
              </a:ext>
            </a:extLst>
          </p:cNvPr>
          <p:cNvSpPr/>
          <p:nvPr/>
        </p:nvSpPr>
        <p:spPr>
          <a:xfrm>
            <a:off x="2124709" y="5995441"/>
            <a:ext cx="226533" cy="2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7" name="Rectangle 26">
            <a:extLst>
              <a:ext uri="{FF2B5EF4-FFF2-40B4-BE49-F238E27FC236}">
                <a16:creationId xmlns:a16="http://schemas.microsoft.com/office/drawing/2014/main" id="{27C383CC-66DB-4E08-A6A7-52620870D27B}"/>
              </a:ext>
            </a:extLst>
          </p:cNvPr>
          <p:cNvSpPr/>
          <p:nvPr/>
        </p:nvSpPr>
        <p:spPr>
          <a:xfrm>
            <a:off x="2421717"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6</a:t>
            </a:r>
          </a:p>
        </p:txBody>
      </p:sp>
      <p:sp>
        <p:nvSpPr>
          <p:cNvPr id="28" name="Isosceles Triangle 27">
            <a:extLst>
              <a:ext uri="{FF2B5EF4-FFF2-40B4-BE49-F238E27FC236}">
                <a16:creationId xmlns:a16="http://schemas.microsoft.com/office/drawing/2014/main" id="{F836D00F-7977-4FE8-8C50-8C52245B639E}"/>
              </a:ext>
            </a:extLst>
          </p:cNvPr>
          <p:cNvSpPr/>
          <p:nvPr/>
        </p:nvSpPr>
        <p:spPr>
          <a:xfrm rot="16200000" flipH="1">
            <a:off x="202471"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15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0402" y="2558562"/>
            <a:ext cx="470298" cy="1424353"/>
          </a:xfrm>
          <a:prstGeom prst="rect">
            <a:avLst/>
          </a:prstGeom>
          <a:solidFill>
            <a:srgbClr val="F5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761288" y="2328012"/>
            <a:ext cx="470298" cy="750864"/>
          </a:xfrm>
          <a:prstGeom prst="rect">
            <a:avLst/>
          </a:prstGeom>
          <a:solidFill>
            <a:srgbClr val="F5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image001"/>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 b="35887"/>
          <a:stretch/>
        </p:blipFill>
        <p:spPr bwMode="auto">
          <a:xfrm>
            <a:off x="516584" y="1222636"/>
            <a:ext cx="6561225" cy="31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175846" y="3897921"/>
            <a:ext cx="457200" cy="339971"/>
          </a:xfrm>
          <a:prstGeom prst="rect">
            <a:avLst/>
          </a:prstGeom>
          <a:solidFill>
            <a:srgbClr val="D45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67054" y="1222635"/>
            <a:ext cx="457200" cy="333603"/>
          </a:xfrm>
          <a:prstGeom prst="rect">
            <a:avLst/>
          </a:prstGeom>
          <a:solidFill>
            <a:srgbClr val="D45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376747" y="5986458"/>
            <a:ext cx="1918200" cy="276999"/>
          </a:xfrm>
          <a:prstGeom prst="rect">
            <a:avLst/>
          </a:prstGeom>
          <a:noFill/>
        </p:spPr>
        <p:txBody>
          <a:bodyPr wrap="square" rtlCol="0">
            <a:spAutoFit/>
          </a:bodyPr>
          <a:lstStyle/>
          <a:p>
            <a:pPr algn="r"/>
            <a:r>
              <a:rPr lang="en-US" sz="12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3" name="Picture 2"/>
          <p:cNvPicPr>
            <a:picLocks noChangeAspect="1"/>
          </p:cNvPicPr>
          <p:nvPr/>
        </p:nvPicPr>
        <p:blipFill rotWithShape="1">
          <a:blip r:embed="rId3"/>
          <a:srcRect l="25590" t="65702" r="17010" b="15661"/>
          <a:stretch/>
        </p:blipFill>
        <p:spPr>
          <a:xfrm>
            <a:off x="895351" y="4446596"/>
            <a:ext cx="6280002" cy="1306504"/>
          </a:xfrm>
          <a:prstGeom prst="rect">
            <a:avLst/>
          </a:prstGeom>
        </p:spPr>
      </p:pic>
      <p:pic>
        <p:nvPicPr>
          <p:cNvPr id="4" name="Picture 3"/>
          <p:cNvPicPr>
            <a:picLocks noChangeAspect="1"/>
          </p:cNvPicPr>
          <p:nvPr/>
        </p:nvPicPr>
        <p:blipFill rotWithShape="1">
          <a:blip r:embed="rId4"/>
          <a:srcRect l="25069" t="27870" r="10158" b="23628"/>
          <a:stretch/>
        </p:blipFill>
        <p:spPr>
          <a:xfrm>
            <a:off x="175846" y="1222634"/>
            <a:ext cx="8984582" cy="5062868"/>
          </a:xfrm>
          <a:prstGeom prst="rect">
            <a:avLst/>
          </a:prstGeom>
        </p:spPr>
      </p:pic>
      <p:pic>
        <p:nvPicPr>
          <p:cNvPr id="6" name="Picture 5"/>
          <p:cNvPicPr>
            <a:picLocks noChangeAspect="1"/>
          </p:cNvPicPr>
          <p:nvPr/>
        </p:nvPicPr>
        <p:blipFill rotWithShape="1">
          <a:blip r:embed="rId5"/>
          <a:srcRect l="24837" t="28023" r="10505" b="23629"/>
          <a:stretch/>
        </p:blipFill>
        <p:spPr>
          <a:xfrm>
            <a:off x="193636" y="1222633"/>
            <a:ext cx="9101311" cy="5068663"/>
          </a:xfrm>
          <a:prstGeom prst="rect">
            <a:avLst/>
          </a:prstGeom>
        </p:spPr>
      </p:pic>
      <p:sp>
        <p:nvSpPr>
          <p:cNvPr id="7" name="Rectangle 6"/>
          <p:cNvSpPr/>
          <p:nvPr/>
        </p:nvSpPr>
        <p:spPr>
          <a:xfrm>
            <a:off x="6615952" y="3313355"/>
            <a:ext cx="2226833" cy="584566"/>
          </a:xfrm>
          <a:prstGeom prst="rect">
            <a:avLst/>
          </a:prstGeom>
          <a:gradFill flip="none" rotWithShape="1">
            <a:gsLst>
              <a:gs pos="55800">
                <a:srgbClr val="EBE5EF"/>
              </a:gs>
              <a:gs pos="0">
                <a:srgbClr val="ECEEF8"/>
              </a:gs>
              <a:gs pos="100000">
                <a:srgbClr val="EADEE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458245" y="6023892"/>
            <a:ext cx="2863284" cy="261610"/>
          </a:xfrm>
          <a:prstGeom prst="rect">
            <a:avLst/>
          </a:prstGeom>
          <a:solidFill>
            <a:srgbClr val="D6DAEC"/>
          </a:solidFill>
        </p:spPr>
        <p:txBody>
          <a:bodyPr wrap="none" rtlCol="0">
            <a:spAutoFit/>
          </a:bodyPr>
          <a:lstStyle/>
          <a:p>
            <a:r>
              <a:rPr lang="en-US" sz="1100" b="1" i="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Click NEXT to review some key concepts.</a:t>
            </a:r>
          </a:p>
        </p:txBody>
      </p:sp>
    </p:spTree>
    <p:extLst>
      <p:ext uri="{BB962C8B-B14F-4D97-AF65-F5344CB8AC3E}">
        <p14:creationId xmlns:p14="http://schemas.microsoft.com/office/powerpoint/2010/main" val="2183209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Attributes of a PivotTable</a:t>
            </a:r>
          </a:p>
        </p:txBody>
      </p:sp>
      <p:sp>
        <p:nvSpPr>
          <p:cNvPr id="17" name="Content Placeholder 9">
            <a:extLst>
              <a:ext uri="{FF2B5EF4-FFF2-40B4-BE49-F238E27FC236}">
                <a16:creationId xmlns:a16="http://schemas.microsoft.com/office/drawing/2014/main" id="{43A81573-5010-4FA8-9F4A-101D3E4ACA9A}"/>
              </a:ext>
            </a:extLst>
          </p:cNvPr>
          <p:cNvSpPr txBox="1">
            <a:spLocks/>
          </p:cNvSpPr>
          <p:nvPr/>
        </p:nvSpPr>
        <p:spPr>
          <a:xfrm>
            <a:off x="349243" y="1806977"/>
            <a:ext cx="8716935" cy="751397"/>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There are several attributes and features of a PivotTable Barry can use to break down and analyze his data.</a:t>
            </a:r>
          </a:p>
          <a:p>
            <a:r>
              <a:rPr lang="en-US" sz="1200" i="1" dirty="0">
                <a:solidFill>
                  <a:srgbClr val="7A0000"/>
                </a:solidFill>
              </a:rPr>
              <a:t> Use left and right arrows to click through the slideshow of PivotTable features.</a:t>
            </a:r>
            <a:endParaRPr lang="en-US" sz="1200" b="0" dirty="0">
              <a:solidFill>
                <a:schemeClr val="tx1"/>
              </a:solidFill>
            </a:endParaRPr>
          </a:p>
        </p:txBody>
      </p:sp>
      <p:sp>
        <p:nvSpPr>
          <p:cNvPr id="6" name="TextBox 5">
            <a:extLst>
              <a:ext uri="{FF2B5EF4-FFF2-40B4-BE49-F238E27FC236}">
                <a16:creationId xmlns:a16="http://schemas.microsoft.com/office/drawing/2014/main" id="{7FDD6C42-23F5-4C27-8A80-B6B9406D685D}"/>
              </a:ext>
            </a:extLst>
          </p:cNvPr>
          <p:cNvSpPr txBox="1"/>
          <p:nvPr/>
        </p:nvSpPr>
        <p:spPr>
          <a:xfrm>
            <a:off x="1106379" y="3054243"/>
            <a:ext cx="3268868" cy="1569660"/>
          </a:xfrm>
          <a:prstGeom prst="rect">
            <a:avLst/>
          </a:prstGeom>
          <a:noFill/>
        </p:spPr>
        <p:txBody>
          <a:bodyPr wrap="square">
            <a:spAutoFit/>
          </a:bodyPr>
          <a:lstStyle/>
          <a:p>
            <a:r>
              <a:rPr lang="en-US" sz="1200" b="0" dirty="0">
                <a:solidFill>
                  <a:schemeClr val="tx1"/>
                </a:solidFill>
              </a:rPr>
              <a:t>Similar to calculating statistics,</a:t>
            </a:r>
            <a:r>
              <a:rPr lang="en-US" sz="1200" dirty="0"/>
              <a:t> PivotTables  also automatically calculate totals to provide a summary of the data</a:t>
            </a:r>
            <a:r>
              <a:rPr lang="en-US" sz="1200" b="0" dirty="0">
                <a:solidFill>
                  <a:schemeClr val="tx1"/>
                </a:solidFill>
              </a:rPr>
              <a:t>.</a:t>
            </a:r>
          </a:p>
          <a:p>
            <a:endParaRPr lang="en-US" sz="1200" dirty="0"/>
          </a:p>
          <a:p>
            <a:r>
              <a:rPr lang="en-US" sz="1200" dirty="0"/>
              <a:t>For example, in addition to team and individual averages, Barry is also able to view the overall average score for both teams.</a:t>
            </a:r>
            <a:endParaRPr lang="en-US" sz="1200" b="0" dirty="0">
              <a:solidFill>
                <a:schemeClr val="tx1"/>
              </a:solidFill>
            </a:endParaRPr>
          </a:p>
        </p:txBody>
      </p:sp>
      <p:sp>
        <p:nvSpPr>
          <p:cNvPr id="2" name="TextBox 1">
            <a:extLst>
              <a:ext uri="{FF2B5EF4-FFF2-40B4-BE49-F238E27FC236}">
                <a16:creationId xmlns:a16="http://schemas.microsoft.com/office/drawing/2014/main" id="{A4AD66FA-43EF-4B57-BC5B-11D14C9327B1}"/>
              </a:ext>
            </a:extLst>
          </p:cNvPr>
          <p:cNvSpPr txBox="1"/>
          <p:nvPr/>
        </p:nvSpPr>
        <p:spPr>
          <a:xfrm>
            <a:off x="1066936" y="2644929"/>
            <a:ext cx="4202180" cy="276999"/>
          </a:xfrm>
          <a:prstGeom prst="rect">
            <a:avLst/>
          </a:prstGeom>
          <a:noFill/>
        </p:spPr>
        <p:txBody>
          <a:bodyPr wrap="square" rtlCol="0">
            <a:spAutoFit/>
          </a:bodyPr>
          <a:lstStyle/>
          <a:p>
            <a:r>
              <a:rPr lang="en-US" sz="1200" b="1" dirty="0">
                <a:solidFill>
                  <a:srgbClr val="C55A11"/>
                </a:solidFill>
              </a:rPr>
              <a:t>Summary and Totals</a:t>
            </a:r>
          </a:p>
        </p:txBody>
      </p:sp>
      <p:pic>
        <p:nvPicPr>
          <p:cNvPr id="15" name="Picture 14">
            <a:extLst>
              <a:ext uri="{FF2B5EF4-FFF2-40B4-BE49-F238E27FC236}">
                <a16:creationId xmlns:a16="http://schemas.microsoft.com/office/drawing/2014/main" id="{EF5B636F-6B79-4126-942D-A54F30E2E939}"/>
              </a:ext>
            </a:extLst>
          </p:cNvPr>
          <p:cNvPicPr>
            <a:picLocks noChangeAspect="1"/>
          </p:cNvPicPr>
          <p:nvPr/>
        </p:nvPicPr>
        <p:blipFill>
          <a:blip r:embed="rId3"/>
          <a:srcRect/>
          <a:stretch/>
        </p:blipFill>
        <p:spPr>
          <a:xfrm>
            <a:off x="4910268" y="2666983"/>
            <a:ext cx="2866667" cy="3137408"/>
          </a:xfrm>
          <a:prstGeom prst="rect">
            <a:avLst/>
          </a:prstGeom>
          <a:ln w="12700">
            <a:solidFill>
              <a:srgbClr val="217346"/>
            </a:solidFill>
            <a:miter lim="800000"/>
          </a:ln>
        </p:spPr>
      </p:pic>
      <p:sp>
        <p:nvSpPr>
          <p:cNvPr id="18" name="Rectangle: Rounded Corners 17">
            <a:extLst>
              <a:ext uri="{FF2B5EF4-FFF2-40B4-BE49-F238E27FC236}">
                <a16:creationId xmlns:a16="http://schemas.microsoft.com/office/drawing/2014/main" id="{6A42E3A7-C49D-45FC-A2F5-CED450D8B124}"/>
              </a:ext>
            </a:extLst>
          </p:cNvPr>
          <p:cNvSpPr/>
          <p:nvPr/>
        </p:nvSpPr>
        <p:spPr>
          <a:xfrm>
            <a:off x="6229454" y="5414281"/>
            <a:ext cx="1076018" cy="171450"/>
          </a:xfrm>
          <a:prstGeom prst="roundRect">
            <a:avLst>
              <a:gd name="adj" fmla="val 4816"/>
            </a:avLst>
          </a:prstGeom>
          <a:noFill/>
          <a:ln w="28575">
            <a:solidFill>
              <a:srgbClr val="D87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5C1FAA-BEA0-487C-A471-574FE71FCFCC}"/>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7" name="Arrow: Right 6">
            <a:extLst>
              <a:ext uri="{FF2B5EF4-FFF2-40B4-BE49-F238E27FC236}">
                <a16:creationId xmlns:a16="http://schemas.microsoft.com/office/drawing/2014/main" id="{4CE3D462-6E05-4796-AE45-294BE91F3FBD}"/>
              </a:ext>
            </a:extLst>
          </p:cNvPr>
          <p:cNvSpPr/>
          <p:nvPr/>
        </p:nvSpPr>
        <p:spPr>
          <a:xfrm flipH="1">
            <a:off x="7500254" y="5314349"/>
            <a:ext cx="449851" cy="371314"/>
          </a:xfrm>
          <a:prstGeom prst="rightArrow">
            <a:avLst/>
          </a:prstGeom>
          <a:solidFill>
            <a:srgbClr val="D87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F7F87B9-CA07-4305-BF1B-779AC9CF66B9}"/>
              </a:ext>
            </a:extLst>
          </p:cNvPr>
          <p:cNvCxnSpPr/>
          <p:nvPr/>
        </p:nvCxnSpPr>
        <p:spPr>
          <a:xfrm>
            <a:off x="925286" y="2503944"/>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B9460D-AB32-4122-AF12-807A0EFF31EB}"/>
              </a:ext>
            </a:extLst>
          </p:cNvPr>
          <p:cNvCxnSpPr/>
          <p:nvPr/>
        </p:nvCxnSpPr>
        <p:spPr>
          <a:xfrm>
            <a:off x="925286" y="5945663"/>
            <a:ext cx="7598005" cy="0"/>
          </a:xfrm>
          <a:prstGeom prst="line">
            <a:avLst/>
          </a:prstGeom>
          <a:ln w="28575">
            <a:solidFill>
              <a:srgbClr val="4788BE"/>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05BCF6F-AE6A-42FC-9A0C-0623149CF005}"/>
              </a:ext>
            </a:extLst>
          </p:cNvPr>
          <p:cNvSpPr/>
          <p:nvPr/>
        </p:nvSpPr>
        <p:spPr>
          <a:xfrm>
            <a:off x="936681"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1</a:t>
            </a:r>
          </a:p>
        </p:txBody>
      </p:sp>
      <p:sp>
        <p:nvSpPr>
          <p:cNvPr id="23" name="Rectangle 22">
            <a:extLst>
              <a:ext uri="{FF2B5EF4-FFF2-40B4-BE49-F238E27FC236}">
                <a16:creationId xmlns:a16="http://schemas.microsoft.com/office/drawing/2014/main" id="{8B7D6EAD-78E5-4DB5-B8BD-AA133DAEFD3C}"/>
              </a:ext>
            </a:extLst>
          </p:cNvPr>
          <p:cNvSpPr/>
          <p:nvPr/>
        </p:nvSpPr>
        <p:spPr>
          <a:xfrm>
            <a:off x="1233688"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2</a:t>
            </a:r>
          </a:p>
        </p:txBody>
      </p:sp>
      <p:sp>
        <p:nvSpPr>
          <p:cNvPr id="24" name="Rectangle 23">
            <a:extLst>
              <a:ext uri="{FF2B5EF4-FFF2-40B4-BE49-F238E27FC236}">
                <a16:creationId xmlns:a16="http://schemas.microsoft.com/office/drawing/2014/main" id="{8268CCE4-5FAB-4A0B-8203-492E9E4B46AB}"/>
              </a:ext>
            </a:extLst>
          </p:cNvPr>
          <p:cNvSpPr/>
          <p:nvPr/>
        </p:nvSpPr>
        <p:spPr>
          <a:xfrm>
            <a:off x="1530695"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3</a:t>
            </a:r>
          </a:p>
        </p:txBody>
      </p:sp>
      <p:sp>
        <p:nvSpPr>
          <p:cNvPr id="25" name="Rectangle 24">
            <a:extLst>
              <a:ext uri="{FF2B5EF4-FFF2-40B4-BE49-F238E27FC236}">
                <a16:creationId xmlns:a16="http://schemas.microsoft.com/office/drawing/2014/main" id="{4781CB56-153E-49C8-A6E5-49FF565AE568}"/>
              </a:ext>
            </a:extLst>
          </p:cNvPr>
          <p:cNvSpPr/>
          <p:nvPr/>
        </p:nvSpPr>
        <p:spPr>
          <a:xfrm>
            <a:off x="1827702"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4</a:t>
            </a:r>
          </a:p>
        </p:txBody>
      </p:sp>
      <p:sp>
        <p:nvSpPr>
          <p:cNvPr id="26" name="Rectangle 25">
            <a:extLst>
              <a:ext uri="{FF2B5EF4-FFF2-40B4-BE49-F238E27FC236}">
                <a16:creationId xmlns:a16="http://schemas.microsoft.com/office/drawing/2014/main" id="{3C0296EE-C61A-42CF-A503-CFD6CD6F86AC}"/>
              </a:ext>
            </a:extLst>
          </p:cNvPr>
          <p:cNvSpPr/>
          <p:nvPr/>
        </p:nvSpPr>
        <p:spPr>
          <a:xfrm>
            <a:off x="2124709" y="5995441"/>
            <a:ext cx="226533" cy="2265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83F75"/>
                </a:solidFill>
              </a:rPr>
              <a:t>5</a:t>
            </a:r>
          </a:p>
        </p:txBody>
      </p:sp>
      <p:sp>
        <p:nvSpPr>
          <p:cNvPr id="27" name="Rectangle 26">
            <a:extLst>
              <a:ext uri="{FF2B5EF4-FFF2-40B4-BE49-F238E27FC236}">
                <a16:creationId xmlns:a16="http://schemas.microsoft.com/office/drawing/2014/main" id="{53EDED2A-17E0-4586-94B2-59AFC7DED8E3}"/>
              </a:ext>
            </a:extLst>
          </p:cNvPr>
          <p:cNvSpPr/>
          <p:nvPr/>
        </p:nvSpPr>
        <p:spPr>
          <a:xfrm>
            <a:off x="2421717" y="5995441"/>
            <a:ext cx="226533" cy="226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8" name="Isosceles Triangle 27">
            <a:extLst>
              <a:ext uri="{FF2B5EF4-FFF2-40B4-BE49-F238E27FC236}">
                <a16:creationId xmlns:a16="http://schemas.microsoft.com/office/drawing/2014/main" id="{FDBE4D42-E3E0-42E5-B9EF-E73D4CBD8417}"/>
              </a:ext>
            </a:extLst>
          </p:cNvPr>
          <p:cNvSpPr/>
          <p:nvPr/>
        </p:nvSpPr>
        <p:spPr>
          <a:xfrm rot="16200000" flipH="1">
            <a:off x="202471" y="2819832"/>
            <a:ext cx="832120" cy="61351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700853-DDEB-4FE3-95F5-EBE7EFB0ED44}"/>
              </a:ext>
            </a:extLst>
          </p:cNvPr>
          <p:cNvSpPr txBox="1"/>
          <p:nvPr/>
        </p:nvSpPr>
        <p:spPr>
          <a:xfrm>
            <a:off x="641080" y="2490108"/>
            <a:ext cx="2437050" cy="338554"/>
          </a:xfrm>
          <a:prstGeom prst="rect">
            <a:avLst/>
          </a:prstGeom>
          <a:solidFill>
            <a:srgbClr val="E0EDC5"/>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Source Data</a:t>
            </a:r>
          </a:p>
        </p:txBody>
      </p:sp>
      <p:sp>
        <p:nvSpPr>
          <p:cNvPr id="5" name="TextBox 4">
            <a:extLst>
              <a:ext uri="{FF2B5EF4-FFF2-40B4-BE49-F238E27FC236}">
                <a16:creationId xmlns:a16="http://schemas.microsoft.com/office/drawing/2014/main" id="{63D954EC-8526-4EFB-9139-73FB6B4C30B4}"/>
              </a:ext>
            </a:extLst>
          </p:cNvPr>
          <p:cNvSpPr txBox="1"/>
          <p:nvPr/>
        </p:nvSpPr>
        <p:spPr>
          <a:xfrm>
            <a:off x="6513589" y="2495731"/>
            <a:ext cx="2474763" cy="338554"/>
          </a:xfrm>
          <a:prstGeom prst="rect">
            <a:avLst/>
          </a:prstGeom>
          <a:solidFill>
            <a:srgbClr val="F8CBAD"/>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PivotTable</a:t>
            </a:r>
          </a:p>
        </p:txBody>
      </p:sp>
      <p:sp>
        <p:nvSpPr>
          <p:cNvPr id="6" name="TextBox 5">
            <a:extLst>
              <a:ext uri="{FF2B5EF4-FFF2-40B4-BE49-F238E27FC236}">
                <a16:creationId xmlns:a16="http://schemas.microsoft.com/office/drawing/2014/main" id="{5B4DAE03-C69B-45C5-A926-01E9293EE2B2}"/>
              </a:ext>
            </a:extLst>
          </p:cNvPr>
          <p:cNvSpPr txBox="1"/>
          <p:nvPr/>
        </p:nvSpPr>
        <p:spPr>
          <a:xfrm>
            <a:off x="3563342" y="2490108"/>
            <a:ext cx="2474763" cy="338554"/>
          </a:xfrm>
          <a:prstGeom prst="rect">
            <a:avLst/>
          </a:prstGeom>
          <a:solidFill>
            <a:schemeClr val="accent1">
              <a:lumMod val="40000"/>
              <a:lumOff val="60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Standard Table</a:t>
            </a:r>
          </a:p>
        </p:txBody>
      </p:sp>
      <p:sp>
        <p:nvSpPr>
          <p:cNvPr id="13" name="Rectangle 12">
            <a:extLst>
              <a:ext uri="{FF2B5EF4-FFF2-40B4-BE49-F238E27FC236}">
                <a16:creationId xmlns:a16="http://schemas.microsoft.com/office/drawing/2014/main" id="{7C3522C3-2BE9-459F-A6D5-4E344451B336}"/>
              </a:ext>
            </a:extLst>
          </p:cNvPr>
          <p:cNvSpPr/>
          <p:nvPr/>
        </p:nvSpPr>
        <p:spPr>
          <a:xfrm>
            <a:off x="646646" y="2830417"/>
            <a:ext cx="8341705" cy="3117537"/>
          </a:xfrm>
          <a:prstGeom prst="rect">
            <a:avLst/>
          </a:prstGeom>
          <a:solidFill>
            <a:srgbClr val="E0EDC5"/>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E74D-465A-4B4C-9D97-FC2BD6F5A13F}"/>
              </a:ext>
            </a:extLst>
          </p:cNvPr>
          <p:cNvSpPr txBox="1"/>
          <p:nvPr/>
        </p:nvSpPr>
        <p:spPr>
          <a:xfrm>
            <a:off x="764787" y="3014907"/>
            <a:ext cx="3333986" cy="646331"/>
          </a:xfrm>
          <a:prstGeom prst="rect">
            <a:avLst/>
          </a:prstGeom>
          <a:noFill/>
        </p:spPr>
        <p:txBody>
          <a:bodyPr wrap="square" rtlCol="0">
            <a:spAutoFit/>
          </a:bodyPr>
          <a:lstStyle/>
          <a:p>
            <a:pPr>
              <a:spcBef>
                <a:spcPts val="0"/>
              </a:spcBef>
              <a:spcAft>
                <a:spcPts val="600"/>
              </a:spcAft>
            </a:pPr>
            <a:r>
              <a:rPr lang="en-US" sz="1200" dirty="0"/>
              <a:t>Source data is organized, however, there are no functions, formulas, or sorting that has been done in Excel.</a:t>
            </a:r>
          </a:p>
        </p:txBody>
      </p:sp>
      <p:pic>
        <p:nvPicPr>
          <p:cNvPr id="4" name="Picture 3" descr="A picture containing large, people, standing&#10;&#10;Description automatically generated">
            <a:extLst>
              <a:ext uri="{FF2B5EF4-FFF2-40B4-BE49-F238E27FC236}">
                <a16:creationId xmlns:a16="http://schemas.microsoft.com/office/drawing/2014/main" id="{0B0CBD4E-3548-4986-9B32-E9A3122F43DE}"/>
              </a:ext>
            </a:extLst>
          </p:cNvPr>
          <p:cNvPicPr>
            <a:picLocks noChangeAspect="1"/>
          </p:cNvPicPr>
          <p:nvPr/>
        </p:nvPicPr>
        <p:blipFill>
          <a:blip r:embed="rId3"/>
          <a:stretch>
            <a:fillRect/>
          </a:stretch>
        </p:blipFill>
        <p:spPr>
          <a:xfrm>
            <a:off x="4250142" y="3045089"/>
            <a:ext cx="4526894" cy="2716136"/>
          </a:xfrm>
          <a:prstGeom prst="rect">
            <a:avLst/>
          </a:prstGeom>
          <a:ln w="12700">
            <a:solidFill>
              <a:srgbClr val="217346"/>
            </a:solidFill>
            <a:miter lim="800000"/>
          </a:ln>
        </p:spPr>
      </p:pic>
      <p:sp>
        <p:nvSpPr>
          <p:cNvPr id="17" name="Rectangle 16">
            <a:extLst>
              <a:ext uri="{FF2B5EF4-FFF2-40B4-BE49-F238E27FC236}">
                <a16:creationId xmlns:a16="http://schemas.microsoft.com/office/drawing/2014/main" id="{3F82BC49-F921-438F-8169-B44F0733AC46}"/>
              </a:ext>
            </a:extLst>
          </p:cNvPr>
          <p:cNvSpPr/>
          <p:nvPr/>
        </p:nvSpPr>
        <p:spPr>
          <a:xfrm>
            <a:off x="4250140" y="4650378"/>
            <a:ext cx="4526893" cy="1110848"/>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8C0BF908-6B8B-4E5D-BE98-A25D047E954D}"/>
              </a:ext>
            </a:extLst>
          </p:cNvPr>
          <p:cNvSpPr>
            <a:spLocks noGrp="1"/>
          </p:cNvSpPr>
          <p:nvPr>
            <p:ph type="title"/>
          </p:nvPr>
        </p:nvSpPr>
        <p:spPr/>
        <p:txBody>
          <a:bodyPr/>
          <a:lstStyle/>
          <a:p>
            <a:r>
              <a:rPr lang="en-US" dirty="0"/>
              <a:t>Source Data, Table, and PivotTable</a:t>
            </a:r>
          </a:p>
        </p:txBody>
      </p:sp>
      <p:sp>
        <p:nvSpPr>
          <p:cNvPr id="26" name="Content Placeholder 9">
            <a:extLst>
              <a:ext uri="{FF2B5EF4-FFF2-40B4-BE49-F238E27FC236}">
                <a16:creationId xmlns:a16="http://schemas.microsoft.com/office/drawing/2014/main" id="{8449AA4C-EBB5-4D9A-85ED-141F467CA555}"/>
              </a:ext>
            </a:extLst>
          </p:cNvPr>
          <p:cNvSpPr txBox="1">
            <a:spLocks/>
          </p:cNvSpPr>
          <p:nvPr/>
        </p:nvSpPr>
        <p:spPr>
          <a:xfrm>
            <a:off x="646646" y="1711655"/>
            <a:ext cx="8088792" cy="726199"/>
          </a:xfrm>
          <a:prstGeom prst="rect">
            <a:avLst/>
          </a:prstGeom>
        </p:spPr>
        <p:txBody>
          <a:bodyPr vert="horz" lIns="0" tIns="0" rIns="0" bIns="0" rtlCol="0">
            <a:normAutofit/>
          </a:bodyPr>
          <a:lstStyle>
            <a:lvl1pPr marL="0" indent="0" algn="l" defTabSz="931591" rtl="0" eaLnBrk="1" latinLnBrk="0" hangingPunct="1">
              <a:lnSpc>
                <a:spcPct val="100000"/>
              </a:lnSpc>
              <a:spcBef>
                <a:spcPts val="80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61963" indent="-177800" algn="l" defTabSz="931591"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Open Sans" panose="020B0606030504020204" pitchFamily="34" charset="0"/>
                <a:ea typeface="+mn-ea"/>
                <a:cs typeface="+mn-cs"/>
              </a:defRPr>
            </a:lvl2pPr>
            <a:lvl3pPr marL="931591" indent="0" algn="ctr" defTabSz="931591" rtl="0" eaLnBrk="1" latinLnBrk="0" hangingPunct="1">
              <a:lnSpc>
                <a:spcPct val="90000"/>
              </a:lnSpc>
              <a:spcBef>
                <a:spcPts val="509"/>
              </a:spcBef>
              <a:buFont typeface="Arial" panose="020B0604020202020204" pitchFamily="34" charset="0"/>
              <a:buNone/>
              <a:defRPr sz="1834" kern="1200">
                <a:solidFill>
                  <a:schemeClr val="tx1"/>
                </a:solidFill>
                <a:latin typeface="+mn-lt"/>
                <a:ea typeface="+mn-ea"/>
                <a:cs typeface="+mn-cs"/>
              </a:defRPr>
            </a:lvl3pPr>
            <a:lvl4pPr marL="1397386"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4pPr>
            <a:lvl5pPr marL="1863181"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5pPr>
            <a:lvl6pPr marL="2328977"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6pPr>
            <a:lvl7pPr marL="2794772"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7pPr>
            <a:lvl8pPr marL="3260568"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8pPr>
            <a:lvl9pPr marL="3726363"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9pPr>
          </a:lstStyle>
          <a:p>
            <a:pPr>
              <a:spcBef>
                <a:spcPts val="0"/>
              </a:spcBef>
              <a:spcAft>
                <a:spcPts val="600"/>
              </a:spcAft>
            </a:pPr>
            <a:r>
              <a:rPr lang="en-US" dirty="0"/>
              <a:t>If you have ever used Excel, then you have probably created a standard table with rows and columns. The examples below compares source data, a standard table in Excel and a PivotTable.  </a:t>
            </a:r>
          </a:p>
          <a:p>
            <a:pPr>
              <a:spcBef>
                <a:spcPts val="0"/>
              </a:spcBef>
              <a:spcAft>
                <a:spcPts val="600"/>
              </a:spcAft>
            </a:pPr>
            <a:r>
              <a:rPr lang="en-US" i="1" spc="10" dirty="0">
                <a:solidFill>
                  <a:schemeClr val="accent2">
                    <a:lumMod val="50000"/>
                  </a:schemeClr>
                </a:solidFill>
              </a:rPr>
              <a:t>Click each example.</a:t>
            </a:r>
            <a:endParaRPr lang="en-US" dirty="0"/>
          </a:p>
        </p:txBody>
      </p:sp>
    </p:spTree>
    <p:extLst>
      <p:ext uri="{BB962C8B-B14F-4D97-AF65-F5344CB8AC3E}">
        <p14:creationId xmlns:p14="http://schemas.microsoft.com/office/powerpoint/2010/main" val="24923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96103E8-921D-4744-8E82-E530AC6C53A9}"/>
              </a:ext>
            </a:extLst>
          </p:cNvPr>
          <p:cNvSpPr txBox="1"/>
          <p:nvPr/>
        </p:nvSpPr>
        <p:spPr>
          <a:xfrm>
            <a:off x="6513588" y="2484559"/>
            <a:ext cx="2474763" cy="338554"/>
          </a:xfrm>
          <a:prstGeom prst="rect">
            <a:avLst/>
          </a:prstGeom>
          <a:solidFill>
            <a:srgbClr val="F8CBAD"/>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PivotTable</a:t>
            </a:r>
          </a:p>
        </p:txBody>
      </p:sp>
      <p:sp>
        <p:nvSpPr>
          <p:cNvPr id="18" name="TextBox 17">
            <a:extLst>
              <a:ext uri="{FF2B5EF4-FFF2-40B4-BE49-F238E27FC236}">
                <a16:creationId xmlns:a16="http://schemas.microsoft.com/office/drawing/2014/main" id="{DE420E93-AA8C-4F7D-8959-4DC6FAE5F368}"/>
              </a:ext>
            </a:extLst>
          </p:cNvPr>
          <p:cNvSpPr txBox="1"/>
          <p:nvPr/>
        </p:nvSpPr>
        <p:spPr>
          <a:xfrm>
            <a:off x="641079" y="2478936"/>
            <a:ext cx="2437050" cy="338554"/>
          </a:xfrm>
          <a:prstGeom prst="rect">
            <a:avLst/>
          </a:prstGeom>
          <a:solidFill>
            <a:srgbClr val="C4DD94"/>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Source Data</a:t>
            </a:r>
          </a:p>
        </p:txBody>
      </p:sp>
      <p:sp>
        <p:nvSpPr>
          <p:cNvPr id="19" name="TextBox 18">
            <a:extLst>
              <a:ext uri="{FF2B5EF4-FFF2-40B4-BE49-F238E27FC236}">
                <a16:creationId xmlns:a16="http://schemas.microsoft.com/office/drawing/2014/main" id="{1ACF9DB5-043B-4C10-9F6E-14DDF48F6999}"/>
              </a:ext>
            </a:extLst>
          </p:cNvPr>
          <p:cNvSpPr txBox="1"/>
          <p:nvPr/>
        </p:nvSpPr>
        <p:spPr>
          <a:xfrm>
            <a:off x="3563341" y="2478936"/>
            <a:ext cx="2474763" cy="338554"/>
          </a:xfrm>
          <a:prstGeom prst="rect">
            <a:avLst/>
          </a:prstGeom>
          <a:solidFill>
            <a:srgbClr val="C9EBFF"/>
          </a:solidFill>
          <a:ln w="19050">
            <a:noFill/>
          </a:ln>
        </p:spPr>
        <p:txBody>
          <a:bodyPr wrap="square" rtlCol="0">
            <a:spAutoFit/>
          </a:bodyPr>
          <a:lstStyle/>
          <a:p>
            <a:pPr algn="ctr"/>
            <a:r>
              <a:rPr lang="en-US" sz="1600" b="1" dirty="0">
                <a:latin typeface="+mj-lt"/>
              </a:rPr>
              <a:t>Standard Table</a:t>
            </a:r>
          </a:p>
        </p:txBody>
      </p:sp>
      <p:sp>
        <p:nvSpPr>
          <p:cNvPr id="20" name="Rectangle 19">
            <a:extLst>
              <a:ext uri="{FF2B5EF4-FFF2-40B4-BE49-F238E27FC236}">
                <a16:creationId xmlns:a16="http://schemas.microsoft.com/office/drawing/2014/main" id="{0298BD02-6195-4D6C-8B44-8EE2B4B6E461}"/>
              </a:ext>
            </a:extLst>
          </p:cNvPr>
          <p:cNvSpPr/>
          <p:nvPr/>
        </p:nvSpPr>
        <p:spPr>
          <a:xfrm>
            <a:off x="646646" y="2819245"/>
            <a:ext cx="8341704" cy="3111292"/>
          </a:xfrm>
          <a:prstGeom prst="rect">
            <a:avLst/>
          </a:prstGeom>
          <a:solidFill>
            <a:srgbClr val="C9EBFF"/>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Data, Table, and PivotTable</a:t>
            </a:r>
          </a:p>
        </p:txBody>
      </p:sp>
      <p:sp>
        <p:nvSpPr>
          <p:cNvPr id="15" name="TextBox 14">
            <a:extLst>
              <a:ext uri="{FF2B5EF4-FFF2-40B4-BE49-F238E27FC236}">
                <a16:creationId xmlns:a16="http://schemas.microsoft.com/office/drawing/2014/main" id="{7942E74D-465A-4B4C-9D97-FC2BD6F5A13F}"/>
              </a:ext>
            </a:extLst>
          </p:cNvPr>
          <p:cNvSpPr txBox="1"/>
          <p:nvPr/>
        </p:nvSpPr>
        <p:spPr>
          <a:xfrm>
            <a:off x="829888" y="3016598"/>
            <a:ext cx="2733454" cy="1461939"/>
          </a:xfrm>
          <a:prstGeom prst="rect">
            <a:avLst/>
          </a:prstGeom>
          <a:noFill/>
        </p:spPr>
        <p:txBody>
          <a:bodyPr wrap="square" rtlCol="0">
            <a:spAutoFit/>
          </a:bodyPr>
          <a:lstStyle/>
          <a:p>
            <a:pPr>
              <a:spcBef>
                <a:spcPts val="0"/>
              </a:spcBef>
              <a:spcAft>
                <a:spcPts val="600"/>
              </a:spcAft>
            </a:pPr>
            <a:r>
              <a:rPr lang="en-US" sz="1200" dirty="0"/>
              <a:t>A standard table can be quickly created in Excel by highlighting source data and selecting </a:t>
            </a:r>
            <a:r>
              <a:rPr lang="en-US" sz="1200" b="1" dirty="0"/>
              <a:t>Format as Table</a:t>
            </a:r>
            <a:r>
              <a:rPr lang="en-US" sz="1200" dirty="0"/>
              <a:t>. </a:t>
            </a:r>
          </a:p>
          <a:p>
            <a:pPr>
              <a:spcBef>
                <a:spcPts val="0"/>
              </a:spcBef>
              <a:spcAft>
                <a:spcPts val="600"/>
              </a:spcAft>
            </a:pPr>
            <a:r>
              <a:rPr lang="en-US" sz="1200" dirty="0"/>
              <a:t>A table is formatted for easier viewing and enables sorting by column header. </a:t>
            </a:r>
          </a:p>
        </p:txBody>
      </p:sp>
      <p:pic>
        <p:nvPicPr>
          <p:cNvPr id="2" name="Picture 1">
            <a:extLst>
              <a:ext uri="{FF2B5EF4-FFF2-40B4-BE49-F238E27FC236}">
                <a16:creationId xmlns:a16="http://schemas.microsoft.com/office/drawing/2014/main" id="{501F08AB-E805-41D3-8BC6-532F3038D91F}"/>
              </a:ext>
            </a:extLst>
          </p:cNvPr>
          <p:cNvPicPr>
            <a:picLocks noChangeAspect="1"/>
          </p:cNvPicPr>
          <p:nvPr/>
        </p:nvPicPr>
        <p:blipFill>
          <a:blip r:embed="rId3"/>
          <a:srcRect/>
          <a:stretch/>
        </p:blipFill>
        <p:spPr>
          <a:xfrm>
            <a:off x="3739240" y="3059745"/>
            <a:ext cx="5060447" cy="2626952"/>
          </a:xfrm>
          <a:prstGeom prst="rect">
            <a:avLst/>
          </a:prstGeom>
          <a:ln w="12700">
            <a:solidFill>
              <a:srgbClr val="217346"/>
            </a:solidFill>
            <a:miter lim="800000"/>
          </a:ln>
        </p:spPr>
      </p:pic>
      <p:sp>
        <p:nvSpPr>
          <p:cNvPr id="4" name="Rectangle 3">
            <a:extLst>
              <a:ext uri="{FF2B5EF4-FFF2-40B4-BE49-F238E27FC236}">
                <a16:creationId xmlns:a16="http://schemas.microsoft.com/office/drawing/2014/main" id="{0F20B529-047E-4F1B-A894-DFD68F60DCD1}"/>
              </a:ext>
            </a:extLst>
          </p:cNvPr>
          <p:cNvSpPr/>
          <p:nvPr/>
        </p:nvSpPr>
        <p:spPr>
          <a:xfrm>
            <a:off x="3739239" y="4900484"/>
            <a:ext cx="5060447" cy="786213"/>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0BCB5A1-012D-4F7E-BFC1-6AD3CA0FE583}"/>
              </a:ext>
            </a:extLst>
          </p:cNvPr>
          <p:cNvSpPr>
            <a:spLocks noGrp="1"/>
          </p:cNvSpPr>
          <p:nvPr>
            <p:ph type="title"/>
          </p:nvPr>
        </p:nvSpPr>
        <p:spPr/>
        <p:txBody>
          <a:bodyPr/>
          <a:lstStyle/>
          <a:p>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Data, Table, and PivotTable</a:t>
            </a:r>
            <a:endParaRPr lang="en-US" dirty="0"/>
          </a:p>
        </p:txBody>
      </p:sp>
      <p:sp>
        <p:nvSpPr>
          <p:cNvPr id="7" name="Content Placeholder 9">
            <a:extLst>
              <a:ext uri="{FF2B5EF4-FFF2-40B4-BE49-F238E27FC236}">
                <a16:creationId xmlns:a16="http://schemas.microsoft.com/office/drawing/2014/main" id="{BCEE1ECA-2F2F-4D94-85C3-5D70901BCEA6}"/>
              </a:ext>
            </a:extLst>
          </p:cNvPr>
          <p:cNvSpPr txBox="1">
            <a:spLocks/>
          </p:cNvSpPr>
          <p:nvPr/>
        </p:nvSpPr>
        <p:spPr>
          <a:xfrm>
            <a:off x="646646" y="1711655"/>
            <a:ext cx="8088792" cy="726199"/>
          </a:xfrm>
          <a:prstGeom prst="rect">
            <a:avLst/>
          </a:prstGeom>
        </p:spPr>
        <p:txBody>
          <a:bodyPr vert="horz" lIns="0" tIns="0" rIns="0" bIns="0" rtlCol="0">
            <a:normAutofit/>
          </a:bodyPr>
          <a:lstStyle>
            <a:lvl1pPr marL="0" indent="0" algn="l" defTabSz="931591" rtl="0" eaLnBrk="1" latinLnBrk="0" hangingPunct="1">
              <a:lnSpc>
                <a:spcPct val="100000"/>
              </a:lnSpc>
              <a:spcBef>
                <a:spcPts val="80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61963" indent="-177800" algn="l" defTabSz="931591"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Open Sans" panose="020B0606030504020204" pitchFamily="34" charset="0"/>
                <a:ea typeface="+mn-ea"/>
                <a:cs typeface="+mn-cs"/>
              </a:defRPr>
            </a:lvl2pPr>
            <a:lvl3pPr marL="931591" indent="0" algn="ctr" defTabSz="931591" rtl="0" eaLnBrk="1" latinLnBrk="0" hangingPunct="1">
              <a:lnSpc>
                <a:spcPct val="90000"/>
              </a:lnSpc>
              <a:spcBef>
                <a:spcPts val="509"/>
              </a:spcBef>
              <a:buFont typeface="Arial" panose="020B0604020202020204" pitchFamily="34" charset="0"/>
              <a:buNone/>
              <a:defRPr sz="1834" kern="1200">
                <a:solidFill>
                  <a:schemeClr val="tx1"/>
                </a:solidFill>
                <a:latin typeface="+mn-lt"/>
                <a:ea typeface="+mn-ea"/>
                <a:cs typeface="+mn-cs"/>
              </a:defRPr>
            </a:lvl3pPr>
            <a:lvl4pPr marL="1397386"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4pPr>
            <a:lvl5pPr marL="1863181"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5pPr>
            <a:lvl6pPr marL="2328977"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6pPr>
            <a:lvl7pPr marL="2794772"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7pPr>
            <a:lvl8pPr marL="3260568"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8pPr>
            <a:lvl9pPr marL="3726363"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9pPr>
          </a:lstStyle>
          <a:p>
            <a:pPr>
              <a:spcBef>
                <a:spcPts val="0"/>
              </a:spcBef>
              <a:spcAft>
                <a:spcPts val="600"/>
              </a:spcAft>
            </a:pPr>
            <a:r>
              <a:rPr lang="en-US" dirty="0"/>
              <a:t>If you have ever used Excel, then you have probably created a standard table with rows and columns. The examples below compares source data, a standard table in Excel and a PivotTable.  </a:t>
            </a:r>
          </a:p>
          <a:p>
            <a:pPr>
              <a:spcBef>
                <a:spcPts val="0"/>
              </a:spcBef>
              <a:spcAft>
                <a:spcPts val="600"/>
              </a:spcAft>
            </a:pPr>
            <a:r>
              <a:rPr lang="en-US" i="1" spc="10" dirty="0">
                <a:solidFill>
                  <a:schemeClr val="accent2">
                    <a:lumMod val="50000"/>
                  </a:schemeClr>
                </a:solidFill>
              </a:rPr>
              <a:t>Click each example.</a:t>
            </a:r>
            <a:endParaRPr lang="en-US" dirty="0"/>
          </a:p>
        </p:txBody>
      </p:sp>
    </p:spTree>
    <p:extLst>
      <p:ext uri="{BB962C8B-B14F-4D97-AF65-F5344CB8AC3E}">
        <p14:creationId xmlns:p14="http://schemas.microsoft.com/office/powerpoint/2010/main" val="210280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Data, Table, and PivotTable</a:t>
            </a:r>
          </a:p>
        </p:txBody>
      </p:sp>
      <p:sp>
        <p:nvSpPr>
          <p:cNvPr id="23" name="Content Placeholder 9">
            <a:extLst>
              <a:ext uri="{FF2B5EF4-FFF2-40B4-BE49-F238E27FC236}">
                <a16:creationId xmlns:a16="http://schemas.microsoft.com/office/drawing/2014/main" id="{70826D41-EA75-4FE9-AE40-DD14D16EEA0F}"/>
              </a:ext>
            </a:extLst>
          </p:cNvPr>
          <p:cNvSpPr txBox="1">
            <a:spLocks/>
          </p:cNvSpPr>
          <p:nvPr/>
        </p:nvSpPr>
        <p:spPr>
          <a:xfrm>
            <a:off x="646646" y="1711655"/>
            <a:ext cx="8088792" cy="726199"/>
          </a:xfrm>
          <a:prstGeom prst="rect">
            <a:avLst/>
          </a:prstGeom>
        </p:spPr>
        <p:txBody>
          <a:bodyPr vert="horz" lIns="0" tIns="0" rIns="0" bIns="0" rtlCol="0">
            <a:normAutofit/>
          </a:bodyPr>
          <a:lstStyle>
            <a:lvl1pPr marL="0" indent="0" algn="l" defTabSz="931591" rtl="0" eaLnBrk="1" latinLnBrk="0" hangingPunct="1">
              <a:lnSpc>
                <a:spcPct val="100000"/>
              </a:lnSpc>
              <a:spcBef>
                <a:spcPts val="80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61963" indent="-177800" algn="l" defTabSz="931591" rtl="0" eaLnBrk="1" latinLnBrk="0" hangingPunct="1">
              <a:lnSpc>
                <a:spcPct val="100000"/>
              </a:lnSpc>
              <a:spcBef>
                <a:spcPts val="0"/>
              </a:spcBef>
              <a:spcAft>
                <a:spcPts val="800"/>
              </a:spcAft>
              <a:buFont typeface="Arial" panose="020B0604020202020204" pitchFamily="34" charset="0"/>
              <a:buChar char="•"/>
              <a:defRPr sz="1200" kern="1200">
                <a:solidFill>
                  <a:schemeClr val="tx1"/>
                </a:solidFill>
                <a:latin typeface="Open Sans" panose="020B0606030504020204" pitchFamily="34" charset="0"/>
                <a:ea typeface="+mn-ea"/>
                <a:cs typeface="+mn-cs"/>
              </a:defRPr>
            </a:lvl2pPr>
            <a:lvl3pPr marL="931591" indent="0" algn="ctr" defTabSz="931591" rtl="0" eaLnBrk="1" latinLnBrk="0" hangingPunct="1">
              <a:lnSpc>
                <a:spcPct val="90000"/>
              </a:lnSpc>
              <a:spcBef>
                <a:spcPts val="509"/>
              </a:spcBef>
              <a:buFont typeface="Arial" panose="020B0604020202020204" pitchFamily="34" charset="0"/>
              <a:buNone/>
              <a:defRPr sz="1834" kern="1200">
                <a:solidFill>
                  <a:schemeClr val="tx1"/>
                </a:solidFill>
                <a:latin typeface="+mn-lt"/>
                <a:ea typeface="+mn-ea"/>
                <a:cs typeface="+mn-cs"/>
              </a:defRPr>
            </a:lvl3pPr>
            <a:lvl4pPr marL="1397386"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4pPr>
            <a:lvl5pPr marL="1863181"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5pPr>
            <a:lvl6pPr marL="2328977"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6pPr>
            <a:lvl7pPr marL="2794772"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7pPr>
            <a:lvl8pPr marL="3260568"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8pPr>
            <a:lvl9pPr marL="3726363" indent="0" algn="ctr" defTabSz="931591" rtl="0" eaLnBrk="1" latinLnBrk="0" hangingPunct="1">
              <a:lnSpc>
                <a:spcPct val="90000"/>
              </a:lnSpc>
              <a:spcBef>
                <a:spcPts val="509"/>
              </a:spcBef>
              <a:buFont typeface="Arial" panose="020B0604020202020204" pitchFamily="34" charset="0"/>
              <a:buNone/>
              <a:defRPr sz="1630" kern="1200">
                <a:solidFill>
                  <a:schemeClr val="tx1"/>
                </a:solidFill>
                <a:latin typeface="+mn-lt"/>
                <a:ea typeface="+mn-ea"/>
                <a:cs typeface="+mn-cs"/>
              </a:defRPr>
            </a:lvl9pPr>
          </a:lstStyle>
          <a:p>
            <a:pPr>
              <a:spcBef>
                <a:spcPts val="0"/>
              </a:spcBef>
              <a:spcAft>
                <a:spcPts val="600"/>
              </a:spcAft>
            </a:pPr>
            <a:r>
              <a:rPr lang="en-US" dirty="0"/>
              <a:t>If you have ever used Excel, then you have probably created a standard table with rows and columns. The examples below compares source data, a standard table in Excel and a PivotTable.  </a:t>
            </a:r>
          </a:p>
          <a:p>
            <a:pPr>
              <a:spcBef>
                <a:spcPts val="0"/>
              </a:spcBef>
              <a:spcAft>
                <a:spcPts val="600"/>
              </a:spcAft>
            </a:pPr>
            <a:r>
              <a:rPr lang="en-US" i="1" spc="10" dirty="0">
                <a:solidFill>
                  <a:schemeClr val="accent2">
                    <a:lumMod val="50000"/>
                  </a:schemeClr>
                </a:solidFill>
              </a:rPr>
              <a:t>Click each example.</a:t>
            </a:r>
            <a:endParaRPr lang="en-US" dirty="0"/>
          </a:p>
        </p:txBody>
      </p:sp>
      <p:sp>
        <p:nvSpPr>
          <p:cNvPr id="3" name="TextBox 2">
            <a:extLst>
              <a:ext uri="{FF2B5EF4-FFF2-40B4-BE49-F238E27FC236}">
                <a16:creationId xmlns:a16="http://schemas.microsoft.com/office/drawing/2014/main" id="{48556556-1ACE-4786-BD36-770B904F0F9B}"/>
              </a:ext>
            </a:extLst>
          </p:cNvPr>
          <p:cNvSpPr txBox="1"/>
          <p:nvPr/>
        </p:nvSpPr>
        <p:spPr>
          <a:xfrm>
            <a:off x="3563341" y="2490492"/>
            <a:ext cx="2474763" cy="338554"/>
          </a:xfrm>
          <a:prstGeom prst="rect">
            <a:avLst/>
          </a:prstGeom>
          <a:solidFill>
            <a:srgbClr val="C9EBFF"/>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Standard Table</a:t>
            </a:r>
          </a:p>
        </p:txBody>
      </p:sp>
      <p:sp>
        <p:nvSpPr>
          <p:cNvPr id="6" name="TextBox 5">
            <a:extLst>
              <a:ext uri="{FF2B5EF4-FFF2-40B4-BE49-F238E27FC236}">
                <a16:creationId xmlns:a16="http://schemas.microsoft.com/office/drawing/2014/main" id="{437E67E8-FBD7-4DBC-A50E-C1FA73A5F9E6}"/>
              </a:ext>
            </a:extLst>
          </p:cNvPr>
          <p:cNvSpPr txBox="1"/>
          <p:nvPr/>
        </p:nvSpPr>
        <p:spPr>
          <a:xfrm>
            <a:off x="6513588" y="2496115"/>
            <a:ext cx="2474763" cy="338554"/>
          </a:xfrm>
          <a:prstGeom prst="rect">
            <a:avLst/>
          </a:prstGeom>
          <a:solidFill>
            <a:srgbClr val="F8CBAD"/>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PivotTable</a:t>
            </a:r>
          </a:p>
        </p:txBody>
      </p:sp>
      <p:sp>
        <p:nvSpPr>
          <p:cNvPr id="7" name="TextBox 6">
            <a:extLst>
              <a:ext uri="{FF2B5EF4-FFF2-40B4-BE49-F238E27FC236}">
                <a16:creationId xmlns:a16="http://schemas.microsoft.com/office/drawing/2014/main" id="{4527A538-780D-49DE-9EF3-013574A07863}"/>
              </a:ext>
            </a:extLst>
          </p:cNvPr>
          <p:cNvSpPr txBox="1"/>
          <p:nvPr/>
        </p:nvSpPr>
        <p:spPr>
          <a:xfrm>
            <a:off x="641079" y="2490492"/>
            <a:ext cx="2437050" cy="338554"/>
          </a:xfrm>
          <a:prstGeom prst="rect">
            <a:avLst/>
          </a:prstGeom>
          <a:solidFill>
            <a:srgbClr val="C4DD94"/>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600" b="1" dirty="0">
                <a:latin typeface="+mj-lt"/>
              </a:rPr>
              <a:t>Source Data</a:t>
            </a:r>
          </a:p>
        </p:txBody>
      </p:sp>
      <p:sp>
        <p:nvSpPr>
          <p:cNvPr id="20" name="Rectangle 19">
            <a:extLst>
              <a:ext uri="{FF2B5EF4-FFF2-40B4-BE49-F238E27FC236}">
                <a16:creationId xmlns:a16="http://schemas.microsoft.com/office/drawing/2014/main" id="{0298BD02-6195-4D6C-8B44-8EE2B4B6E461}"/>
              </a:ext>
            </a:extLst>
          </p:cNvPr>
          <p:cNvSpPr/>
          <p:nvPr/>
        </p:nvSpPr>
        <p:spPr>
          <a:xfrm>
            <a:off x="646646" y="2830801"/>
            <a:ext cx="8341704" cy="3108445"/>
          </a:xfrm>
          <a:prstGeom prst="rect">
            <a:avLst/>
          </a:prstGeom>
          <a:solidFill>
            <a:srgbClr val="F8CBAD"/>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E74D-465A-4B4C-9D97-FC2BD6F5A13F}"/>
              </a:ext>
            </a:extLst>
          </p:cNvPr>
          <p:cNvSpPr txBox="1"/>
          <p:nvPr/>
        </p:nvSpPr>
        <p:spPr>
          <a:xfrm>
            <a:off x="829887" y="3028154"/>
            <a:ext cx="3498274" cy="1723549"/>
          </a:xfrm>
          <a:prstGeom prst="rect">
            <a:avLst/>
          </a:prstGeom>
          <a:noFill/>
        </p:spPr>
        <p:txBody>
          <a:bodyPr wrap="square" rtlCol="0">
            <a:spAutoFit/>
          </a:bodyPr>
          <a:lstStyle/>
          <a:p>
            <a:pPr>
              <a:spcBef>
                <a:spcPts val="0"/>
              </a:spcBef>
              <a:spcAft>
                <a:spcPts val="600"/>
              </a:spcAft>
            </a:pPr>
            <a:r>
              <a:rPr lang="en-US" sz="1200" dirty="0"/>
              <a:t>A PivotTable goes beyond organizing and sorting the data already contained in the table.</a:t>
            </a:r>
          </a:p>
          <a:p>
            <a:pPr>
              <a:spcBef>
                <a:spcPts val="0"/>
              </a:spcBef>
              <a:spcAft>
                <a:spcPts val="600"/>
              </a:spcAft>
            </a:pPr>
            <a:r>
              <a:rPr lang="en-US" sz="1200" dirty="0"/>
              <a:t>Data can be sorted similar to a standard table, but it can also be filtered and organized into categories and sub-categories.</a:t>
            </a:r>
          </a:p>
          <a:p>
            <a:pPr>
              <a:spcBef>
                <a:spcPts val="0"/>
              </a:spcBef>
              <a:spcAft>
                <a:spcPts val="600"/>
              </a:spcAft>
            </a:pPr>
            <a:r>
              <a:rPr lang="en-US" sz="1200" dirty="0"/>
              <a:t>A PivotTable enables a user to dive deeper and learn more of the “story” within the data.</a:t>
            </a:r>
          </a:p>
        </p:txBody>
      </p:sp>
      <p:pic>
        <p:nvPicPr>
          <p:cNvPr id="2" name="Picture 1">
            <a:extLst>
              <a:ext uri="{FF2B5EF4-FFF2-40B4-BE49-F238E27FC236}">
                <a16:creationId xmlns:a16="http://schemas.microsoft.com/office/drawing/2014/main" id="{501F08AB-E805-41D3-8BC6-532F3038D91F}"/>
              </a:ext>
            </a:extLst>
          </p:cNvPr>
          <p:cNvPicPr>
            <a:picLocks noChangeAspect="1"/>
          </p:cNvPicPr>
          <p:nvPr/>
        </p:nvPicPr>
        <p:blipFill rotWithShape="1">
          <a:blip r:embed="rId3"/>
          <a:srcRect r="32023" b="31493"/>
          <a:stretch/>
        </p:blipFill>
        <p:spPr>
          <a:xfrm>
            <a:off x="4646272" y="2943023"/>
            <a:ext cx="4198745" cy="2844753"/>
          </a:xfrm>
          <a:prstGeom prst="rect">
            <a:avLst/>
          </a:prstGeom>
          <a:ln w="12700">
            <a:solidFill>
              <a:srgbClr val="217346"/>
            </a:solidFill>
            <a:miter lim="800000"/>
          </a:ln>
        </p:spPr>
      </p:pic>
      <p:sp>
        <p:nvSpPr>
          <p:cNvPr id="11" name="Title 10">
            <a:extLst>
              <a:ext uri="{FF2B5EF4-FFF2-40B4-BE49-F238E27FC236}">
                <a16:creationId xmlns:a16="http://schemas.microsoft.com/office/drawing/2014/main" id="{E8CC0A69-F5D7-4EC4-A2E3-D8C12F498F0C}"/>
              </a:ext>
            </a:extLst>
          </p:cNvPr>
          <p:cNvSpPr>
            <a:spLocks noGrp="1"/>
          </p:cNvSpPr>
          <p:nvPr>
            <p:ph type="title"/>
          </p:nvPr>
        </p:nvSpPr>
        <p:spPr/>
        <p:txBody>
          <a:bodyPr/>
          <a:lstStyle/>
          <a:p>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Data, Table, and PivotTable</a:t>
            </a:r>
            <a:endParaRPr lang="en-US" dirty="0"/>
          </a:p>
        </p:txBody>
      </p:sp>
      <p:sp>
        <p:nvSpPr>
          <p:cNvPr id="13" name="Rectangle 12">
            <a:extLst>
              <a:ext uri="{FF2B5EF4-FFF2-40B4-BE49-F238E27FC236}">
                <a16:creationId xmlns:a16="http://schemas.microsoft.com/office/drawing/2014/main" id="{3D67CB6D-43E2-40DB-8C98-544A681C11A6}"/>
              </a:ext>
            </a:extLst>
          </p:cNvPr>
          <p:cNvSpPr/>
          <p:nvPr/>
        </p:nvSpPr>
        <p:spPr>
          <a:xfrm>
            <a:off x="4646271" y="5338354"/>
            <a:ext cx="4198746" cy="449422"/>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02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317E482-677D-4C14-8124-62F412E2C339}"/>
              </a:ext>
            </a:extLst>
          </p:cNvPr>
          <p:cNvSpPr/>
          <p:nvPr/>
        </p:nvSpPr>
        <p:spPr>
          <a:xfrm>
            <a:off x="6245156" y="2258191"/>
            <a:ext cx="2725691" cy="3654918"/>
          </a:xfrm>
          <a:prstGeom prst="rect">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B4653D-D54D-4E6A-B28D-FA305106F670}"/>
              </a:ext>
            </a:extLst>
          </p:cNvPr>
          <p:cNvSpPr txBox="1"/>
          <p:nvPr/>
        </p:nvSpPr>
        <p:spPr>
          <a:xfrm>
            <a:off x="6245155" y="1919637"/>
            <a:ext cx="2725692" cy="338554"/>
          </a:xfrm>
          <a:prstGeom prst="rect">
            <a:avLst/>
          </a:prstGeom>
          <a:solidFill>
            <a:srgbClr val="F8CBAD"/>
          </a:solidFill>
          <a:ln w="19050">
            <a:noFill/>
          </a:ln>
        </p:spPr>
        <p:txBody>
          <a:bodyPr wrap="square" rtlCol="0">
            <a:spAutoFit/>
          </a:bodyPr>
          <a:lstStyle/>
          <a:p>
            <a:pPr algn="ctr"/>
            <a:r>
              <a:rPr lang="en-US" sz="1600" b="1" dirty="0">
                <a:latin typeface="+mj-lt"/>
              </a:rPr>
              <a:t>PivotTable</a:t>
            </a:r>
          </a:p>
        </p:txBody>
      </p:sp>
      <p:sp>
        <p:nvSpPr>
          <p:cNvPr id="5" name="Rectangle 4">
            <a:extLst>
              <a:ext uri="{FF2B5EF4-FFF2-40B4-BE49-F238E27FC236}">
                <a16:creationId xmlns:a16="http://schemas.microsoft.com/office/drawing/2014/main" id="{319D0CAC-1A4C-4570-BB28-59F3EC059373}"/>
              </a:ext>
            </a:extLst>
          </p:cNvPr>
          <p:cNvSpPr/>
          <p:nvPr/>
        </p:nvSpPr>
        <p:spPr>
          <a:xfrm>
            <a:off x="3382985" y="2258191"/>
            <a:ext cx="2725691" cy="3654918"/>
          </a:xfrm>
          <a:prstGeom prst="rect">
            <a:avLst/>
          </a:prstGeom>
          <a:solidFill>
            <a:srgbClr val="C9EB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FCC2AFD-940D-469E-B4CD-429AB5D2ED3D}"/>
              </a:ext>
            </a:extLst>
          </p:cNvPr>
          <p:cNvSpPr txBox="1"/>
          <p:nvPr/>
        </p:nvSpPr>
        <p:spPr>
          <a:xfrm>
            <a:off x="3382984" y="1919637"/>
            <a:ext cx="2725690" cy="338554"/>
          </a:xfrm>
          <a:prstGeom prst="rect">
            <a:avLst/>
          </a:prstGeom>
          <a:solidFill>
            <a:schemeClr val="accent1">
              <a:lumMod val="40000"/>
              <a:lumOff val="60000"/>
            </a:schemeClr>
          </a:solidFill>
          <a:ln w="19050">
            <a:noFill/>
          </a:ln>
        </p:spPr>
        <p:txBody>
          <a:bodyPr wrap="square" rtlCol="0">
            <a:spAutoFit/>
          </a:bodyPr>
          <a:lstStyle/>
          <a:p>
            <a:pPr algn="ctr"/>
            <a:r>
              <a:rPr lang="en-US" sz="1600" b="1" dirty="0">
                <a:latin typeface="+mj-lt"/>
              </a:rPr>
              <a:t>Standard Table</a:t>
            </a:r>
          </a:p>
        </p:txBody>
      </p:sp>
      <p:sp>
        <p:nvSpPr>
          <p:cNvPr id="12" name="Rectangle 11">
            <a:extLst>
              <a:ext uri="{FF2B5EF4-FFF2-40B4-BE49-F238E27FC236}">
                <a16:creationId xmlns:a16="http://schemas.microsoft.com/office/drawing/2014/main" id="{10EF82E8-5BA8-4E93-B208-20BE1A7B8C0C}"/>
              </a:ext>
            </a:extLst>
          </p:cNvPr>
          <p:cNvSpPr/>
          <p:nvPr/>
        </p:nvSpPr>
        <p:spPr>
          <a:xfrm>
            <a:off x="520815" y="2258191"/>
            <a:ext cx="2725691" cy="3654918"/>
          </a:xfrm>
          <a:prstGeom prst="rect">
            <a:avLst/>
          </a:prstGeom>
          <a:solidFill>
            <a:srgbClr val="E0EDC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10312" y="1198812"/>
            <a:ext cx="5353000" cy="310392"/>
          </a:xfrm>
        </p:spPr>
        <p:txBody>
          <a:bodyPr/>
          <a:lstStyle/>
          <a:p>
            <a:r>
              <a:rPr lang="en-US" dirty="0"/>
              <a:t>Compare Source Data, Table, and PivotTable</a:t>
            </a:r>
          </a:p>
        </p:txBody>
      </p:sp>
      <p:sp>
        <p:nvSpPr>
          <p:cNvPr id="11" name="TextBox 10">
            <a:extLst>
              <a:ext uri="{FF2B5EF4-FFF2-40B4-BE49-F238E27FC236}">
                <a16:creationId xmlns:a16="http://schemas.microsoft.com/office/drawing/2014/main" id="{67FD9AF8-B543-4EA0-A65F-A128AAFE21BC}"/>
              </a:ext>
            </a:extLst>
          </p:cNvPr>
          <p:cNvSpPr txBox="1"/>
          <p:nvPr/>
        </p:nvSpPr>
        <p:spPr>
          <a:xfrm>
            <a:off x="520815" y="1919637"/>
            <a:ext cx="2725690" cy="338554"/>
          </a:xfrm>
          <a:prstGeom prst="rect">
            <a:avLst/>
          </a:prstGeom>
          <a:solidFill>
            <a:srgbClr val="C4DD94"/>
          </a:solidFill>
          <a:ln w="19050">
            <a:noFill/>
          </a:ln>
        </p:spPr>
        <p:txBody>
          <a:bodyPr wrap="square" rtlCol="0">
            <a:spAutoFit/>
          </a:bodyPr>
          <a:lstStyle/>
          <a:p>
            <a:pPr algn="ctr"/>
            <a:r>
              <a:rPr lang="en-US" sz="1600" b="1" dirty="0">
                <a:latin typeface="+mj-lt"/>
              </a:rPr>
              <a:t>Source Data</a:t>
            </a:r>
          </a:p>
        </p:txBody>
      </p:sp>
      <p:pic>
        <p:nvPicPr>
          <p:cNvPr id="23" name="Picture 22" descr="A picture containing large, people, standing&#10;&#10;Description automatically generated">
            <a:extLst>
              <a:ext uri="{FF2B5EF4-FFF2-40B4-BE49-F238E27FC236}">
                <a16:creationId xmlns:a16="http://schemas.microsoft.com/office/drawing/2014/main" id="{68EC7E7A-5FF7-45E4-B90D-7DBC79822C32}"/>
              </a:ext>
            </a:extLst>
          </p:cNvPr>
          <p:cNvPicPr>
            <a:picLocks noChangeAspect="1"/>
          </p:cNvPicPr>
          <p:nvPr/>
        </p:nvPicPr>
        <p:blipFill>
          <a:blip r:embed="rId3"/>
          <a:stretch>
            <a:fillRect/>
          </a:stretch>
        </p:blipFill>
        <p:spPr>
          <a:xfrm>
            <a:off x="646647" y="2372606"/>
            <a:ext cx="2479944" cy="1487966"/>
          </a:xfrm>
          <a:prstGeom prst="rect">
            <a:avLst/>
          </a:prstGeom>
          <a:ln w="12700">
            <a:solidFill>
              <a:srgbClr val="217346"/>
            </a:solidFill>
            <a:miter lim="800000"/>
          </a:ln>
        </p:spPr>
      </p:pic>
      <p:sp>
        <p:nvSpPr>
          <p:cNvPr id="25" name="TextBox 24">
            <a:extLst>
              <a:ext uri="{FF2B5EF4-FFF2-40B4-BE49-F238E27FC236}">
                <a16:creationId xmlns:a16="http://schemas.microsoft.com/office/drawing/2014/main" id="{AA375559-EDC8-4E3B-89C3-34490B49D321}"/>
              </a:ext>
            </a:extLst>
          </p:cNvPr>
          <p:cNvSpPr txBox="1"/>
          <p:nvPr/>
        </p:nvSpPr>
        <p:spPr>
          <a:xfrm>
            <a:off x="646647" y="4048701"/>
            <a:ext cx="2479944" cy="98488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Data is organized into columns</a:t>
            </a:r>
          </a:p>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No sorting capabilities</a:t>
            </a:r>
          </a:p>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No calculations of data</a:t>
            </a:r>
          </a:p>
        </p:txBody>
      </p:sp>
      <p:sp>
        <p:nvSpPr>
          <p:cNvPr id="26" name="TextBox 25">
            <a:extLst>
              <a:ext uri="{FF2B5EF4-FFF2-40B4-BE49-F238E27FC236}">
                <a16:creationId xmlns:a16="http://schemas.microsoft.com/office/drawing/2014/main" id="{8D973E7C-A683-4069-9077-239D42BC076B}"/>
              </a:ext>
            </a:extLst>
          </p:cNvPr>
          <p:cNvSpPr txBox="1"/>
          <p:nvPr/>
        </p:nvSpPr>
        <p:spPr>
          <a:xfrm>
            <a:off x="3524738" y="4048702"/>
            <a:ext cx="2479944" cy="116955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Data is organized by  column headers</a:t>
            </a:r>
          </a:p>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Data can only be sorted by column header</a:t>
            </a:r>
          </a:p>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No calculations of data</a:t>
            </a:r>
          </a:p>
        </p:txBody>
      </p:sp>
      <p:sp>
        <p:nvSpPr>
          <p:cNvPr id="28" name="TextBox 27">
            <a:extLst>
              <a:ext uri="{FF2B5EF4-FFF2-40B4-BE49-F238E27FC236}">
                <a16:creationId xmlns:a16="http://schemas.microsoft.com/office/drawing/2014/main" id="{C11740C9-8241-48F5-8724-BEFF36040107}"/>
              </a:ext>
            </a:extLst>
          </p:cNvPr>
          <p:cNvSpPr txBox="1"/>
          <p:nvPr/>
        </p:nvSpPr>
        <p:spPr>
          <a:xfrm>
            <a:off x="6365072" y="4048701"/>
            <a:ext cx="2479944" cy="180049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Data is organized by column headers and row labels</a:t>
            </a:r>
          </a:p>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Data can be </a:t>
            </a:r>
            <a:r>
              <a:rPr lang="en-US" sz="1200" b="1" dirty="0">
                <a:latin typeface="Open Sans" panose="020B0606030504020204" pitchFamily="34" charset="0"/>
                <a:ea typeface="Open Sans" panose="020B0606030504020204" pitchFamily="34" charset="0"/>
                <a:cs typeface="Open Sans" panose="020B0606030504020204" pitchFamily="34" charset="0"/>
              </a:rPr>
              <a:t>sorted</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b="1" dirty="0">
                <a:latin typeface="Open Sans" panose="020B0606030504020204" pitchFamily="34" charset="0"/>
                <a:ea typeface="Open Sans" panose="020B0606030504020204" pitchFamily="34" charset="0"/>
                <a:cs typeface="Open Sans" panose="020B0606030504020204" pitchFamily="34" charset="0"/>
              </a:rPr>
              <a:t>and filtered</a:t>
            </a:r>
            <a:r>
              <a:rPr lang="en-US" sz="1200" dirty="0">
                <a:latin typeface="Open Sans" panose="020B0606030504020204" pitchFamily="34" charset="0"/>
                <a:ea typeface="Open Sans" panose="020B0606030504020204" pitchFamily="34" charset="0"/>
                <a:cs typeface="Open Sans" panose="020B0606030504020204" pitchFamily="34" charset="0"/>
              </a:rPr>
              <a:t> using column headers and row labels</a:t>
            </a:r>
          </a:p>
          <a:p>
            <a:pPr marL="285750" indent="-285750">
              <a:spcBef>
                <a:spcPts val="600"/>
              </a:spcBef>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Data can be analyzed using automated calculations</a:t>
            </a:r>
          </a:p>
          <a:p>
            <a:pPr>
              <a:spcBef>
                <a:spcPts val="600"/>
              </a:spcBef>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a:extLst>
              <a:ext uri="{FF2B5EF4-FFF2-40B4-BE49-F238E27FC236}">
                <a16:creationId xmlns:a16="http://schemas.microsoft.com/office/drawing/2014/main" id="{D030EFF1-B9BE-4FDD-8BF4-467914E91B1A}"/>
              </a:ext>
            </a:extLst>
          </p:cNvPr>
          <p:cNvPicPr>
            <a:picLocks noChangeAspect="1"/>
          </p:cNvPicPr>
          <p:nvPr/>
        </p:nvPicPr>
        <p:blipFill rotWithShape="1">
          <a:blip r:embed="rId4"/>
          <a:srcRect r="13567"/>
          <a:stretch/>
        </p:blipFill>
        <p:spPr>
          <a:xfrm>
            <a:off x="3524737" y="2371122"/>
            <a:ext cx="2479945" cy="1489450"/>
          </a:xfrm>
          <a:prstGeom prst="rect">
            <a:avLst/>
          </a:prstGeom>
          <a:ln w="12700">
            <a:solidFill>
              <a:srgbClr val="217346"/>
            </a:solidFill>
            <a:miter lim="800000"/>
          </a:ln>
        </p:spPr>
      </p:pic>
      <p:pic>
        <p:nvPicPr>
          <p:cNvPr id="32" name="Picture 31">
            <a:extLst>
              <a:ext uri="{FF2B5EF4-FFF2-40B4-BE49-F238E27FC236}">
                <a16:creationId xmlns:a16="http://schemas.microsoft.com/office/drawing/2014/main" id="{32092680-99BB-475C-9A26-4E9AD90D6041}"/>
              </a:ext>
            </a:extLst>
          </p:cNvPr>
          <p:cNvPicPr>
            <a:picLocks noChangeAspect="1"/>
          </p:cNvPicPr>
          <p:nvPr/>
        </p:nvPicPr>
        <p:blipFill rotWithShape="1">
          <a:blip r:embed="rId5"/>
          <a:srcRect t="-1" r="30078" b="37534"/>
          <a:stretch/>
        </p:blipFill>
        <p:spPr>
          <a:xfrm>
            <a:off x="6365072" y="2371122"/>
            <a:ext cx="2479944" cy="1489449"/>
          </a:xfrm>
          <a:prstGeom prst="rect">
            <a:avLst/>
          </a:prstGeom>
          <a:ln w="12700">
            <a:solidFill>
              <a:srgbClr val="217346"/>
            </a:solidFill>
            <a:miter lim="800000"/>
          </a:ln>
        </p:spPr>
      </p:pic>
    </p:spTree>
    <p:extLst>
      <p:ext uri="{BB962C8B-B14F-4D97-AF65-F5344CB8AC3E}">
        <p14:creationId xmlns:p14="http://schemas.microsoft.com/office/powerpoint/2010/main" val="3027296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Knowledge Check</a:t>
            </a:r>
          </a:p>
        </p:txBody>
      </p:sp>
      <p:sp>
        <p:nvSpPr>
          <p:cNvPr id="5" name="Content Placeholder 4"/>
          <p:cNvSpPr>
            <a:spLocks noGrp="1"/>
          </p:cNvSpPr>
          <p:nvPr>
            <p:ph idx="1"/>
          </p:nvPr>
        </p:nvSpPr>
        <p:spPr>
          <a:xfrm>
            <a:off x="649224" y="1783080"/>
            <a:ext cx="6481150" cy="4284100"/>
          </a:xfrm>
        </p:spPr>
        <p:txBody>
          <a:bodyPr/>
          <a:lstStyle/>
          <a:p>
            <a:r>
              <a:rPr lang="en-US" dirty="0"/>
              <a:t>Question 1 of 3</a:t>
            </a:r>
          </a:p>
          <a:p>
            <a:pPr lvl="1"/>
            <a:r>
              <a:rPr lang="en-US" sz="1200" b="0" dirty="0">
                <a:solidFill>
                  <a:schemeClr val="tx1"/>
                </a:solidFill>
              </a:rPr>
              <a:t>Which of these scenarios would benefit most from the use of a PivotTable?</a:t>
            </a:r>
          </a:p>
          <a:p>
            <a:pPr lvl="1"/>
            <a:r>
              <a:rPr lang="en-US" b="1" i="1" dirty="0">
                <a:solidFill>
                  <a:srgbClr val="8C5E30"/>
                </a:solidFill>
              </a:rPr>
              <a:t>Select</a:t>
            </a:r>
            <a:r>
              <a:rPr lang="en-US" dirty="0"/>
              <a:t> </a:t>
            </a:r>
            <a:r>
              <a:rPr lang="en-US" b="1" i="1" dirty="0">
                <a:solidFill>
                  <a:srgbClr val="8C5E30"/>
                </a:solidFill>
              </a:rPr>
              <a:t>the</a:t>
            </a:r>
            <a:r>
              <a:rPr lang="en-US" dirty="0"/>
              <a:t> </a:t>
            </a:r>
            <a:r>
              <a:rPr lang="en-US" b="1" i="1" dirty="0">
                <a:solidFill>
                  <a:srgbClr val="8C5E30"/>
                </a:solidFill>
              </a:rPr>
              <a:t>correct</a:t>
            </a:r>
            <a:r>
              <a:rPr lang="en-US" dirty="0"/>
              <a:t> </a:t>
            </a:r>
            <a:r>
              <a:rPr lang="en-US" b="1" i="1" dirty="0">
                <a:solidFill>
                  <a:srgbClr val="8C5E30"/>
                </a:solidFill>
              </a:rPr>
              <a:t>answer</a:t>
            </a:r>
            <a:r>
              <a:rPr lang="en-US" dirty="0"/>
              <a:t>.</a:t>
            </a:r>
          </a:p>
          <a:p>
            <a:pPr lvl="3"/>
            <a:r>
              <a:rPr lang="en-US" dirty="0"/>
              <a:t>A coach wants to analyze which players average the most points in a season</a:t>
            </a:r>
          </a:p>
          <a:p>
            <a:pPr lvl="3"/>
            <a:r>
              <a:rPr lang="en-US" dirty="0"/>
              <a:t>An equipment manager wants to keep track of players’ shirt sizes</a:t>
            </a:r>
          </a:p>
          <a:p>
            <a:pPr lvl="3"/>
            <a:r>
              <a:rPr lang="en-US" dirty="0"/>
              <a:t>A maintenance supervisor needs to create a schedule for his staff</a:t>
            </a:r>
          </a:p>
        </p:txBody>
      </p:sp>
      <p:sp>
        <p:nvSpPr>
          <p:cNvPr id="6" name="Oval 5"/>
          <p:cNvSpPr/>
          <p:nvPr/>
        </p:nvSpPr>
        <p:spPr>
          <a:xfrm>
            <a:off x="1104900" y="2895600"/>
            <a:ext cx="201168" cy="201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04900" y="3264688"/>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04900" y="3621114"/>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180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Question 2 of 3</a:t>
            </a:r>
          </a:p>
          <a:p>
            <a:pPr lvl="1"/>
            <a:r>
              <a:rPr lang="en-US" dirty="0"/>
              <a:t>Which are features of a PivotTable?</a:t>
            </a:r>
          </a:p>
          <a:p>
            <a:pPr lvl="2"/>
            <a:r>
              <a:rPr lang="en-US" sz="1200" b="1" dirty="0"/>
              <a:t>Select all the correct answers, then click SUBMIT.</a:t>
            </a:r>
          </a:p>
          <a:p>
            <a:pPr lvl="3"/>
            <a:r>
              <a:rPr lang="en-US" dirty="0"/>
              <a:t>Create sub-categories</a:t>
            </a:r>
          </a:p>
          <a:p>
            <a:pPr lvl="3"/>
            <a:r>
              <a:rPr lang="en-US" dirty="0"/>
              <a:t>Calculate statistics</a:t>
            </a:r>
          </a:p>
          <a:p>
            <a:pPr lvl="3"/>
            <a:r>
              <a:rPr lang="en-US" dirty="0"/>
              <a:t>Filter data</a:t>
            </a:r>
          </a:p>
          <a:p>
            <a:pPr lvl="3"/>
            <a:r>
              <a:rPr lang="en-US" dirty="0"/>
              <a:t>Write functions</a:t>
            </a:r>
          </a:p>
        </p:txBody>
      </p:sp>
      <p:sp>
        <p:nvSpPr>
          <p:cNvPr id="4" name="Title 3"/>
          <p:cNvSpPr>
            <a:spLocks noGrp="1"/>
          </p:cNvSpPr>
          <p:nvPr>
            <p:ph type="title"/>
          </p:nvPr>
        </p:nvSpPr>
        <p:spPr/>
        <p:txBody>
          <a:bodyPr/>
          <a:lstStyle/>
          <a:p>
            <a:r>
              <a:rPr lang="en-US" dirty="0"/>
              <a:t>Knowledge Check</a:t>
            </a:r>
          </a:p>
        </p:txBody>
      </p:sp>
      <p:sp>
        <p:nvSpPr>
          <p:cNvPr id="2" name="Rectangle 1"/>
          <p:cNvSpPr/>
          <p:nvPr/>
        </p:nvSpPr>
        <p:spPr>
          <a:xfrm>
            <a:off x="1104900" y="2895600"/>
            <a:ext cx="201168" cy="20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04900" y="3252025"/>
            <a:ext cx="201168" cy="201168"/>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4900" y="3608451"/>
            <a:ext cx="201168" cy="201168"/>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63379" y="4299919"/>
            <a:ext cx="874156" cy="2820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SUBMIT</a:t>
            </a:r>
          </a:p>
        </p:txBody>
      </p:sp>
      <p:sp>
        <p:nvSpPr>
          <p:cNvPr id="3" name="Rectangle 2">
            <a:extLst>
              <a:ext uri="{FF2B5EF4-FFF2-40B4-BE49-F238E27FC236}">
                <a16:creationId xmlns:a16="http://schemas.microsoft.com/office/drawing/2014/main" id="{3E0E5D4F-5711-4C56-BB28-1671BFC34BED}"/>
              </a:ext>
            </a:extLst>
          </p:cNvPr>
          <p:cNvSpPr/>
          <p:nvPr/>
        </p:nvSpPr>
        <p:spPr>
          <a:xfrm>
            <a:off x="1104900" y="3954185"/>
            <a:ext cx="201168" cy="201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287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7153EF5-66A5-48ED-8112-4A354DFBB75E}"/>
              </a:ext>
            </a:extLst>
          </p:cNvPr>
          <p:cNvSpPr/>
          <p:nvPr/>
        </p:nvSpPr>
        <p:spPr>
          <a:xfrm>
            <a:off x="1104900" y="3436525"/>
            <a:ext cx="201168" cy="201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Knowledge Check</a:t>
            </a:r>
          </a:p>
        </p:txBody>
      </p:sp>
      <p:sp>
        <p:nvSpPr>
          <p:cNvPr id="5" name="Content Placeholder 4"/>
          <p:cNvSpPr>
            <a:spLocks noGrp="1"/>
          </p:cNvSpPr>
          <p:nvPr>
            <p:ph idx="1"/>
          </p:nvPr>
        </p:nvSpPr>
        <p:spPr>
          <a:xfrm>
            <a:off x="649224" y="1783080"/>
            <a:ext cx="6168035" cy="4400006"/>
          </a:xfrm>
          <a:noFill/>
        </p:spPr>
        <p:txBody>
          <a:bodyPr>
            <a:normAutofit/>
          </a:bodyPr>
          <a:lstStyle/>
          <a:p>
            <a:r>
              <a:rPr lang="en-US" dirty="0"/>
              <a:t>Question 3 of 3</a:t>
            </a:r>
          </a:p>
          <a:p>
            <a:pPr lvl="1"/>
            <a:r>
              <a:rPr lang="en-US" dirty="0"/>
              <a:t>Based on the image of the PivotTable, which of the values listed below is an example of a sub-category?</a:t>
            </a:r>
          </a:p>
          <a:p>
            <a:pPr lvl="1"/>
            <a:r>
              <a:rPr lang="en-US" b="1" i="1" dirty="0">
                <a:solidFill>
                  <a:srgbClr val="8C5E30"/>
                </a:solidFill>
              </a:rPr>
              <a:t>Select</a:t>
            </a:r>
            <a:r>
              <a:rPr lang="en-US" dirty="0"/>
              <a:t> </a:t>
            </a:r>
            <a:r>
              <a:rPr lang="en-US" b="1" i="1" dirty="0">
                <a:solidFill>
                  <a:srgbClr val="8C5E30"/>
                </a:solidFill>
              </a:rPr>
              <a:t>the</a:t>
            </a:r>
            <a:r>
              <a:rPr lang="en-US" dirty="0"/>
              <a:t> </a:t>
            </a:r>
            <a:r>
              <a:rPr lang="en-US" b="1" i="1" dirty="0">
                <a:solidFill>
                  <a:srgbClr val="8C5E30"/>
                </a:solidFill>
              </a:rPr>
              <a:t>correct</a:t>
            </a:r>
            <a:r>
              <a:rPr lang="en-US" dirty="0"/>
              <a:t> </a:t>
            </a:r>
            <a:r>
              <a:rPr lang="en-US" b="1" i="1" dirty="0">
                <a:solidFill>
                  <a:srgbClr val="8C5E30"/>
                </a:solidFill>
              </a:rPr>
              <a:t>answer</a:t>
            </a:r>
            <a:r>
              <a:rPr lang="en-US" dirty="0"/>
              <a:t>.</a:t>
            </a:r>
          </a:p>
          <a:p>
            <a:pPr lvl="3"/>
            <a:r>
              <a:rPr lang="en-US" dirty="0"/>
              <a:t>Bananas</a:t>
            </a:r>
          </a:p>
          <a:p>
            <a:pPr lvl="3"/>
            <a:r>
              <a:rPr lang="en-US" dirty="0"/>
              <a:t>Sally</a:t>
            </a:r>
          </a:p>
          <a:p>
            <a:pPr lvl="3"/>
            <a:r>
              <a:rPr lang="en-US" dirty="0"/>
              <a:t>Total</a:t>
            </a:r>
          </a:p>
          <a:p>
            <a:pPr lvl="3"/>
            <a:r>
              <a:rPr lang="en-US" dirty="0"/>
              <a:t>$250</a:t>
            </a:r>
          </a:p>
          <a:p>
            <a:pPr lvl="2"/>
            <a:endParaRPr lang="en-US" dirty="0"/>
          </a:p>
        </p:txBody>
      </p:sp>
      <p:sp>
        <p:nvSpPr>
          <p:cNvPr id="14" name="Oval 13">
            <a:extLst>
              <a:ext uri="{FF2B5EF4-FFF2-40B4-BE49-F238E27FC236}">
                <a16:creationId xmlns:a16="http://schemas.microsoft.com/office/drawing/2014/main" id="{A6C3A07B-9965-4B02-8A48-FEE6609C1B24}"/>
              </a:ext>
            </a:extLst>
          </p:cNvPr>
          <p:cNvSpPr/>
          <p:nvPr/>
        </p:nvSpPr>
        <p:spPr>
          <a:xfrm>
            <a:off x="1104900" y="3098197"/>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24BAFB-16D1-4588-BF7F-E4E435984C42}"/>
              </a:ext>
            </a:extLst>
          </p:cNvPr>
          <p:cNvSpPr/>
          <p:nvPr/>
        </p:nvSpPr>
        <p:spPr>
          <a:xfrm>
            <a:off x="1104900" y="3802961"/>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E26672-E6A6-41F5-B92F-2C75E9A3D85A}"/>
              </a:ext>
            </a:extLst>
          </p:cNvPr>
          <p:cNvSpPr/>
          <p:nvPr/>
        </p:nvSpPr>
        <p:spPr>
          <a:xfrm>
            <a:off x="1104900" y="4156350"/>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screenshot of a cell phone&#10;&#10;Description automatically generated">
            <a:extLst>
              <a:ext uri="{FF2B5EF4-FFF2-40B4-BE49-F238E27FC236}">
                <a16:creationId xmlns:a16="http://schemas.microsoft.com/office/drawing/2014/main" id="{8C56F50A-2888-4597-B776-847F8EDB440D}"/>
              </a:ext>
            </a:extLst>
          </p:cNvPr>
          <p:cNvPicPr>
            <a:picLocks noChangeAspect="1"/>
          </p:cNvPicPr>
          <p:nvPr/>
        </p:nvPicPr>
        <p:blipFill>
          <a:blip r:embed="rId3"/>
          <a:stretch>
            <a:fillRect/>
          </a:stretch>
        </p:blipFill>
        <p:spPr>
          <a:xfrm>
            <a:off x="4117739" y="2952332"/>
            <a:ext cx="4575853" cy="2952950"/>
          </a:xfrm>
          <a:prstGeom prst="rect">
            <a:avLst/>
          </a:prstGeom>
          <a:ln w="12700">
            <a:solidFill>
              <a:srgbClr val="217346"/>
            </a:solidFill>
            <a:miter lim="800000"/>
          </a:ln>
        </p:spPr>
      </p:pic>
    </p:spTree>
    <p:extLst>
      <p:ext uri="{BB962C8B-B14F-4D97-AF65-F5344CB8AC3E}">
        <p14:creationId xmlns:p14="http://schemas.microsoft.com/office/powerpoint/2010/main" val="614665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9"/>
          <p:cNvSpPr>
            <a:spLocks noGrp="1"/>
          </p:cNvSpPr>
          <p:nvPr>
            <p:ph type="subTitle" idx="1"/>
          </p:nvPr>
        </p:nvSpPr>
        <p:spPr>
          <a:xfrm>
            <a:off x="646646" y="2258191"/>
            <a:ext cx="5530418" cy="3889690"/>
          </a:xfrm>
        </p:spPr>
        <p:txBody>
          <a:bodyPr lIns="0" tIns="0" rIns="0" bIns="0">
            <a:normAutofit/>
          </a:bodyPr>
          <a:lstStyle/>
          <a:p>
            <a:r>
              <a:rPr lang="en-US" dirty="0"/>
              <a:t>PivotTables are intended to provide a powerful tool for data analysis with minimal effort. </a:t>
            </a:r>
          </a:p>
          <a:p>
            <a:r>
              <a:rPr lang="en-US" dirty="0"/>
              <a:t>In this lesson you will learn the steps to create a PivotTable from a basic table in Excel, as well as how to use a PivotTable to analyze data.</a:t>
            </a:r>
          </a:p>
          <a:p>
            <a:r>
              <a:rPr lang="en-US" dirty="0"/>
              <a:t>This topic explains:</a:t>
            </a:r>
          </a:p>
          <a:p>
            <a:pPr marL="171450" marR="0" lvl="0" indent="-171450">
              <a:spcBef>
                <a:spcPts val="0"/>
              </a:spcBef>
              <a:spcAft>
                <a:spcPts val="300"/>
              </a:spcAft>
              <a:buFont typeface="Arial" panose="020B0604020202020204" pitchFamily="34" charset="0"/>
              <a:buChar char="•"/>
            </a:pPr>
            <a:r>
              <a:rPr lang="en-US" dirty="0"/>
              <a:t>Requirements for the </a:t>
            </a:r>
            <a:r>
              <a:rPr lang="en-US" dirty="0">
                <a:effectLst/>
              </a:rPr>
              <a:t>source data for a PivotTable </a:t>
            </a:r>
            <a:endParaRPr lang="en-US" dirty="0"/>
          </a:p>
          <a:p>
            <a:pPr marL="171450" marR="0" lvl="0" indent="-171450">
              <a:spcBef>
                <a:spcPts val="0"/>
              </a:spcBef>
              <a:spcAft>
                <a:spcPts val="300"/>
              </a:spcAft>
              <a:buFont typeface="Arial" panose="020B0604020202020204" pitchFamily="34" charset="0"/>
              <a:buChar char="•"/>
            </a:pPr>
            <a:r>
              <a:rPr lang="en-US" dirty="0"/>
              <a:t>Steps to create a PivotTable using source data</a:t>
            </a:r>
          </a:p>
          <a:p>
            <a:pPr marL="171450" marR="0" lvl="0" indent="-171450">
              <a:spcBef>
                <a:spcPts val="0"/>
              </a:spcBef>
              <a:spcAft>
                <a:spcPts val="300"/>
              </a:spcAft>
              <a:buFont typeface="Arial" panose="020B0604020202020204" pitchFamily="34" charset="0"/>
              <a:buChar char="•"/>
            </a:pPr>
            <a:r>
              <a:rPr lang="en-US" dirty="0"/>
              <a:t>How to customize a PivotTable using the PivotTable Fields menu</a:t>
            </a:r>
          </a:p>
          <a:p>
            <a:pPr marL="342900" marR="0" lvl="0" indent="-342900">
              <a:spcBef>
                <a:spcPts val="0"/>
              </a:spcBef>
              <a:spcAft>
                <a:spcPts val="300"/>
              </a:spcAft>
              <a:buFont typeface="Open Sans" panose="020B0606030504020204" pitchFamily="34" charset="0"/>
              <a:buChar char="•"/>
            </a:pPr>
            <a:endParaRPr lang="en-US" dirty="0"/>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a PivotTable</a:t>
            </a:r>
          </a:p>
        </p:txBody>
      </p:sp>
      <p:pic>
        <p:nvPicPr>
          <p:cNvPr id="6" name="Picture 5" descr="A person standing posing for the camera&#10;&#10;Description automatically generated">
            <a:extLst>
              <a:ext uri="{FF2B5EF4-FFF2-40B4-BE49-F238E27FC236}">
                <a16:creationId xmlns:a16="http://schemas.microsoft.com/office/drawing/2014/main" id="{127E0DE7-4808-4155-93EA-A810BA3048A9}"/>
              </a:ext>
            </a:extLst>
          </p:cNvPr>
          <p:cNvPicPr>
            <a:picLocks noChangeAspect="1"/>
          </p:cNvPicPr>
          <p:nvPr/>
        </p:nvPicPr>
        <p:blipFill>
          <a:blip r:embed="rId3"/>
          <a:stretch>
            <a:fillRect/>
          </a:stretch>
        </p:blipFill>
        <p:spPr>
          <a:xfrm>
            <a:off x="6299303" y="1710724"/>
            <a:ext cx="2298160" cy="4198257"/>
          </a:xfrm>
          <a:prstGeom prst="rect">
            <a:avLst/>
          </a:prstGeom>
        </p:spPr>
      </p:pic>
    </p:spTree>
    <p:extLst>
      <p:ext uri="{BB962C8B-B14F-4D97-AF65-F5344CB8AC3E}">
        <p14:creationId xmlns:p14="http://schemas.microsoft.com/office/powerpoint/2010/main" val="2127752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AA1E63-32BE-4411-8DEB-844082BD0BE3}"/>
              </a:ext>
            </a:extLst>
          </p:cNvPr>
          <p:cNvSpPr/>
          <p:nvPr/>
        </p:nvSpPr>
        <p:spPr>
          <a:xfrm>
            <a:off x="210313" y="3103122"/>
            <a:ext cx="9112982" cy="3172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Create a PivotTable</a:t>
            </a:r>
          </a:p>
        </p:txBody>
      </p:sp>
      <p:pic>
        <p:nvPicPr>
          <p:cNvPr id="3" name="Picture 2" descr="A person standing posing for the camera&#10;&#10;Description automatically generated">
            <a:extLst>
              <a:ext uri="{FF2B5EF4-FFF2-40B4-BE49-F238E27FC236}">
                <a16:creationId xmlns:a16="http://schemas.microsoft.com/office/drawing/2014/main" id="{80193866-9BCC-44DD-8C8F-CAF9E3ADD607}"/>
              </a:ext>
            </a:extLst>
          </p:cNvPr>
          <p:cNvPicPr>
            <a:picLocks noChangeAspect="1"/>
          </p:cNvPicPr>
          <p:nvPr/>
        </p:nvPicPr>
        <p:blipFill>
          <a:blip r:embed="rId3"/>
          <a:stretch>
            <a:fillRect/>
          </a:stretch>
        </p:blipFill>
        <p:spPr>
          <a:xfrm>
            <a:off x="7033796" y="1640328"/>
            <a:ext cx="1705342" cy="4358702"/>
          </a:xfrm>
          <a:prstGeom prst="rect">
            <a:avLst/>
          </a:prstGeom>
        </p:spPr>
      </p:pic>
      <p:sp>
        <p:nvSpPr>
          <p:cNvPr id="8" name="Content Placeholder 9">
            <a:extLst>
              <a:ext uri="{FF2B5EF4-FFF2-40B4-BE49-F238E27FC236}">
                <a16:creationId xmlns:a16="http://schemas.microsoft.com/office/drawing/2014/main" id="{93AC71A6-8B6A-442C-9079-4173EA433F0E}"/>
              </a:ext>
            </a:extLst>
          </p:cNvPr>
          <p:cNvSpPr txBox="1">
            <a:spLocks/>
          </p:cNvSpPr>
          <p:nvPr/>
        </p:nvSpPr>
        <p:spPr>
          <a:xfrm>
            <a:off x="387008" y="1764871"/>
            <a:ext cx="6398934" cy="2161086"/>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dirty="0">
                <a:solidFill>
                  <a:srgbClr val="008F40"/>
                </a:solidFill>
              </a:rPr>
              <a:t>Three Steps to Create a PivotTable</a:t>
            </a:r>
          </a:p>
          <a:p>
            <a:r>
              <a:rPr lang="en-US" sz="1200" b="0" dirty="0">
                <a:solidFill>
                  <a:schemeClr val="tx1"/>
                </a:solidFill>
              </a:rPr>
              <a:t>Now that Barry has his source data in a compatible format for PivotTables, he can open his file in Excel and convert it to a PivotTable.</a:t>
            </a:r>
          </a:p>
          <a:p>
            <a:endParaRPr lang="en-US" sz="1200" dirty="0">
              <a:solidFill>
                <a:srgbClr val="C55A11"/>
              </a:solidFill>
            </a:endParaRPr>
          </a:p>
          <a:p>
            <a:r>
              <a:rPr lang="en-US" sz="1200" dirty="0">
                <a:solidFill>
                  <a:srgbClr val="C55A11"/>
                </a:solidFill>
              </a:rPr>
              <a:t>The steps to create a PivotTable:</a:t>
            </a:r>
          </a:p>
        </p:txBody>
      </p:sp>
      <p:graphicFrame>
        <p:nvGraphicFramePr>
          <p:cNvPr id="18" name="Diagram 17">
            <a:extLst>
              <a:ext uri="{FF2B5EF4-FFF2-40B4-BE49-F238E27FC236}">
                <a16:creationId xmlns:a16="http://schemas.microsoft.com/office/drawing/2014/main" id="{8D170146-5970-4161-A7FA-E7C9C10A981F}"/>
              </a:ext>
            </a:extLst>
          </p:cNvPr>
          <p:cNvGraphicFramePr/>
          <p:nvPr>
            <p:extLst>
              <p:ext uri="{D42A27DB-BD31-4B8C-83A1-F6EECF244321}">
                <p14:modId xmlns:p14="http://schemas.microsoft.com/office/powerpoint/2010/main" val="2335566456"/>
              </p:ext>
            </p:extLst>
          </p:nvPr>
        </p:nvGraphicFramePr>
        <p:xfrm>
          <a:off x="458167" y="3488025"/>
          <a:ext cx="6327775" cy="2299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335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9"/>
          <p:cNvSpPr>
            <a:spLocks noGrp="1"/>
          </p:cNvSpPr>
          <p:nvPr>
            <p:ph type="subTitle" idx="1"/>
          </p:nvPr>
        </p:nvSpPr>
        <p:spPr>
          <a:xfrm>
            <a:off x="646646" y="2258191"/>
            <a:ext cx="5396801" cy="3103325"/>
          </a:xfrm>
        </p:spPr>
        <p:txBody>
          <a:bodyPr lIns="0" tIns="0" rIns="0" bIns="0">
            <a:normAutofit/>
          </a:bodyPr>
          <a:lstStyle/>
          <a:p>
            <a:r>
              <a:rPr lang="en-US" dirty="0"/>
              <a:t>PivotTables are a valuable tool for exploring and presenting data in Microsoft Excel.</a:t>
            </a:r>
          </a:p>
          <a:p>
            <a:r>
              <a:rPr lang="en-US" dirty="0"/>
              <a:t>PivotTables allow you to extract answers to a series of basic questions about your data with minimal effort.</a:t>
            </a:r>
          </a:p>
          <a:p>
            <a:r>
              <a:rPr lang="en-US" dirty="0"/>
              <a:t>This topic explains:</a:t>
            </a:r>
          </a:p>
          <a:p>
            <a:pPr marL="171450" indent="-171450">
              <a:buFont typeface="Arial" panose="020B0604020202020204" pitchFamily="34" charset="0"/>
              <a:buChar char="•"/>
            </a:pPr>
            <a:r>
              <a:rPr lang="en-US" dirty="0"/>
              <a:t>Define a PivotTable</a:t>
            </a:r>
          </a:p>
          <a:p>
            <a:pPr marL="171450" indent="-171450">
              <a:buFont typeface="Arial" panose="020B0604020202020204" pitchFamily="34" charset="0"/>
              <a:buChar char="•"/>
            </a:pPr>
            <a:r>
              <a:rPr lang="en-US" dirty="0"/>
              <a:t>Describe how PivotTables differ from standard Excel tables</a:t>
            </a:r>
          </a:p>
          <a:p>
            <a:pPr marL="171450" indent="-171450">
              <a:buFont typeface="Arial" panose="020B0604020202020204" pitchFamily="34" charset="0"/>
              <a:buChar char="•"/>
            </a:pPr>
            <a:r>
              <a:rPr lang="en-US" dirty="0"/>
              <a:t>Describe key attributes and features of PivotTables</a:t>
            </a:r>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to PivotTables</a:t>
            </a:r>
          </a:p>
        </p:txBody>
      </p:sp>
      <p:pic>
        <p:nvPicPr>
          <p:cNvPr id="6" name="Picture 5" descr="A person standing posing for the camera&#10;&#10;Description automatically generated">
            <a:extLst>
              <a:ext uri="{FF2B5EF4-FFF2-40B4-BE49-F238E27FC236}">
                <a16:creationId xmlns:a16="http://schemas.microsoft.com/office/drawing/2014/main" id="{127E0DE7-4808-4155-93EA-A810BA3048A9}"/>
              </a:ext>
            </a:extLst>
          </p:cNvPr>
          <p:cNvPicPr>
            <a:picLocks noChangeAspect="1"/>
          </p:cNvPicPr>
          <p:nvPr/>
        </p:nvPicPr>
        <p:blipFill>
          <a:blip r:embed="rId3"/>
          <a:stretch>
            <a:fillRect/>
          </a:stretch>
        </p:blipFill>
        <p:spPr>
          <a:xfrm>
            <a:off x="6299303" y="1710724"/>
            <a:ext cx="2298160" cy="4198257"/>
          </a:xfrm>
          <a:prstGeom prst="rect">
            <a:avLst/>
          </a:prstGeom>
        </p:spPr>
      </p:pic>
    </p:spTree>
    <p:extLst>
      <p:ext uri="{BB962C8B-B14F-4D97-AF65-F5344CB8AC3E}">
        <p14:creationId xmlns:p14="http://schemas.microsoft.com/office/powerpoint/2010/main" val="198943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AC913-593F-4495-A536-829F463E1932}"/>
              </a:ext>
            </a:extLst>
          </p:cNvPr>
          <p:cNvSpPr/>
          <p:nvPr/>
        </p:nvSpPr>
        <p:spPr>
          <a:xfrm>
            <a:off x="210313" y="3103122"/>
            <a:ext cx="9112982" cy="3172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How to Format Source Data</a:t>
            </a:r>
          </a:p>
        </p:txBody>
      </p:sp>
      <p:sp>
        <p:nvSpPr>
          <p:cNvPr id="6" name="TextBox 5">
            <a:extLst>
              <a:ext uri="{FF2B5EF4-FFF2-40B4-BE49-F238E27FC236}">
                <a16:creationId xmlns:a16="http://schemas.microsoft.com/office/drawing/2014/main" id="{021ACD6A-20A2-466E-A7BB-53C8C8A94B54}"/>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3" name="Picture 2" descr="A person standing posing for the camera&#10;&#10;Description automatically generated">
            <a:extLst>
              <a:ext uri="{FF2B5EF4-FFF2-40B4-BE49-F238E27FC236}">
                <a16:creationId xmlns:a16="http://schemas.microsoft.com/office/drawing/2014/main" id="{80193866-9BCC-44DD-8C8F-CAF9E3ADD607}"/>
              </a:ext>
            </a:extLst>
          </p:cNvPr>
          <p:cNvPicPr>
            <a:picLocks noChangeAspect="1"/>
          </p:cNvPicPr>
          <p:nvPr/>
        </p:nvPicPr>
        <p:blipFill rotWithShape="1">
          <a:blip r:embed="rId3"/>
          <a:srcRect b="60577"/>
          <a:stretch/>
        </p:blipFill>
        <p:spPr>
          <a:xfrm>
            <a:off x="6718521" y="2779008"/>
            <a:ext cx="2604774" cy="2624646"/>
          </a:xfrm>
          <a:prstGeom prst="rect">
            <a:avLst/>
          </a:prstGeom>
        </p:spPr>
      </p:pic>
      <p:sp>
        <p:nvSpPr>
          <p:cNvPr id="8" name="Content Placeholder 9">
            <a:extLst>
              <a:ext uri="{FF2B5EF4-FFF2-40B4-BE49-F238E27FC236}">
                <a16:creationId xmlns:a16="http://schemas.microsoft.com/office/drawing/2014/main" id="{93AC71A6-8B6A-442C-9079-4173EA433F0E}"/>
              </a:ext>
            </a:extLst>
          </p:cNvPr>
          <p:cNvSpPr txBox="1">
            <a:spLocks/>
          </p:cNvSpPr>
          <p:nvPr/>
        </p:nvSpPr>
        <p:spPr>
          <a:xfrm>
            <a:off x="388155" y="1900417"/>
            <a:ext cx="6109922" cy="1757183"/>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 first thing you need for any PivotTable is source data. </a:t>
            </a:r>
          </a:p>
          <a:p>
            <a:r>
              <a:rPr lang="en-US" sz="1200" b="0" dirty="0">
                <a:solidFill>
                  <a:schemeClr val="tx1"/>
                </a:solidFill>
              </a:rPr>
              <a:t>Barry uses his bank’s online statements to keep up with his monthly expenses, but he’s decided he would like to take a closer look at his family’s budget.</a:t>
            </a:r>
          </a:p>
          <a:p>
            <a:r>
              <a:rPr lang="en-US" sz="1200" b="0" dirty="0">
                <a:solidFill>
                  <a:schemeClr val="tx1"/>
                </a:solidFill>
              </a:rPr>
              <a:t>Before Barry can analyze any of his financial records, he first needs to get the source data properly formatted. So Barry starts by downloading his bank statements into an Excel-friendly format.</a:t>
            </a:r>
          </a:p>
        </p:txBody>
      </p:sp>
      <p:pic>
        <p:nvPicPr>
          <p:cNvPr id="9" name="Picture 8">
            <a:extLst>
              <a:ext uri="{FF2B5EF4-FFF2-40B4-BE49-F238E27FC236}">
                <a16:creationId xmlns:a16="http://schemas.microsoft.com/office/drawing/2014/main" id="{7C0917BA-4192-49C0-8608-207097B315F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1192186" y="4046706"/>
            <a:ext cx="2181088" cy="2048901"/>
          </a:xfrm>
          <a:prstGeom prst="rect">
            <a:avLst/>
          </a:prstGeom>
        </p:spPr>
      </p:pic>
      <p:sp>
        <p:nvSpPr>
          <p:cNvPr id="10" name="TextBox 9">
            <a:extLst>
              <a:ext uri="{FF2B5EF4-FFF2-40B4-BE49-F238E27FC236}">
                <a16:creationId xmlns:a16="http://schemas.microsoft.com/office/drawing/2014/main" id="{B2D3E402-CCD7-42D7-ABD3-110EF6AC378C}"/>
              </a:ext>
            </a:extLst>
          </p:cNvPr>
          <p:cNvSpPr txBox="1"/>
          <p:nvPr/>
        </p:nvSpPr>
        <p:spPr>
          <a:xfrm>
            <a:off x="3536870" y="4588437"/>
            <a:ext cx="3372604" cy="492443"/>
          </a:xfrm>
          <a:prstGeom prst="rect">
            <a:avLst/>
          </a:prstGeom>
          <a:noFill/>
        </p:spPr>
        <p:txBody>
          <a:bodyPr wrap="square" rtlCol="0">
            <a:spAutoFit/>
          </a:bodyPr>
          <a:lstStyle/>
          <a:p>
            <a:r>
              <a:rPr lang="en-US" sz="1300" i="1" dirty="0">
                <a:solidFill>
                  <a:srgbClr val="774009"/>
                </a:solidFill>
                <a:latin typeface="+mj-lt"/>
                <a:ea typeface="Open Sans" panose="020B0606030504020204" pitchFamily="34" charset="0"/>
                <a:cs typeface="Open Sans" panose="020B0606030504020204" pitchFamily="34" charset="0"/>
              </a:rPr>
              <a:t>Select the computer screen to learn more about how to format source data.</a:t>
            </a:r>
          </a:p>
        </p:txBody>
      </p:sp>
      <p:graphicFrame>
        <p:nvGraphicFramePr>
          <p:cNvPr id="2" name="Diagram 1">
            <a:extLst>
              <a:ext uri="{FF2B5EF4-FFF2-40B4-BE49-F238E27FC236}">
                <a16:creationId xmlns:a16="http://schemas.microsoft.com/office/drawing/2014/main" id="{6843F7BD-34BD-44C6-9EE5-399075A831DF}"/>
              </a:ext>
            </a:extLst>
          </p:cNvPr>
          <p:cNvGraphicFramePr/>
          <p:nvPr>
            <p:extLst>
              <p:ext uri="{D42A27DB-BD31-4B8C-83A1-F6EECF244321}">
                <p14:modId xmlns:p14="http://schemas.microsoft.com/office/powerpoint/2010/main" val="3870378958"/>
              </p:ext>
            </p:extLst>
          </p:nvPr>
        </p:nvGraphicFramePr>
        <p:xfrm>
          <a:off x="5531893" y="1599147"/>
          <a:ext cx="3655208" cy="4095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591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Format Source Data</a:t>
            </a:r>
          </a:p>
        </p:txBody>
      </p:sp>
      <p:sp>
        <p:nvSpPr>
          <p:cNvPr id="7" name="TextBox 6">
            <a:extLst>
              <a:ext uri="{FF2B5EF4-FFF2-40B4-BE49-F238E27FC236}">
                <a16:creationId xmlns:a16="http://schemas.microsoft.com/office/drawing/2014/main" id="{6334D3B7-1E97-4323-9CB4-675BCD62F27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2" name="Rectangle 1">
            <a:extLst>
              <a:ext uri="{FF2B5EF4-FFF2-40B4-BE49-F238E27FC236}">
                <a16:creationId xmlns:a16="http://schemas.microsoft.com/office/drawing/2014/main" id="{5B50F48E-59D0-4A4D-9804-8F419B3B65BA}"/>
              </a:ext>
            </a:extLst>
          </p:cNvPr>
          <p:cNvSpPr/>
          <p:nvPr/>
        </p:nvSpPr>
        <p:spPr>
          <a:xfrm>
            <a:off x="210312" y="1184819"/>
            <a:ext cx="9065605" cy="5149436"/>
          </a:xfrm>
          <a:prstGeom prst="rect">
            <a:avLst/>
          </a:prstGeom>
          <a:solidFill>
            <a:srgbClr val="2626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2604F4-85A8-4885-803C-710526BE9F3A}"/>
              </a:ext>
            </a:extLst>
          </p:cNvPr>
          <p:cNvSpPr/>
          <p:nvPr/>
        </p:nvSpPr>
        <p:spPr>
          <a:xfrm>
            <a:off x="494753" y="1635663"/>
            <a:ext cx="8551970" cy="4285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533CFDD-F5D3-4CC7-8B54-218718383D6F}"/>
              </a:ext>
            </a:extLst>
          </p:cNvPr>
          <p:cNvPicPr>
            <a:picLocks noChangeAspect="1"/>
          </p:cNvPicPr>
          <p:nvPr/>
        </p:nvPicPr>
        <p:blipFill rotWithShape="1">
          <a:blip r:embed="rId3"/>
          <a:srcRect t="10762"/>
          <a:stretch/>
        </p:blipFill>
        <p:spPr>
          <a:xfrm>
            <a:off x="874788" y="2085819"/>
            <a:ext cx="7742085" cy="3473166"/>
          </a:xfrm>
          <a:prstGeom prst="rect">
            <a:avLst/>
          </a:prstGeom>
          <a:ln>
            <a:solidFill>
              <a:schemeClr val="tx1">
                <a:lumMod val="50000"/>
                <a:lumOff val="50000"/>
              </a:schemeClr>
            </a:solidFill>
          </a:ln>
        </p:spPr>
      </p:pic>
      <p:sp>
        <p:nvSpPr>
          <p:cNvPr id="12" name="TextBox 11">
            <a:extLst>
              <a:ext uri="{FF2B5EF4-FFF2-40B4-BE49-F238E27FC236}">
                <a16:creationId xmlns:a16="http://schemas.microsoft.com/office/drawing/2014/main" id="{B199B4ED-9E47-45AA-B74C-FF08768CFF0A}"/>
              </a:ext>
            </a:extLst>
          </p:cNvPr>
          <p:cNvSpPr txBox="1"/>
          <p:nvPr/>
        </p:nvSpPr>
        <p:spPr>
          <a:xfrm>
            <a:off x="645595" y="1711076"/>
            <a:ext cx="8215376" cy="292388"/>
          </a:xfrm>
          <a:prstGeom prst="rect">
            <a:avLst/>
          </a:prstGeom>
          <a:noFill/>
        </p:spPr>
        <p:txBody>
          <a:bodyPr wrap="square" rtlCol="0">
            <a:spAutoFit/>
          </a:bodyPr>
          <a:lstStyle/>
          <a:p>
            <a:pPr algn="ctr"/>
            <a:r>
              <a:rPr lang="en-US" sz="1300" i="1" dirty="0">
                <a:solidFill>
                  <a:srgbClr val="774009"/>
                </a:solidFill>
                <a:latin typeface="+mj-lt"/>
                <a:ea typeface="Open Sans" panose="020B0606030504020204" pitchFamily="34" charset="0"/>
                <a:cs typeface="Open Sans" panose="020B0606030504020204" pitchFamily="34" charset="0"/>
              </a:rPr>
              <a:t>Click the highlighted area in Barry’s bank download tool to learn about compatible formats for source data.</a:t>
            </a:r>
          </a:p>
        </p:txBody>
      </p:sp>
      <p:sp>
        <p:nvSpPr>
          <p:cNvPr id="13" name="Content Placeholder 5">
            <a:extLst>
              <a:ext uri="{FF2B5EF4-FFF2-40B4-BE49-F238E27FC236}">
                <a16:creationId xmlns:a16="http://schemas.microsoft.com/office/drawing/2014/main" id="{B185C8B9-16A0-45CC-8259-0FEFA6B66539}"/>
              </a:ext>
            </a:extLst>
          </p:cNvPr>
          <p:cNvSpPr txBox="1">
            <a:spLocks/>
          </p:cNvSpPr>
          <p:nvPr/>
        </p:nvSpPr>
        <p:spPr>
          <a:xfrm>
            <a:off x="1013922" y="3199667"/>
            <a:ext cx="2271080" cy="1887607"/>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t>File format must be Excel or CSV</a:t>
            </a:r>
          </a:p>
          <a:p>
            <a:pPr marL="0" lvl="1" indent="0">
              <a:spcAft>
                <a:spcPts val="600"/>
              </a:spcAft>
              <a:buNone/>
            </a:pPr>
            <a:r>
              <a:rPr lang="en-US" sz="1200" dirty="0"/>
              <a:t>When downloading his bank records, Barry selects Excel or CSV format.</a:t>
            </a:r>
          </a:p>
          <a:p>
            <a:pPr marL="0" lvl="1" indent="0">
              <a:spcAft>
                <a:spcPts val="600"/>
              </a:spcAft>
              <a:buNone/>
            </a:pPr>
            <a:r>
              <a:rPr lang="en-US" sz="1200" dirty="0"/>
              <a:t>CSV stands for “comma-separated values” and is a simple file format that is compatible with Excel.</a:t>
            </a:r>
          </a:p>
        </p:txBody>
      </p:sp>
      <p:sp>
        <p:nvSpPr>
          <p:cNvPr id="14" name="Rectangle: Rounded Corners 13">
            <a:extLst>
              <a:ext uri="{FF2B5EF4-FFF2-40B4-BE49-F238E27FC236}">
                <a16:creationId xmlns:a16="http://schemas.microsoft.com/office/drawing/2014/main" id="{726467C6-2A5E-4162-B865-09055F01C027}"/>
              </a:ext>
            </a:extLst>
          </p:cNvPr>
          <p:cNvSpPr/>
          <p:nvPr/>
        </p:nvSpPr>
        <p:spPr>
          <a:xfrm>
            <a:off x="3424136" y="3745282"/>
            <a:ext cx="4464995" cy="45706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09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 Data for a PivotTable</a:t>
            </a:r>
          </a:p>
        </p:txBody>
      </p:sp>
      <p:sp>
        <p:nvSpPr>
          <p:cNvPr id="7" name="TextBox 6">
            <a:extLst>
              <a:ext uri="{FF2B5EF4-FFF2-40B4-BE49-F238E27FC236}">
                <a16:creationId xmlns:a16="http://schemas.microsoft.com/office/drawing/2014/main" id="{6334D3B7-1E97-4323-9CB4-675BCD62F27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11" name="Picture 10" descr="A screenshot of a cell phone&#10;&#10;Description automatically generated">
            <a:extLst>
              <a:ext uri="{FF2B5EF4-FFF2-40B4-BE49-F238E27FC236}">
                <a16:creationId xmlns:a16="http://schemas.microsoft.com/office/drawing/2014/main" id="{8533CFDD-F5D3-4CC7-8B54-218718383D6F}"/>
              </a:ext>
            </a:extLst>
          </p:cNvPr>
          <p:cNvPicPr>
            <a:picLocks noChangeAspect="1"/>
          </p:cNvPicPr>
          <p:nvPr/>
        </p:nvPicPr>
        <p:blipFill rotWithShape="1">
          <a:blip r:embed="rId3"/>
          <a:srcRect t="2679" r="24349" b="36004"/>
          <a:stretch/>
        </p:blipFill>
        <p:spPr>
          <a:xfrm>
            <a:off x="851173" y="2305330"/>
            <a:ext cx="7784791" cy="3648934"/>
          </a:xfrm>
          <a:prstGeom prst="rect">
            <a:avLst/>
          </a:prstGeom>
        </p:spPr>
      </p:pic>
      <p:sp>
        <p:nvSpPr>
          <p:cNvPr id="12" name="TextBox 11">
            <a:extLst>
              <a:ext uri="{FF2B5EF4-FFF2-40B4-BE49-F238E27FC236}">
                <a16:creationId xmlns:a16="http://schemas.microsoft.com/office/drawing/2014/main" id="{B199B4ED-9E47-45AA-B74C-FF08768CFF0A}"/>
              </a:ext>
            </a:extLst>
          </p:cNvPr>
          <p:cNvSpPr txBox="1"/>
          <p:nvPr/>
        </p:nvSpPr>
        <p:spPr>
          <a:xfrm>
            <a:off x="483637" y="1843883"/>
            <a:ext cx="6380156" cy="292388"/>
          </a:xfrm>
          <a:prstGeom prst="rect">
            <a:avLst/>
          </a:prstGeom>
          <a:noFill/>
        </p:spPr>
        <p:txBody>
          <a:bodyPr wrap="square" rtlCol="0">
            <a:spAutoFit/>
          </a:bodyPr>
          <a:lstStyle/>
          <a:p>
            <a:r>
              <a:rPr lang="en-US" sz="1300" i="1" dirty="0">
                <a:solidFill>
                  <a:srgbClr val="774009"/>
                </a:solidFill>
                <a:latin typeface="+mj-lt"/>
                <a:ea typeface="Open Sans" panose="020B0606030504020204" pitchFamily="34" charset="0"/>
                <a:cs typeface="Open Sans" panose="020B0606030504020204" pitchFamily="34" charset="0"/>
              </a:rPr>
              <a:t>Click the highlighted areas to see how to format source data.</a:t>
            </a:r>
          </a:p>
        </p:txBody>
      </p:sp>
      <p:pic>
        <p:nvPicPr>
          <p:cNvPr id="19" name="Picture 18">
            <a:extLst>
              <a:ext uri="{FF2B5EF4-FFF2-40B4-BE49-F238E27FC236}">
                <a16:creationId xmlns:a16="http://schemas.microsoft.com/office/drawing/2014/main" id="{D9D0E2CF-435E-45E2-884E-AF76F95345B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1002" y="2220019"/>
            <a:ext cx="292790" cy="292790"/>
          </a:xfrm>
          <a:prstGeom prst="rect">
            <a:avLst/>
          </a:prstGeom>
        </p:spPr>
      </p:pic>
      <p:sp>
        <p:nvSpPr>
          <p:cNvPr id="6" name="Content Placeholder 9">
            <a:extLst>
              <a:ext uri="{FF2B5EF4-FFF2-40B4-BE49-F238E27FC236}">
                <a16:creationId xmlns:a16="http://schemas.microsoft.com/office/drawing/2014/main" id="{BFA49BF6-A93A-4D89-9A80-0316C09592C5}"/>
              </a:ext>
            </a:extLst>
          </p:cNvPr>
          <p:cNvSpPr txBox="1">
            <a:spLocks/>
          </p:cNvSpPr>
          <p:nvPr/>
        </p:nvSpPr>
        <p:spPr>
          <a:xfrm>
            <a:off x="483637" y="1571460"/>
            <a:ext cx="8516301" cy="306285"/>
          </a:xfrm>
          <a:prstGeom prst="rect">
            <a:avLst/>
          </a:prstGeom>
          <a:solidFill>
            <a:schemeClr val="bg1"/>
          </a:solid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You will need to organize your source data in a very specific manner prior to creating a PivotTable. </a:t>
            </a:r>
          </a:p>
        </p:txBody>
      </p:sp>
      <p:pic>
        <p:nvPicPr>
          <p:cNvPr id="23" name="Picture 22">
            <a:extLst>
              <a:ext uri="{FF2B5EF4-FFF2-40B4-BE49-F238E27FC236}">
                <a16:creationId xmlns:a16="http://schemas.microsoft.com/office/drawing/2014/main" id="{641C434A-5280-48B9-857C-68BD7610242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1002" y="2984516"/>
            <a:ext cx="292790" cy="292790"/>
          </a:xfrm>
          <a:prstGeom prst="rect">
            <a:avLst/>
          </a:prstGeom>
        </p:spPr>
      </p:pic>
      <p:pic>
        <p:nvPicPr>
          <p:cNvPr id="25" name="Picture 24">
            <a:extLst>
              <a:ext uri="{FF2B5EF4-FFF2-40B4-BE49-F238E27FC236}">
                <a16:creationId xmlns:a16="http://schemas.microsoft.com/office/drawing/2014/main" id="{0194D854-EF24-4238-8646-32FC2E432D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9693" y="5661474"/>
            <a:ext cx="292790" cy="292790"/>
          </a:xfrm>
          <a:prstGeom prst="rect">
            <a:avLst/>
          </a:prstGeom>
        </p:spPr>
      </p:pic>
      <p:grpSp>
        <p:nvGrpSpPr>
          <p:cNvPr id="39" name="Group 38">
            <a:extLst>
              <a:ext uri="{FF2B5EF4-FFF2-40B4-BE49-F238E27FC236}">
                <a16:creationId xmlns:a16="http://schemas.microsoft.com/office/drawing/2014/main" id="{FA31C9C1-8285-4669-A32C-82DD68395632}"/>
              </a:ext>
            </a:extLst>
          </p:cNvPr>
          <p:cNvGrpSpPr/>
          <p:nvPr/>
        </p:nvGrpSpPr>
        <p:grpSpPr>
          <a:xfrm>
            <a:off x="1552131" y="2462079"/>
            <a:ext cx="3262947" cy="2257572"/>
            <a:chOff x="2822542" y="2114731"/>
            <a:chExt cx="3262947" cy="2257572"/>
          </a:xfrm>
        </p:grpSpPr>
        <p:sp>
          <p:nvSpPr>
            <p:cNvPr id="10" name="Content Placeholder 5">
              <a:extLst>
                <a:ext uri="{FF2B5EF4-FFF2-40B4-BE49-F238E27FC236}">
                  <a16:creationId xmlns:a16="http://schemas.microsoft.com/office/drawing/2014/main" id="{98A0BC36-38C9-45D8-A2D3-726103D620A9}"/>
                </a:ext>
              </a:extLst>
            </p:cNvPr>
            <p:cNvSpPr txBox="1">
              <a:spLocks/>
            </p:cNvSpPr>
            <p:nvPr/>
          </p:nvSpPr>
          <p:spPr>
            <a:xfrm>
              <a:off x="2822542" y="2114731"/>
              <a:ext cx="3262947" cy="2257572"/>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endParaRPr lang="en-US" sz="1200" dirty="0">
                <a:latin typeface="+mn-lt"/>
              </a:endParaRPr>
            </a:p>
          </p:txBody>
        </p:sp>
        <p:sp>
          <p:nvSpPr>
            <p:cNvPr id="34" name="TextBox 33">
              <a:extLst>
                <a:ext uri="{FF2B5EF4-FFF2-40B4-BE49-F238E27FC236}">
                  <a16:creationId xmlns:a16="http://schemas.microsoft.com/office/drawing/2014/main" id="{BFCE8C16-4C96-4FC5-B640-6C703A5AB8BF}"/>
                </a:ext>
              </a:extLst>
            </p:cNvPr>
            <p:cNvSpPr txBox="1"/>
            <p:nvPr/>
          </p:nvSpPr>
          <p:spPr>
            <a:xfrm>
              <a:off x="2872140" y="2171112"/>
              <a:ext cx="1432036" cy="1831271"/>
            </a:xfrm>
            <a:prstGeom prst="rect">
              <a:avLst/>
            </a:prstGeom>
            <a:noFill/>
          </p:spPr>
          <p:txBody>
            <a:bodyPr wrap="square">
              <a:spAutoFit/>
            </a:bodyPr>
            <a:lstStyle/>
            <a:p>
              <a:pPr marL="0" lvl="1" indent="0">
                <a:spcAft>
                  <a:spcPts val="600"/>
                </a:spcAft>
                <a:buNone/>
              </a:pPr>
              <a:r>
                <a:rPr lang="en-US" sz="1200" b="1" dirty="0">
                  <a:latin typeface="+mn-lt"/>
                </a:rPr>
                <a:t>Columns and headers</a:t>
              </a:r>
              <a:endParaRPr lang="en-US" sz="1200" dirty="0">
                <a:latin typeface="+mn-lt"/>
              </a:endParaRPr>
            </a:p>
            <a:p>
              <a:pPr marL="0" lvl="1" indent="0">
                <a:spcAft>
                  <a:spcPts val="600"/>
                </a:spcAft>
                <a:buNone/>
              </a:pPr>
              <a:r>
                <a:rPr lang="en-US" sz="1200" dirty="0">
                  <a:latin typeface="+mn-lt"/>
                </a:rPr>
                <a:t>Each column in the source data should have a header and there should be no duplicate headers.</a:t>
              </a:r>
            </a:p>
          </p:txBody>
        </p:sp>
        <p:pic>
          <p:nvPicPr>
            <p:cNvPr id="36" name="Picture 35" descr="A picture containing cellphone&#10;&#10;Description automatically generated">
              <a:extLst>
                <a:ext uri="{FF2B5EF4-FFF2-40B4-BE49-F238E27FC236}">
                  <a16:creationId xmlns:a16="http://schemas.microsoft.com/office/drawing/2014/main" id="{B4604DAF-A3E9-42E6-AAE7-27046BBA8B75}"/>
                </a:ext>
              </a:extLst>
            </p:cNvPr>
            <p:cNvPicPr>
              <a:picLocks noChangeAspect="1"/>
            </p:cNvPicPr>
            <p:nvPr/>
          </p:nvPicPr>
          <p:blipFill rotWithShape="1">
            <a:blip r:embed="rId5"/>
            <a:srcRect l="31670"/>
            <a:stretch/>
          </p:blipFill>
          <p:spPr>
            <a:xfrm>
              <a:off x="4382532" y="2241262"/>
              <a:ext cx="1509958" cy="2057400"/>
            </a:xfrm>
            <a:prstGeom prst="rect">
              <a:avLst/>
            </a:prstGeom>
            <a:ln>
              <a:solidFill>
                <a:schemeClr val="bg1">
                  <a:lumMod val="50000"/>
                </a:schemeClr>
              </a:solidFill>
              <a:miter lim="800000"/>
            </a:ln>
          </p:spPr>
        </p:pic>
        <p:sp>
          <p:nvSpPr>
            <p:cNvPr id="38" name="&quot;Not Allowed&quot; Symbol 37">
              <a:extLst>
                <a:ext uri="{FF2B5EF4-FFF2-40B4-BE49-F238E27FC236}">
                  <a16:creationId xmlns:a16="http://schemas.microsoft.com/office/drawing/2014/main" id="{D98B6E5B-01E1-4D0B-931B-BB833DC97096}"/>
                </a:ext>
              </a:extLst>
            </p:cNvPr>
            <p:cNvSpPr/>
            <p:nvPr/>
          </p:nvSpPr>
          <p:spPr>
            <a:xfrm>
              <a:off x="4933220" y="2136305"/>
              <a:ext cx="439028" cy="439028"/>
            </a:xfrm>
            <a:prstGeom prst="noSmoking">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39801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 Data for a PivotTable</a:t>
            </a:r>
          </a:p>
        </p:txBody>
      </p:sp>
      <p:sp>
        <p:nvSpPr>
          <p:cNvPr id="7" name="TextBox 6">
            <a:extLst>
              <a:ext uri="{FF2B5EF4-FFF2-40B4-BE49-F238E27FC236}">
                <a16:creationId xmlns:a16="http://schemas.microsoft.com/office/drawing/2014/main" id="{6334D3B7-1E97-4323-9CB4-675BCD62F27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11" name="Picture 10" descr="A screenshot of a cell phone&#10;&#10;Description automatically generated">
            <a:extLst>
              <a:ext uri="{FF2B5EF4-FFF2-40B4-BE49-F238E27FC236}">
                <a16:creationId xmlns:a16="http://schemas.microsoft.com/office/drawing/2014/main" id="{8533CFDD-F5D3-4CC7-8B54-218718383D6F}"/>
              </a:ext>
            </a:extLst>
          </p:cNvPr>
          <p:cNvPicPr>
            <a:picLocks noChangeAspect="1"/>
          </p:cNvPicPr>
          <p:nvPr/>
        </p:nvPicPr>
        <p:blipFill rotWithShape="1">
          <a:blip r:embed="rId3"/>
          <a:srcRect t="2679" r="24349" b="36004"/>
          <a:stretch/>
        </p:blipFill>
        <p:spPr>
          <a:xfrm>
            <a:off x="851173" y="2305330"/>
            <a:ext cx="7784791" cy="3648934"/>
          </a:xfrm>
          <a:prstGeom prst="rect">
            <a:avLst/>
          </a:prstGeom>
        </p:spPr>
      </p:pic>
      <p:sp>
        <p:nvSpPr>
          <p:cNvPr id="12" name="TextBox 11">
            <a:extLst>
              <a:ext uri="{FF2B5EF4-FFF2-40B4-BE49-F238E27FC236}">
                <a16:creationId xmlns:a16="http://schemas.microsoft.com/office/drawing/2014/main" id="{B199B4ED-9E47-45AA-B74C-FF08768CFF0A}"/>
              </a:ext>
            </a:extLst>
          </p:cNvPr>
          <p:cNvSpPr txBox="1"/>
          <p:nvPr/>
        </p:nvSpPr>
        <p:spPr>
          <a:xfrm>
            <a:off x="483637" y="1843883"/>
            <a:ext cx="6380156" cy="292388"/>
          </a:xfrm>
          <a:prstGeom prst="rect">
            <a:avLst/>
          </a:prstGeom>
          <a:noFill/>
        </p:spPr>
        <p:txBody>
          <a:bodyPr wrap="square" rtlCol="0">
            <a:spAutoFit/>
          </a:bodyPr>
          <a:lstStyle/>
          <a:p>
            <a:r>
              <a:rPr lang="en-US" sz="1300" i="1" dirty="0">
                <a:solidFill>
                  <a:srgbClr val="774009"/>
                </a:solidFill>
                <a:latin typeface="+mj-lt"/>
                <a:ea typeface="Open Sans" panose="020B0606030504020204" pitchFamily="34" charset="0"/>
                <a:cs typeface="Open Sans" panose="020B0606030504020204" pitchFamily="34" charset="0"/>
              </a:rPr>
              <a:t>Click the highlighted areas to see how to format source data.</a:t>
            </a:r>
          </a:p>
        </p:txBody>
      </p:sp>
      <p:pic>
        <p:nvPicPr>
          <p:cNvPr id="19" name="Picture 18">
            <a:extLst>
              <a:ext uri="{FF2B5EF4-FFF2-40B4-BE49-F238E27FC236}">
                <a16:creationId xmlns:a16="http://schemas.microsoft.com/office/drawing/2014/main" id="{D9D0E2CF-435E-45E2-884E-AF76F95345B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1002" y="2220019"/>
            <a:ext cx="292790" cy="292790"/>
          </a:xfrm>
          <a:prstGeom prst="rect">
            <a:avLst/>
          </a:prstGeom>
        </p:spPr>
      </p:pic>
      <p:sp>
        <p:nvSpPr>
          <p:cNvPr id="6" name="Content Placeholder 9">
            <a:extLst>
              <a:ext uri="{FF2B5EF4-FFF2-40B4-BE49-F238E27FC236}">
                <a16:creationId xmlns:a16="http://schemas.microsoft.com/office/drawing/2014/main" id="{BFA49BF6-A93A-4D89-9A80-0316C09592C5}"/>
              </a:ext>
            </a:extLst>
          </p:cNvPr>
          <p:cNvSpPr txBox="1">
            <a:spLocks/>
          </p:cNvSpPr>
          <p:nvPr/>
        </p:nvSpPr>
        <p:spPr>
          <a:xfrm>
            <a:off x="483637" y="1571460"/>
            <a:ext cx="8516301" cy="306285"/>
          </a:xfrm>
          <a:prstGeom prst="rect">
            <a:avLst/>
          </a:prstGeom>
          <a:solidFill>
            <a:schemeClr val="bg1"/>
          </a:solid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You will need to organize your source data in a very specific manner prior to creating a PivotTable. </a:t>
            </a:r>
          </a:p>
        </p:txBody>
      </p:sp>
      <p:pic>
        <p:nvPicPr>
          <p:cNvPr id="23" name="Picture 22">
            <a:extLst>
              <a:ext uri="{FF2B5EF4-FFF2-40B4-BE49-F238E27FC236}">
                <a16:creationId xmlns:a16="http://schemas.microsoft.com/office/drawing/2014/main" id="{641C434A-5280-48B9-857C-68BD7610242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1002" y="2984516"/>
            <a:ext cx="292790" cy="292790"/>
          </a:xfrm>
          <a:prstGeom prst="rect">
            <a:avLst/>
          </a:prstGeom>
        </p:spPr>
      </p:pic>
      <p:pic>
        <p:nvPicPr>
          <p:cNvPr id="25" name="Picture 24">
            <a:extLst>
              <a:ext uri="{FF2B5EF4-FFF2-40B4-BE49-F238E27FC236}">
                <a16:creationId xmlns:a16="http://schemas.microsoft.com/office/drawing/2014/main" id="{0194D854-EF24-4238-8646-32FC2E432D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9693" y="5661474"/>
            <a:ext cx="292790" cy="292790"/>
          </a:xfrm>
          <a:prstGeom prst="rect">
            <a:avLst/>
          </a:prstGeom>
        </p:spPr>
      </p:pic>
      <p:grpSp>
        <p:nvGrpSpPr>
          <p:cNvPr id="32" name="Group 31">
            <a:extLst>
              <a:ext uri="{FF2B5EF4-FFF2-40B4-BE49-F238E27FC236}">
                <a16:creationId xmlns:a16="http://schemas.microsoft.com/office/drawing/2014/main" id="{68C79182-16CC-4F2B-8C78-0C7B65302159}"/>
              </a:ext>
            </a:extLst>
          </p:cNvPr>
          <p:cNvGrpSpPr/>
          <p:nvPr/>
        </p:nvGrpSpPr>
        <p:grpSpPr>
          <a:xfrm>
            <a:off x="1440643" y="3662787"/>
            <a:ext cx="3145903" cy="2145082"/>
            <a:chOff x="957167" y="3894493"/>
            <a:chExt cx="3145903" cy="2145082"/>
          </a:xfrm>
        </p:grpSpPr>
        <p:sp>
          <p:nvSpPr>
            <p:cNvPr id="14" name="Content Placeholder 5">
              <a:extLst>
                <a:ext uri="{FF2B5EF4-FFF2-40B4-BE49-F238E27FC236}">
                  <a16:creationId xmlns:a16="http://schemas.microsoft.com/office/drawing/2014/main" id="{5E9F73D5-BD40-49B2-BE36-FBF69462A4E4}"/>
                </a:ext>
              </a:extLst>
            </p:cNvPr>
            <p:cNvSpPr txBox="1">
              <a:spLocks/>
            </p:cNvSpPr>
            <p:nvPr/>
          </p:nvSpPr>
          <p:spPr>
            <a:xfrm>
              <a:off x="957167" y="3894493"/>
              <a:ext cx="3145903" cy="2145082"/>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endParaRPr lang="en-US" sz="1200" dirty="0">
                <a:latin typeface="+mn-lt"/>
              </a:endParaRPr>
            </a:p>
          </p:txBody>
        </p:sp>
        <p:sp>
          <p:nvSpPr>
            <p:cNvPr id="9" name="TextBox 8">
              <a:extLst>
                <a:ext uri="{FF2B5EF4-FFF2-40B4-BE49-F238E27FC236}">
                  <a16:creationId xmlns:a16="http://schemas.microsoft.com/office/drawing/2014/main" id="{061F2420-E2C8-4E13-B077-64FE48F1B09B}"/>
                </a:ext>
              </a:extLst>
            </p:cNvPr>
            <p:cNvSpPr txBox="1"/>
            <p:nvPr/>
          </p:nvSpPr>
          <p:spPr>
            <a:xfrm>
              <a:off x="990403" y="4034622"/>
              <a:ext cx="1432036" cy="1461939"/>
            </a:xfrm>
            <a:prstGeom prst="rect">
              <a:avLst/>
            </a:prstGeom>
            <a:noFill/>
          </p:spPr>
          <p:txBody>
            <a:bodyPr wrap="square">
              <a:spAutoFit/>
            </a:bodyPr>
            <a:lstStyle/>
            <a:p>
              <a:pPr marL="0" lvl="1" indent="0">
                <a:spcAft>
                  <a:spcPts val="600"/>
                </a:spcAft>
                <a:buNone/>
              </a:pPr>
              <a:r>
                <a:rPr lang="en-US" sz="1200" b="1" dirty="0">
                  <a:latin typeface="+mn-lt"/>
                </a:rPr>
                <a:t>No Totals or Sub-totals</a:t>
              </a:r>
              <a:endParaRPr lang="en-US" sz="1200" dirty="0">
                <a:latin typeface="+mn-lt"/>
              </a:endParaRPr>
            </a:p>
            <a:p>
              <a:pPr marL="0" lvl="1" indent="0">
                <a:spcAft>
                  <a:spcPts val="600"/>
                </a:spcAft>
                <a:buNone/>
              </a:pPr>
              <a:r>
                <a:rPr lang="en-US" sz="1200" dirty="0">
                  <a:latin typeface="+mn-lt"/>
                </a:rPr>
                <a:t>Totals or sub-total calculations of the source data should not be included.</a:t>
              </a:r>
            </a:p>
          </p:txBody>
        </p:sp>
        <p:pic>
          <p:nvPicPr>
            <p:cNvPr id="20" name="Picture 19" descr="A screenshot of a cell phone&#10;&#10;Description automatically generated">
              <a:extLst>
                <a:ext uri="{FF2B5EF4-FFF2-40B4-BE49-F238E27FC236}">
                  <a16:creationId xmlns:a16="http://schemas.microsoft.com/office/drawing/2014/main" id="{24D30641-BAC3-4E63-BB54-1B6D4E0282E2}"/>
                </a:ext>
              </a:extLst>
            </p:cNvPr>
            <p:cNvPicPr>
              <a:picLocks noChangeAspect="1"/>
            </p:cNvPicPr>
            <p:nvPr/>
          </p:nvPicPr>
          <p:blipFill rotWithShape="1">
            <a:blip r:embed="rId5"/>
            <a:srcRect r="32087"/>
            <a:stretch/>
          </p:blipFill>
          <p:spPr>
            <a:xfrm>
              <a:off x="2544255" y="3992582"/>
              <a:ext cx="1243931" cy="1919642"/>
            </a:xfrm>
            <a:prstGeom prst="rect">
              <a:avLst/>
            </a:prstGeom>
            <a:ln w="12700">
              <a:solidFill>
                <a:schemeClr val="bg1">
                  <a:lumMod val="50000"/>
                </a:schemeClr>
              </a:solidFill>
              <a:miter lim="800000"/>
            </a:ln>
          </p:spPr>
        </p:pic>
        <p:sp>
          <p:nvSpPr>
            <p:cNvPr id="31" name="&quot;Not Allowed&quot; Symbol 30">
              <a:extLst>
                <a:ext uri="{FF2B5EF4-FFF2-40B4-BE49-F238E27FC236}">
                  <a16:creationId xmlns:a16="http://schemas.microsoft.com/office/drawing/2014/main" id="{8F8B8321-257A-4CC9-B9C8-D0C21E5B878E}"/>
                </a:ext>
              </a:extLst>
            </p:cNvPr>
            <p:cNvSpPr/>
            <p:nvPr/>
          </p:nvSpPr>
          <p:spPr>
            <a:xfrm>
              <a:off x="2625596" y="5571285"/>
              <a:ext cx="439028" cy="439028"/>
            </a:xfrm>
            <a:prstGeom prst="noSmoking">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569760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Source Data for a PivotTable</a:t>
            </a:r>
          </a:p>
        </p:txBody>
      </p:sp>
      <p:sp>
        <p:nvSpPr>
          <p:cNvPr id="7" name="TextBox 6">
            <a:extLst>
              <a:ext uri="{FF2B5EF4-FFF2-40B4-BE49-F238E27FC236}">
                <a16:creationId xmlns:a16="http://schemas.microsoft.com/office/drawing/2014/main" id="{6334D3B7-1E97-4323-9CB4-675BCD62F27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11" name="Picture 10" descr="A screenshot of a cell phone&#10;&#10;Description automatically generated">
            <a:extLst>
              <a:ext uri="{FF2B5EF4-FFF2-40B4-BE49-F238E27FC236}">
                <a16:creationId xmlns:a16="http://schemas.microsoft.com/office/drawing/2014/main" id="{8533CFDD-F5D3-4CC7-8B54-218718383D6F}"/>
              </a:ext>
            </a:extLst>
          </p:cNvPr>
          <p:cNvPicPr>
            <a:picLocks noChangeAspect="1"/>
          </p:cNvPicPr>
          <p:nvPr/>
        </p:nvPicPr>
        <p:blipFill rotWithShape="1">
          <a:blip r:embed="rId3"/>
          <a:srcRect t="2679" r="24349" b="36004"/>
          <a:stretch/>
        </p:blipFill>
        <p:spPr>
          <a:xfrm>
            <a:off x="851173" y="2305330"/>
            <a:ext cx="7784791" cy="3648934"/>
          </a:xfrm>
          <a:prstGeom prst="rect">
            <a:avLst/>
          </a:prstGeom>
        </p:spPr>
      </p:pic>
      <p:sp>
        <p:nvSpPr>
          <p:cNvPr id="12" name="TextBox 11">
            <a:extLst>
              <a:ext uri="{FF2B5EF4-FFF2-40B4-BE49-F238E27FC236}">
                <a16:creationId xmlns:a16="http://schemas.microsoft.com/office/drawing/2014/main" id="{B199B4ED-9E47-45AA-B74C-FF08768CFF0A}"/>
              </a:ext>
            </a:extLst>
          </p:cNvPr>
          <p:cNvSpPr txBox="1"/>
          <p:nvPr/>
        </p:nvSpPr>
        <p:spPr>
          <a:xfrm>
            <a:off x="483637" y="1843883"/>
            <a:ext cx="6380156" cy="292388"/>
          </a:xfrm>
          <a:prstGeom prst="rect">
            <a:avLst/>
          </a:prstGeom>
          <a:noFill/>
        </p:spPr>
        <p:txBody>
          <a:bodyPr wrap="square" rtlCol="0">
            <a:spAutoFit/>
          </a:bodyPr>
          <a:lstStyle/>
          <a:p>
            <a:r>
              <a:rPr lang="en-US" sz="1300" i="1" dirty="0">
                <a:solidFill>
                  <a:srgbClr val="774009"/>
                </a:solidFill>
                <a:latin typeface="+mj-lt"/>
                <a:ea typeface="Open Sans" panose="020B0606030504020204" pitchFamily="34" charset="0"/>
                <a:cs typeface="Open Sans" panose="020B0606030504020204" pitchFamily="34" charset="0"/>
              </a:rPr>
              <a:t>Click the highlighted areas to see how to format source data.</a:t>
            </a:r>
          </a:p>
        </p:txBody>
      </p:sp>
      <p:grpSp>
        <p:nvGrpSpPr>
          <p:cNvPr id="3" name="Group 2">
            <a:extLst>
              <a:ext uri="{FF2B5EF4-FFF2-40B4-BE49-F238E27FC236}">
                <a16:creationId xmlns:a16="http://schemas.microsoft.com/office/drawing/2014/main" id="{A99AB88F-8E0B-4968-A926-78DD1E811222}"/>
              </a:ext>
            </a:extLst>
          </p:cNvPr>
          <p:cNvGrpSpPr/>
          <p:nvPr/>
        </p:nvGrpSpPr>
        <p:grpSpPr>
          <a:xfrm>
            <a:off x="2047853" y="2785313"/>
            <a:ext cx="3698676" cy="2688968"/>
            <a:chOff x="3419779" y="3184415"/>
            <a:chExt cx="3698676" cy="2688968"/>
          </a:xfrm>
        </p:grpSpPr>
        <p:sp>
          <p:nvSpPr>
            <p:cNvPr id="8" name="Content Placeholder 5">
              <a:extLst>
                <a:ext uri="{FF2B5EF4-FFF2-40B4-BE49-F238E27FC236}">
                  <a16:creationId xmlns:a16="http://schemas.microsoft.com/office/drawing/2014/main" id="{B25A92CB-E814-412C-B09E-F7A0787311C9}"/>
                </a:ext>
              </a:extLst>
            </p:cNvPr>
            <p:cNvSpPr txBox="1">
              <a:spLocks/>
            </p:cNvSpPr>
            <p:nvPr/>
          </p:nvSpPr>
          <p:spPr>
            <a:xfrm>
              <a:off x="3419779" y="3184415"/>
              <a:ext cx="3698676" cy="2688968"/>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endParaRPr lang="en-US" sz="1200" dirty="0"/>
            </a:p>
          </p:txBody>
        </p:sp>
        <p:pic>
          <p:nvPicPr>
            <p:cNvPr id="16" name="Picture 15">
              <a:extLst>
                <a:ext uri="{FF2B5EF4-FFF2-40B4-BE49-F238E27FC236}">
                  <a16:creationId xmlns:a16="http://schemas.microsoft.com/office/drawing/2014/main" id="{7B5A5741-F28A-4F7F-9152-65FA10995F91}"/>
                </a:ext>
              </a:extLst>
            </p:cNvPr>
            <p:cNvPicPr>
              <a:picLocks noChangeAspect="1"/>
            </p:cNvPicPr>
            <p:nvPr/>
          </p:nvPicPr>
          <p:blipFill rotWithShape="1">
            <a:blip r:embed="rId4"/>
            <a:srcRect l="3771" t="22362" r="64070" b="14287"/>
            <a:stretch/>
          </p:blipFill>
          <p:spPr>
            <a:xfrm>
              <a:off x="5220620" y="3308474"/>
              <a:ext cx="1776182" cy="2352222"/>
            </a:xfrm>
            <a:prstGeom prst="rect">
              <a:avLst/>
            </a:prstGeom>
            <a:ln w="12700">
              <a:solidFill>
                <a:schemeClr val="bg1">
                  <a:lumMod val="50000"/>
                </a:schemeClr>
              </a:solidFill>
              <a:miter lim="800000"/>
            </a:ln>
          </p:spPr>
        </p:pic>
        <p:sp>
          <p:nvSpPr>
            <p:cNvPr id="21" name="TextBox 20">
              <a:extLst>
                <a:ext uri="{FF2B5EF4-FFF2-40B4-BE49-F238E27FC236}">
                  <a16:creationId xmlns:a16="http://schemas.microsoft.com/office/drawing/2014/main" id="{23D1A57D-CB99-4E6B-9BF2-426BF390A166}"/>
                </a:ext>
              </a:extLst>
            </p:cNvPr>
            <p:cNvSpPr txBox="1"/>
            <p:nvPr/>
          </p:nvSpPr>
          <p:spPr>
            <a:xfrm>
              <a:off x="3471847" y="3308474"/>
              <a:ext cx="1650404" cy="2492990"/>
            </a:xfrm>
            <a:prstGeom prst="rect">
              <a:avLst/>
            </a:prstGeom>
            <a:noFill/>
          </p:spPr>
          <p:txBody>
            <a:bodyPr wrap="square">
              <a:spAutoFit/>
            </a:bodyPr>
            <a:lstStyle/>
            <a:p>
              <a:r>
                <a:rPr lang="en-US" sz="1200" b="1" dirty="0"/>
                <a:t>No row labels</a:t>
              </a:r>
            </a:p>
            <a:p>
              <a:endParaRPr lang="en-US" sz="1200" dirty="0"/>
            </a:p>
            <a:p>
              <a:r>
                <a:rPr lang="en-US" sz="1200" dirty="0"/>
                <a:t>The first column should contain only data. There should not be any row labels for organizing data in the rest of the table. For example, row labels like “team 1” and “team 2” should not be used.</a:t>
              </a:r>
            </a:p>
          </p:txBody>
        </p:sp>
        <p:sp>
          <p:nvSpPr>
            <p:cNvPr id="22" name="&quot;Not Allowed&quot; Symbol 21">
              <a:extLst>
                <a:ext uri="{FF2B5EF4-FFF2-40B4-BE49-F238E27FC236}">
                  <a16:creationId xmlns:a16="http://schemas.microsoft.com/office/drawing/2014/main" id="{1778013A-C45A-4EA2-929F-1D4495C2F613}"/>
                </a:ext>
              </a:extLst>
            </p:cNvPr>
            <p:cNvSpPr/>
            <p:nvPr/>
          </p:nvSpPr>
          <p:spPr>
            <a:xfrm>
              <a:off x="5406692" y="3451963"/>
              <a:ext cx="439028" cy="439028"/>
            </a:xfrm>
            <a:prstGeom prst="noSmoking">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quot;Not Allowed&quot; Symbol 23">
              <a:extLst>
                <a:ext uri="{FF2B5EF4-FFF2-40B4-BE49-F238E27FC236}">
                  <a16:creationId xmlns:a16="http://schemas.microsoft.com/office/drawing/2014/main" id="{21C6EAA2-EE1B-4D58-AD34-0F6759E5FDCC}"/>
                </a:ext>
              </a:extLst>
            </p:cNvPr>
            <p:cNvSpPr/>
            <p:nvPr/>
          </p:nvSpPr>
          <p:spPr>
            <a:xfrm>
              <a:off x="5400023" y="4484585"/>
              <a:ext cx="439028" cy="439028"/>
            </a:xfrm>
            <a:prstGeom prst="noSmoking">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9" name="Picture 18">
            <a:extLst>
              <a:ext uri="{FF2B5EF4-FFF2-40B4-BE49-F238E27FC236}">
                <a16:creationId xmlns:a16="http://schemas.microsoft.com/office/drawing/2014/main" id="{D9D0E2CF-435E-45E2-884E-AF76F95345B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61002" y="2220019"/>
            <a:ext cx="292790" cy="292790"/>
          </a:xfrm>
          <a:prstGeom prst="rect">
            <a:avLst/>
          </a:prstGeom>
        </p:spPr>
      </p:pic>
      <p:sp>
        <p:nvSpPr>
          <p:cNvPr id="6" name="Content Placeholder 9">
            <a:extLst>
              <a:ext uri="{FF2B5EF4-FFF2-40B4-BE49-F238E27FC236}">
                <a16:creationId xmlns:a16="http://schemas.microsoft.com/office/drawing/2014/main" id="{BFA49BF6-A93A-4D89-9A80-0316C09592C5}"/>
              </a:ext>
            </a:extLst>
          </p:cNvPr>
          <p:cNvSpPr txBox="1">
            <a:spLocks/>
          </p:cNvSpPr>
          <p:nvPr/>
        </p:nvSpPr>
        <p:spPr>
          <a:xfrm>
            <a:off x="483637" y="1571460"/>
            <a:ext cx="8516301" cy="306285"/>
          </a:xfrm>
          <a:prstGeom prst="rect">
            <a:avLst/>
          </a:prstGeom>
          <a:solidFill>
            <a:schemeClr val="bg1"/>
          </a:solid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You will need to organize your source data in a very specific manner prior to creating a PivotTable. </a:t>
            </a:r>
          </a:p>
        </p:txBody>
      </p:sp>
      <p:pic>
        <p:nvPicPr>
          <p:cNvPr id="23" name="Picture 22">
            <a:extLst>
              <a:ext uri="{FF2B5EF4-FFF2-40B4-BE49-F238E27FC236}">
                <a16:creationId xmlns:a16="http://schemas.microsoft.com/office/drawing/2014/main" id="{641C434A-5280-48B9-857C-68BD7610242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61002" y="2984516"/>
            <a:ext cx="292790" cy="292790"/>
          </a:xfrm>
          <a:prstGeom prst="rect">
            <a:avLst/>
          </a:prstGeom>
        </p:spPr>
      </p:pic>
      <p:pic>
        <p:nvPicPr>
          <p:cNvPr id="25" name="Picture 24">
            <a:extLst>
              <a:ext uri="{FF2B5EF4-FFF2-40B4-BE49-F238E27FC236}">
                <a16:creationId xmlns:a16="http://schemas.microsoft.com/office/drawing/2014/main" id="{0194D854-EF24-4238-8646-32FC2E432D8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9693" y="5661474"/>
            <a:ext cx="292790" cy="292790"/>
          </a:xfrm>
          <a:prstGeom prst="rect">
            <a:avLst/>
          </a:prstGeom>
        </p:spPr>
      </p:pic>
    </p:spTree>
    <p:extLst>
      <p:ext uri="{BB962C8B-B14F-4D97-AF65-F5344CB8AC3E}">
        <p14:creationId xmlns:p14="http://schemas.microsoft.com/office/powerpoint/2010/main" val="153020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Step 1: Navigate to Insert Menu</a:t>
            </a:r>
          </a:p>
        </p:txBody>
      </p:sp>
      <p:pic>
        <p:nvPicPr>
          <p:cNvPr id="5" name="Picture 4" descr="A picture containing screenshot&#10;&#10;Description automatically generated">
            <a:extLst>
              <a:ext uri="{FF2B5EF4-FFF2-40B4-BE49-F238E27FC236}">
                <a16:creationId xmlns:a16="http://schemas.microsoft.com/office/drawing/2014/main" id="{CDF8CFC1-BC38-47B4-A753-6F8F2B3D810E}"/>
              </a:ext>
            </a:extLst>
          </p:cNvPr>
          <p:cNvPicPr>
            <a:picLocks noChangeAspect="1"/>
          </p:cNvPicPr>
          <p:nvPr/>
        </p:nvPicPr>
        <p:blipFill>
          <a:blip r:embed="rId3"/>
          <a:stretch>
            <a:fillRect/>
          </a:stretch>
        </p:blipFill>
        <p:spPr>
          <a:xfrm>
            <a:off x="210312" y="1509205"/>
            <a:ext cx="9071039" cy="4873008"/>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754971" y="1975834"/>
            <a:ext cx="3514146" cy="658832"/>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latin typeface="+mn-lt"/>
              </a:rPr>
              <a:t>Highlight</a:t>
            </a:r>
            <a:r>
              <a:rPr lang="en-US" sz="1200" dirty="0">
                <a:latin typeface="+mn-lt"/>
              </a:rPr>
              <a:t> the parts of the source data table you want to convert to a PivotTable, then go to the main menu and select </a:t>
            </a:r>
            <a:r>
              <a:rPr lang="en-US" sz="1200" b="1" dirty="0">
                <a:latin typeface="+mn-lt"/>
              </a:rPr>
              <a:t>Insert</a:t>
            </a:r>
            <a:r>
              <a:rPr lang="en-US" sz="1200" dirty="0">
                <a:latin typeface="+mn-lt"/>
              </a:rPr>
              <a:t>.</a:t>
            </a:r>
          </a:p>
        </p:txBody>
      </p:sp>
      <p:sp>
        <p:nvSpPr>
          <p:cNvPr id="12" name="Arrow: Down 11">
            <a:extLst>
              <a:ext uri="{FF2B5EF4-FFF2-40B4-BE49-F238E27FC236}">
                <a16:creationId xmlns:a16="http://schemas.microsoft.com/office/drawing/2014/main" id="{7E89B0A8-AD51-4F71-97C6-E3CAC9361186}"/>
              </a:ext>
            </a:extLst>
          </p:cNvPr>
          <p:cNvSpPr/>
          <p:nvPr/>
        </p:nvSpPr>
        <p:spPr>
          <a:xfrm rot="5400000">
            <a:off x="1744084" y="1518820"/>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1186774" y="1509204"/>
            <a:ext cx="477840" cy="23331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B62F868-E101-44F5-8411-9C3C80EABDF2}"/>
              </a:ext>
            </a:extLst>
          </p:cNvPr>
          <p:cNvSpPr/>
          <p:nvPr/>
        </p:nvSpPr>
        <p:spPr>
          <a:xfrm>
            <a:off x="424543" y="3069771"/>
            <a:ext cx="8839200" cy="3298372"/>
          </a:xfrm>
          <a:prstGeom prst="rect">
            <a:avLst/>
          </a:prstGeom>
          <a:solidFill>
            <a:schemeClr val="tx1">
              <a:alpha val="33000"/>
            </a:schemeClr>
          </a:solidFill>
          <a:ln>
            <a:solidFill>
              <a:srgbClr val="008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8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11530-1626-49F9-8046-ED941A9000FB}"/>
              </a:ext>
            </a:extLst>
          </p:cNvPr>
          <p:cNvPicPr>
            <a:picLocks noChangeAspect="1"/>
          </p:cNvPicPr>
          <p:nvPr/>
        </p:nvPicPr>
        <p:blipFill>
          <a:blip r:embed="rId3">
            <a:duotone>
              <a:schemeClr val="bg2">
                <a:shade val="45000"/>
                <a:satMod val="135000"/>
              </a:schemeClr>
              <a:prstClr val="white"/>
            </a:duotone>
          </a:blip>
          <a:srcRect/>
          <a:stretch/>
        </p:blipFill>
        <p:spPr>
          <a:xfrm>
            <a:off x="225610" y="1500935"/>
            <a:ext cx="9055741" cy="4873008"/>
          </a:xfrm>
          <a:prstGeom prst="rect">
            <a:avLst/>
          </a:prstGeom>
        </p:spPr>
      </p:pic>
      <p:sp>
        <p:nvSpPr>
          <p:cNvPr id="4" name="Title 3"/>
          <p:cNvSpPr>
            <a:spLocks noGrp="1"/>
          </p:cNvSpPr>
          <p:nvPr>
            <p:ph type="title"/>
          </p:nvPr>
        </p:nvSpPr>
        <p:spPr/>
        <p:txBody>
          <a:bodyPr/>
          <a:lstStyle/>
          <a:p>
            <a:r>
              <a:rPr lang="en-US" dirty="0"/>
              <a:t>Step 2: Select PivotTable Button</a:t>
            </a:r>
          </a:p>
        </p:txBody>
      </p:sp>
      <p:sp>
        <p:nvSpPr>
          <p:cNvPr id="7" name="TextBox 6">
            <a:extLst>
              <a:ext uri="{FF2B5EF4-FFF2-40B4-BE49-F238E27FC236}">
                <a16:creationId xmlns:a16="http://schemas.microsoft.com/office/drawing/2014/main" id="{4EF7F37D-6A1C-4FCE-BAD1-99F72C34582A}"/>
              </a:ext>
            </a:extLst>
          </p:cNvPr>
          <p:cNvSpPr txBox="1"/>
          <p:nvPr/>
        </p:nvSpPr>
        <p:spPr>
          <a:xfrm>
            <a:off x="646647" y="114477"/>
            <a:ext cx="1322798" cy="335348"/>
          </a:xfrm>
          <a:prstGeom prst="rect">
            <a:avLst/>
          </a:prstGeom>
          <a:solidFill>
            <a:srgbClr val="FFFF00"/>
          </a:solidFill>
        </p:spPr>
        <p:txBody>
          <a:bodyPr wrap="none" rtlCol="0">
            <a:spAutoFit/>
          </a:bodyPr>
          <a:lstStyle/>
          <a:p>
            <a:r>
              <a:rPr lang="en-US" dirty="0"/>
              <a:t>D220_03_20</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rotWithShape="1">
          <a:blip r:embed="rId3"/>
          <a:srcRect b="78475"/>
          <a:stretch/>
        </p:blipFill>
        <p:spPr>
          <a:xfrm>
            <a:off x="217961" y="1509205"/>
            <a:ext cx="9055741" cy="1048938"/>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308046" y="2690668"/>
            <a:ext cx="3119134"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dirty="0">
                <a:latin typeface="+mn-lt"/>
              </a:rPr>
              <a:t>Note the ribbon changed to the Insert menu options.</a:t>
            </a:r>
          </a:p>
          <a:p>
            <a:pPr marL="0" lvl="1" indent="0">
              <a:spcAft>
                <a:spcPts val="600"/>
              </a:spcAft>
              <a:buNone/>
            </a:pPr>
            <a:r>
              <a:rPr lang="en-US" sz="1200" dirty="0">
                <a:latin typeface="+mn-lt"/>
              </a:rPr>
              <a:t>In the Insert ribbon, select the </a:t>
            </a:r>
            <a:r>
              <a:rPr lang="en-US" sz="1200" b="1" dirty="0">
                <a:latin typeface="+mn-lt"/>
              </a:rPr>
              <a:t>PivotTable </a:t>
            </a:r>
            <a:r>
              <a:rPr lang="en-US" sz="1200" dirty="0">
                <a:latin typeface="+mn-lt"/>
              </a:rPr>
              <a:t>button.</a:t>
            </a:r>
          </a:p>
        </p:txBody>
      </p:sp>
      <p:sp>
        <p:nvSpPr>
          <p:cNvPr id="12" name="Arrow: Down 11">
            <a:extLst>
              <a:ext uri="{FF2B5EF4-FFF2-40B4-BE49-F238E27FC236}">
                <a16:creationId xmlns:a16="http://schemas.microsoft.com/office/drawing/2014/main" id="{7E89B0A8-AD51-4F71-97C6-E3CAC9361186}"/>
              </a:ext>
            </a:extLst>
          </p:cNvPr>
          <p:cNvSpPr/>
          <p:nvPr/>
        </p:nvSpPr>
        <p:spPr>
          <a:xfrm rot="5400000">
            <a:off x="837556" y="1893313"/>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244514" y="1742519"/>
            <a:ext cx="543425" cy="679668"/>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7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78B12B-3CFA-447C-A937-B702F32DA0DC}"/>
              </a:ext>
            </a:extLst>
          </p:cNvPr>
          <p:cNvPicPr>
            <a:picLocks noChangeAspect="1"/>
          </p:cNvPicPr>
          <p:nvPr/>
        </p:nvPicPr>
        <p:blipFill>
          <a:blip r:embed="rId3">
            <a:duotone>
              <a:schemeClr val="bg2">
                <a:shade val="45000"/>
                <a:satMod val="135000"/>
              </a:schemeClr>
              <a:prstClr val="white"/>
            </a:duotone>
          </a:blip>
          <a:srcRect/>
          <a:stretch/>
        </p:blipFill>
        <p:spPr>
          <a:xfrm>
            <a:off x="217961" y="1509205"/>
            <a:ext cx="9055741" cy="4873007"/>
          </a:xfrm>
          <a:prstGeom prst="rect">
            <a:avLst/>
          </a:prstGeom>
        </p:spPr>
      </p:pic>
      <p:sp>
        <p:nvSpPr>
          <p:cNvPr id="4" name="Title 3"/>
          <p:cNvSpPr>
            <a:spLocks noGrp="1"/>
          </p:cNvSpPr>
          <p:nvPr>
            <p:ph type="title"/>
          </p:nvPr>
        </p:nvSpPr>
        <p:spPr/>
        <p:txBody>
          <a:bodyPr/>
          <a:lstStyle/>
          <a:p>
            <a:r>
              <a:rPr lang="en-US" dirty="0"/>
              <a:t>Step 3: Verify Source Data</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rotWithShape="1">
          <a:blip r:embed="rId3"/>
          <a:srcRect l="14028" t="38130" r="51168" b="3779"/>
          <a:stretch/>
        </p:blipFill>
        <p:spPr>
          <a:xfrm>
            <a:off x="1488332" y="3367294"/>
            <a:ext cx="3151763" cy="2830748"/>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4977143" y="3105970"/>
            <a:ext cx="3230686" cy="1699369"/>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dirty="0">
                <a:latin typeface="+mn-lt"/>
              </a:rPr>
              <a:t>The </a:t>
            </a:r>
            <a:r>
              <a:rPr lang="en-US" sz="1200" b="1" dirty="0">
                <a:latin typeface="+mn-lt"/>
              </a:rPr>
              <a:t>Create PivotTable </a:t>
            </a:r>
            <a:r>
              <a:rPr lang="en-US" sz="1200" dirty="0">
                <a:latin typeface="+mn-lt"/>
              </a:rPr>
              <a:t>box appears.</a:t>
            </a:r>
          </a:p>
          <a:p>
            <a:pPr marL="0" lvl="1" indent="0">
              <a:spcAft>
                <a:spcPts val="600"/>
              </a:spcAft>
              <a:buNone/>
            </a:pPr>
            <a:r>
              <a:rPr lang="en-US" sz="1200" dirty="0">
                <a:latin typeface="+mn-lt"/>
              </a:rPr>
              <a:t>In the Create PivotTable dialog box, verify the </a:t>
            </a:r>
            <a:r>
              <a:rPr lang="en-US" sz="1200" b="1" dirty="0">
                <a:latin typeface="+mn-lt"/>
              </a:rPr>
              <a:t>Existing Worksheet </a:t>
            </a:r>
            <a:r>
              <a:rPr lang="en-US" sz="1200" dirty="0">
                <a:latin typeface="+mn-lt"/>
              </a:rPr>
              <a:t>and table is selected. </a:t>
            </a:r>
          </a:p>
          <a:p>
            <a:pPr marL="0" lvl="1" indent="0">
              <a:spcAft>
                <a:spcPts val="600"/>
              </a:spcAft>
              <a:buNone/>
            </a:pPr>
            <a:r>
              <a:rPr lang="en-US" sz="1200" dirty="0">
                <a:latin typeface="+mn-lt"/>
              </a:rPr>
              <a:t>In this example the cells to be included are “$L$1” in the “Transaction History Q1” worksheet. Select </a:t>
            </a:r>
            <a:r>
              <a:rPr lang="en-US" sz="1200" b="1" dirty="0">
                <a:latin typeface="+mn-lt"/>
              </a:rPr>
              <a:t>OK</a:t>
            </a:r>
          </a:p>
        </p:txBody>
      </p:sp>
      <p:sp>
        <p:nvSpPr>
          <p:cNvPr id="12" name="Arrow: Down 11">
            <a:extLst>
              <a:ext uri="{FF2B5EF4-FFF2-40B4-BE49-F238E27FC236}">
                <a16:creationId xmlns:a16="http://schemas.microsoft.com/office/drawing/2014/main" id="{7E89B0A8-AD51-4F71-97C6-E3CAC9361186}"/>
              </a:ext>
            </a:extLst>
          </p:cNvPr>
          <p:cNvSpPr/>
          <p:nvPr/>
        </p:nvSpPr>
        <p:spPr>
          <a:xfrm rot="5400000">
            <a:off x="3971383" y="5937861"/>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3240633" y="5915685"/>
            <a:ext cx="708797" cy="282357"/>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8FC78D0-EDCF-4706-9660-73402F09A9AF}"/>
              </a:ext>
            </a:extLst>
          </p:cNvPr>
          <p:cNvSpPr/>
          <p:nvPr/>
        </p:nvSpPr>
        <p:spPr>
          <a:xfrm>
            <a:off x="1488333" y="3367294"/>
            <a:ext cx="3151762" cy="283074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5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8EACA-3A41-4674-975F-C09848BF363B}"/>
              </a:ext>
            </a:extLst>
          </p:cNvPr>
          <p:cNvPicPr>
            <a:picLocks noChangeAspect="1"/>
          </p:cNvPicPr>
          <p:nvPr/>
        </p:nvPicPr>
        <p:blipFill rotWithShape="1">
          <a:blip r:embed="rId3">
            <a:duotone>
              <a:schemeClr val="bg2">
                <a:shade val="45000"/>
                <a:satMod val="135000"/>
              </a:schemeClr>
              <a:prstClr val="white"/>
            </a:duotone>
          </a:blip>
          <a:srcRect/>
          <a:stretch/>
        </p:blipFill>
        <p:spPr>
          <a:xfrm>
            <a:off x="217961" y="1533018"/>
            <a:ext cx="9055740" cy="4825381"/>
          </a:xfrm>
          <a:prstGeom prst="rect">
            <a:avLst/>
          </a:prstGeom>
        </p:spPr>
      </p:pic>
      <p:sp>
        <p:nvSpPr>
          <p:cNvPr id="4" name="Title 3"/>
          <p:cNvSpPr>
            <a:spLocks noGrp="1"/>
          </p:cNvSpPr>
          <p:nvPr>
            <p:ph type="title"/>
          </p:nvPr>
        </p:nvSpPr>
        <p:spPr/>
        <p:txBody>
          <a:bodyPr/>
          <a:lstStyle/>
          <a:p>
            <a:r>
              <a:rPr lang="en-US" dirty="0"/>
              <a:t>PivotTable Fields Box Appears</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rotWithShape="1">
          <a:blip r:embed="rId3"/>
          <a:srcRect l="68490" t="27299"/>
          <a:stretch/>
        </p:blipFill>
        <p:spPr>
          <a:xfrm>
            <a:off x="6420254" y="2850322"/>
            <a:ext cx="2853448" cy="3508077"/>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113183" y="2351855"/>
            <a:ext cx="5093319" cy="1134656"/>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dirty="0">
                <a:latin typeface="+mn-lt"/>
              </a:rPr>
              <a:t>The </a:t>
            </a:r>
            <a:r>
              <a:rPr lang="en-US" sz="1200" b="1" dirty="0">
                <a:latin typeface="+mn-lt"/>
              </a:rPr>
              <a:t>PivotTable Fields </a:t>
            </a:r>
            <a:r>
              <a:rPr lang="en-US" sz="1200" dirty="0">
                <a:latin typeface="+mn-lt"/>
              </a:rPr>
              <a:t>box appears.</a:t>
            </a:r>
          </a:p>
          <a:p>
            <a:pPr marL="0" lvl="1" indent="0">
              <a:spcAft>
                <a:spcPts val="600"/>
              </a:spcAft>
              <a:buNone/>
            </a:pPr>
            <a:r>
              <a:rPr lang="en-US" sz="1200" dirty="0">
                <a:latin typeface="+mn-lt"/>
              </a:rPr>
              <a:t>Barry is now ready to select which fields he would like in his PivotTable. </a:t>
            </a:r>
          </a:p>
          <a:p>
            <a:pPr marL="0" lvl="1" indent="0">
              <a:spcAft>
                <a:spcPts val="600"/>
              </a:spcAft>
              <a:buNone/>
            </a:pPr>
            <a:r>
              <a:rPr lang="en-US" sz="1200" b="1" i="1" dirty="0">
                <a:solidFill>
                  <a:srgbClr val="7A0000"/>
                </a:solidFill>
                <a:latin typeface="+mn-lt"/>
                <a:cs typeface="Open Sans" panose="020B0606030504020204" pitchFamily="34" charset="0"/>
              </a:rPr>
              <a:t>Click Next to learn about the options in the PivotTable Fields menu.</a:t>
            </a:r>
          </a:p>
        </p:txBody>
      </p:sp>
      <p:sp>
        <p:nvSpPr>
          <p:cNvPr id="11" name="Rectangle 10">
            <a:extLst>
              <a:ext uri="{FF2B5EF4-FFF2-40B4-BE49-F238E27FC236}">
                <a16:creationId xmlns:a16="http://schemas.microsoft.com/office/drawing/2014/main" id="{E3F5FE7D-4496-4D32-B477-04C41EAD054A}"/>
              </a:ext>
            </a:extLst>
          </p:cNvPr>
          <p:cNvSpPr/>
          <p:nvPr/>
        </p:nvSpPr>
        <p:spPr>
          <a:xfrm>
            <a:off x="6420254" y="2850323"/>
            <a:ext cx="2853447" cy="350807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27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E9B5C7-4B1A-4CD0-BFBD-15D27867515C}"/>
              </a:ext>
            </a:extLst>
          </p:cNvPr>
          <p:cNvPicPr>
            <a:picLocks noChangeAspect="1"/>
          </p:cNvPicPr>
          <p:nvPr/>
        </p:nvPicPr>
        <p:blipFill>
          <a:blip r:embed="rId3"/>
          <a:srcRect/>
          <a:stretch/>
        </p:blipFill>
        <p:spPr>
          <a:xfrm>
            <a:off x="502627" y="1623677"/>
            <a:ext cx="2462630" cy="4524204"/>
          </a:xfrm>
          <a:prstGeom prst="rect">
            <a:avLst/>
          </a:prstGeom>
        </p:spPr>
      </p:pic>
      <p:sp>
        <p:nvSpPr>
          <p:cNvPr id="4" name="Title 3"/>
          <p:cNvSpPr>
            <a:spLocks noGrp="1"/>
          </p:cNvSpPr>
          <p:nvPr>
            <p:ph type="title"/>
          </p:nvPr>
        </p:nvSpPr>
        <p:spPr/>
        <p:txBody>
          <a:bodyPr/>
          <a:lstStyle/>
          <a:p>
            <a:r>
              <a:rPr lang="en-US" dirty="0"/>
              <a:t>Description of PivotTable Fields Options</a:t>
            </a:r>
          </a:p>
        </p:txBody>
      </p:sp>
      <p:sp>
        <p:nvSpPr>
          <p:cNvPr id="14" name="TextBox 13">
            <a:extLst>
              <a:ext uri="{FF2B5EF4-FFF2-40B4-BE49-F238E27FC236}">
                <a16:creationId xmlns:a16="http://schemas.microsoft.com/office/drawing/2014/main" id="{A72B82ED-DEBA-47D3-B98C-A95D7B61FFE0}"/>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15" name="Picture 14">
            <a:extLst>
              <a:ext uri="{FF2B5EF4-FFF2-40B4-BE49-F238E27FC236}">
                <a16:creationId xmlns:a16="http://schemas.microsoft.com/office/drawing/2014/main" id="{1C4A2AE1-E044-434C-8EE3-0AA43939921B}"/>
              </a:ext>
            </a:extLst>
          </p:cNvPr>
          <p:cNvPicPr>
            <a:picLocks noChangeAspect="1"/>
          </p:cNvPicPr>
          <p:nvPr/>
        </p:nvPicPr>
        <p:blipFill>
          <a:blip r:embed="rId4"/>
          <a:srcRect/>
          <a:stretch/>
        </p:blipFill>
        <p:spPr>
          <a:xfrm>
            <a:off x="5697514" y="1765128"/>
            <a:ext cx="2060207" cy="4198257"/>
          </a:xfrm>
          <a:prstGeom prst="rect">
            <a:avLst/>
          </a:prstGeom>
        </p:spPr>
      </p:pic>
      <p:sp>
        <p:nvSpPr>
          <p:cNvPr id="20" name="Arrow: Down 19">
            <a:extLst>
              <a:ext uri="{FF2B5EF4-FFF2-40B4-BE49-F238E27FC236}">
                <a16:creationId xmlns:a16="http://schemas.microsoft.com/office/drawing/2014/main" id="{5473AC34-D459-4777-BE33-A4A6FB1CDF1C}"/>
              </a:ext>
            </a:extLst>
          </p:cNvPr>
          <p:cNvSpPr/>
          <p:nvPr/>
        </p:nvSpPr>
        <p:spPr>
          <a:xfrm rot="5400000">
            <a:off x="2994496" y="2980328"/>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0657F9C8-E1C0-424D-8F43-99D04ADA006B}"/>
              </a:ext>
            </a:extLst>
          </p:cNvPr>
          <p:cNvSpPr/>
          <p:nvPr/>
        </p:nvSpPr>
        <p:spPr>
          <a:xfrm rot="5400000">
            <a:off x="2994496" y="4196039"/>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CD75BBC-C47F-4956-B7B4-206956CEC59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68728" y="2952934"/>
            <a:ext cx="292790" cy="292790"/>
          </a:xfrm>
          <a:prstGeom prst="rect">
            <a:avLst/>
          </a:prstGeom>
        </p:spPr>
      </p:pic>
      <p:pic>
        <p:nvPicPr>
          <p:cNvPr id="33" name="Picture 32">
            <a:extLst>
              <a:ext uri="{FF2B5EF4-FFF2-40B4-BE49-F238E27FC236}">
                <a16:creationId xmlns:a16="http://schemas.microsoft.com/office/drawing/2014/main" id="{AF49CE9D-B084-4AC3-B34B-8CC29EECCEA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61765" y="5866472"/>
            <a:ext cx="292790" cy="292790"/>
          </a:xfrm>
          <a:prstGeom prst="rect">
            <a:avLst/>
          </a:prstGeom>
        </p:spPr>
      </p:pic>
      <p:sp>
        <p:nvSpPr>
          <p:cNvPr id="35" name="TextBox 34">
            <a:extLst>
              <a:ext uri="{FF2B5EF4-FFF2-40B4-BE49-F238E27FC236}">
                <a16:creationId xmlns:a16="http://schemas.microsoft.com/office/drawing/2014/main" id="{95152CF5-55DC-4D5C-90EA-7AB2FFB1BC17}"/>
              </a:ext>
            </a:extLst>
          </p:cNvPr>
          <p:cNvSpPr txBox="1"/>
          <p:nvPr/>
        </p:nvSpPr>
        <p:spPr>
          <a:xfrm>
            <a:off x="3983057" y="2195415"/>
            <a:ext cx="2247090" cy="830997"/>
          </a:xfrm>
          <a:prstGeom prst="rect">
            <a:avLst/>
          </a:prstGeom>
          <a:noFill/>
        </p:spPr>
        <p:txBody>
          <a:bodyPr wrap="square" rtlCol="0">
            <a:spAutoFit/>
          </a:bodyPr>
          <a:lstStyle/>
          <a:p>
            <a:pPr algn="ctr"/>
            <a:r>
              <a:rPr lang="en-US" sz="1200" i="1" dirty="0">
                <a:solidFill>
                  <a:srgbClr val="774009"/>
                </a:solidFill>
                <a:ea typeface="Open Sans" panose="020B0606030504020204" pitchFamily="34" charset="0"/>
                <a:cs typeface="Open Sans" panose="020B0606030504020204" pitchFamily="34" charset="0"/>
              </a:rPr>
              <a:t>Select the area next to each arrow to learn more about the available PivotTable Fields options </a:t>
            </a:r>
          </a:p>
        </p:txBody>
      </p:sp>
      <p:pic>
        <p:nvPicPr>
          <p:cNvPr id="36" name="Picture 35">
            <a:extLst>
              <a:ext uri="{FF2B5EF4-FFF2-40B4-BE49-F238E27FC236}">
                <a16:creationId xmlns:a16="http://schemas.microsoft.com/office/drawing/2014/main" id="{1D2EB10F-23CE-4BDB-88F0-0B0A7A08006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81732" y="4164970"/>
            <a:ext cx="292790" cy="292790"/>
          </a:xfrm>
          <a:prstGeom prst="rect">
            <a:avLst/>
          </a:prstGeom>
        </p:spPr>
      </p:pic>
    </p:spTree>
    <p:extLst>
      <p:ext uri="{BB962C8B-B14F-4D97-AF65-F5344CB8AC3E}">
        <p14:creationId xmlns:p14="http://schemas.microsoft.com/office/powerpoint/2010/main" val="63235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par>
                                <p:cTn id="11" presetID="10"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 presetClass="exit" presetSubtype="0" fill="hold" nodeType="withEffect">
                                  <p:stCondLst>
                                    <p:cond delay="0"/>
                                  </p:stCondLst>
                                  <p:childTnLst>
                                    <p:set>
                                      <p:cBhvr>
                                        <p:cTn id="15" dur="1" fill="hold">
                                          <p:stCondLst>
                                            <p:cond delay="0"/>
                                          </p:stCondLst>
                                        </p:cTn>
                                        <p:tgtEl>
                                          <p:spTgt spid="31"/>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0" presetClass="entr" presetSubtype="0" fill="hold" nodeType="with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 presetClass="exit" presetSubtype="0" fill="hold" nodeType="with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5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 presetClass="exit" presetSubtype="0" fill="hold" nodeType="withEffect">
                                  <p:stCondLst>
                                    <p:cond delay="0"/>
                                  </p:stCondLst>
                                  <p:childTnLst>
                                    <p:set>
                                      <p:cBhvr>
                                        <p:cTn id="33" dur="1" fill="hold">
                                          <p:stCondLst>
                                            <p:cond delay="0"/>
                                          </p:stCondLst>
                                        </p:cTn>
                                        <p:tgtEl>
                                          <p:spTgt spid="36"/>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B20475-6C0F-4A73-ADB7-9E8FD631A605}"/>
              </a:ext>
            </a:extLst>
          </p:cNvPr>
          <p:cNvSpPr/>
          <p:nvPr/>
        </p:nvSpPr>
        <p:spPr>
          <a:xfrm>
            <a:off x="398131" y="1746607"/>
            <a:ext cx="2103331" cy="436651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B8E226F-714E-4533-8AB6-2EDCEA07D5B8}"/>
              </a:ext>
            </a:extLst>
          </p:cNvPr>
          <p:cNvGrpSpPr/>
          <p:nvPr/>
        </p:nvGrpSpPr>
        <p:grpSpPr>
          <a:xfrm>
            <a:off x="567946" y="3560580"/>
            <a:ext cx="1724026" cy="988217"/>
            <a:chOff x="736369" y="3564732"/>
            <a:chExt cx="1724026" cy="988217"/>
          </a:xfrm>
        </p:grpSpPr>
        <p:sp>
          <p:nvSpPr>
            <p:cNvPr id="18" name="Rectangle 17">
              <a:extLst>
                <a:ext uri="{FF2B5EF4-FFF2-40B4-BE49-F238E27FC236}">
                  <a16:creationId xmlns:a16="http://schemas.microsoft.com/office/drawing/2014/main" id="{383E8554-1F48-44C4-82EC-F585DBC0798D}"/>
                </a:ext>
              </a:extLst>
            </p:cNvPr>
            <p:cNvSpPr/>
            <p:nvPr/>
          </p:nvSpPr>
          <p:spPr>
            <a:xfrm>
              <a:off x="736370" y="3567113"/>
              <a:ext cx="1724025" cy="98583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B9347833-F840-422B-BBFF-E6261E7B8455}"/>
                </a:ext>
              </a:extLst>
            </p:cNvPr>
            <p:cNvSpPr/>
            <p:nvPr/>
          </p:nvSpPr>
          <p:spPr>
            <a:xfrm>
              <a:off x="736369" y="3564732"/>
              <a:ext cx="1724025"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F87AE8-40D7-43B0-B31F-05B90E335E5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9D94268-8E4D-4E18-AC43-F0EFDB4C7E0D}"/>
              </a:ext>
            </a:extLst>
          </p:cNvPr>
          <p:cNvGrpSpPr/>
          <p:nvPr/>
        </p:nvGrpSpPr>
        <p:grpSpPr>
          <a:xfrm>
            <a:off x="567945" y="4678839"/>
            <a:ext cx="1724026" cy="988217"/>
            <a:chOff x="736369" y="3564732"/>
            <a:chExt cx="1724026" cy="988217"/>
          </a:xfrm>
        </p:grpSpPr>
        <p:sp>
          <p:nvSpPr>
            <p:cNvPr id="28" name="Rectangle 27">
              <a:extLst>
                <a:ext uri="{FF2B5EF4-FFF2-40B4-BE49-F238E27FC236}">
                  <a16:creationId xmlns:a16="http://schemas.microsoft.com/office/drawing/2014/main" id="{5D7234FE-65BB-42BF-9D32-D409D8A67FAC}"/>
                </a:ext>
              </a:extLst>
            </p:cNvPr>
            <p:cNvSpPr/>
            <p:nvPr/>
          </p:nvSpPr>
          <p:spPr>
            <a:xfrm>
              <a:off x="736370" y="3567113"/>
              <a:ext cx="1724025" cy="98583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a:extLst>
                <a:ext uri="{FF2B5EF4-FFF2-40B4-BE49-F238E27FC236}">
                  <a16:creationId xmlns:a16="http://schemas.microsoft.com/office/drawing/2014/main" id="{DCF5D415-04D1-44BD-88A5-2E78A7E2DB63}"/>
                </a:ext>
              </a:extLst>
            </p:cNvPr>
            <p:cNvSpPr/>
            <p:nvPr/>
          </p:nvSpPr>
          <p:spPr>
            <a:xfrm>
              <a:off x="736369" y="3564732"/>
              <a:ext cx="1724025"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8D00EC-7773-413B-A19A-9C820A753496}"/>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D9BDE0-FF5F-4A3D-9353-3085B603A777}"/>
              </a:ext>
            </a:extLst>
          </p:cNvPr>
          <p:cNvSpPr>
            <a:spLocks noGrp="1"/>
          </p:cNvSpPr>
          <p:nvPr>
            <p:ph type="title"/>
          </p:nvPr>
        </p:nvSpPr>
        <p:spPr/>
        <p:txBody>
          <a:bodyPr/>
          <a:lstStyle/>
          <a:p>
            <a:r>
              <a:rPr lang="en-US" dirty="0"/>
              <a:t>Why Use PivotTables?</a:t>
            </a:r>
          </a:p>
        </p:txBody>
      </p:sp>
      <p:grpSp>
        <p:nvGrpSpPr>
          <p:cNvPr id="35" name="Group 34">
            <a:extLst>
              <a:ext uri="{FF2B5EF4-FFF2-40B4-BE49-F238E27FC236}">
                <a16:creationId xmlns:a16="http://schemas.microsoft.com/office/drawing/2014/main" id="{50E566E7-2E2F-4496-80C0-31DC3A1A7627}"/>
              </a:ext>
            </a:extLst>
          </p:cNvPr>
          <p:cNvGrpSpPr/>
          <p:nvPr/>
        </p:nvGrpSpPr>
        <p:grpSpPr>
          <a:xfrm>
            <a:off x="567945" y="2422915"/>
            <a:ext cx="1724026" cy="988217"/>
            <a:chOff x="736369" y="3564732"/>
            <a:chExt cx="1724026" cy="988217"/>
          </a:xfrm>
        </p:grpSpPr>
        <p:sp>
          <p:nvSpPr>
            <p:cNvPr id="36" name="Rectangle 35">
              <a:extLst>
                <a:ext uri="{FF2B5EF4-FFF2-40B4-BE49-F238E27FC236}">
                  <a16:creationId xmlns:a16="http://schemas.microsoft.com/office/drawing/2014/main" id="{0E15C7C8-5C5C-4BE8-AEAE-481FFC56B483}"/>
                </a:ext>
              </a:extLst>
            </p:cNvPr>
            <p:cNvSpPr/>
            <p:nvPr/>
          </p:nvSpPr>
          <p:spPr>
            <a:xfrm>
              <a:off x="736370" y="3567113"/>
              <a:ext cx="1724025" cy="98583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a:extLst>
                <a:ext uri="{FF2B5EF4-FFF2-40B4-BE49-F238E27FC236}">
                  <a16:creationId xmlns:a16="http://schemas.microsoft.com/office/drawing/2014/main" id="{F4E9367B-3A50-41CE-8BF6-D47399F81577}"/>
                </a:ext>
              </a:extLst>
            </p:cNvPr>
            <p:cNvSpPr/>
            <p:nvPr/>
          </p:nvSpPr>
          <p:spPr>
            <a:xfrm>
              <a:off x="736369" y="3564732"/>
              <a:ext cx="1724025"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07C52F5-6C66-4364-8EBB-A834400604EB}"/>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lowchart: Magnetic Disk 42">
            <a:extLst>
              <a:ext uri="{FF2B5EF4-FFF2-40B4-BE49-F238E27FC236}">
                <a16:creationId xmlns:a16="http://schemas.microsoft.com/office/drawing/2014/main" id="{75950353-23DD-47A2-8A98-98F0C672740E}"/>
              </a:ext>
            </a:extLst>
          </p:cNvPr>
          <p:cNvSpPr/>
          <p:nvPr/>
        </p:nvSpPr>
        <p:spPr>
          <a:xfrm>
            <a:off x="961100" y="2500931"/>
            <a:ext cx="872664" cy="781050"/>
          </a:xfrm>
          <a:prstGeom prst="flowChartMagneticDisk">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Data</a:t>
            </a:r>
          </a:p>
        </p:txBody>
      </p:sp>
      <p:sp>
        <p:nvSpPr>
          <p:cNvPr id="46" name="TextBox 45">
            <a:extLst>
              <a:ext uri="{FF2B5EF4-FFF2-40B4-BE49-F238E27FC236}">
                <a16:creationId xmlns:a16="http://schemas.microsoft.com/office/drawing/2014/main" id="{467A9794-C240-402F-B64D-23ACC04252DE}"/>
              </a:ext>
            </a:extLst>
          </p:cNvPr>
          <p:cNvSpPr txBox="1"/>
          <p:nvPr/>
        </p:nvSpPr>
        <p:spPr>
          <a:xfrm flipH="1">
            <a:off x="567943" y="1804271"/>
            <a:ext cx="1724025" cy="584775"/>
          </a:xfrm>
          <a:prstGeom prst="rect">
            <a:avLst/>
          </a:prstGeom>
          <a:noFill/>
        </p:spPr>
        <p:txBody>
          <a:bodyPr wrap="square" rtlCol="0">
            <a:spAutoFit/>
          </a:bodyPr>
          <a:lstStyle/>
          <a:p>
            <a:pPr algn="ctr"/>
            <a:r>
              <a:rPr lang="en-US" sz="1600" b="1" dirty="0">
                <a:solidFill>
                  <a:schemeClr val="bg1"/>
                </a:solidFill>
                <a:latin typeface="+mj-lt"/>
              </a:rPr>
              <a:t>Separate Stored Data</a:t>
            </a:r>
          </a:p>
        </p:txBody>
      </p:sp>
      <p:sp>
        <p:nvSpPr>
          <p:cNvPr id="3" name="Flowchart: Magnetic Disk 2">
            <a:extLst>
              <a:ext uri="{FF2B5EF4-FFF2-40B4-BE49-F238E27FC236}">
                <a16:creationId xmlns:a16="http://schemas.microsoft.com/office/drawing/2014/main" id="{EBE2FBD4-70C4-4D72-9753-00BFA7603BE5}"/>
              </a:ext>
            </a:extLst>
          </p:cNvPr>
          <p:cNvSpPr/>
          <p:nvPr/>
        </p:nvSpPr>
        <p:spPr>
          <a:xfrm>
            <a:off x="969162" y="4757095"/>
            <a:ext cx="872664"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Data</a:t>
            </a:r>
          </a:p>
        </p:txBody>
      </p:sp>
      <p:sp>
        <p:nvSpPr>
          <p:cNvPr id="14" name="Flowchart: Magnetic Disk 13">
            <a:extLst>
              <a:ext uri="{FF2B5EF4-FFF2-40B4-BE49-F238E27FC236}">
                <a16:creationId xmlns:a16="http://schemas.microsoft.com/office/drawing/2014/main" id="{F9A25798-6EB3-41CD-AC9C-584A69B380AD}"/>
              </a:ext>
            </a:extLst>
          </p:cNvPr>
          <p:cNvSpPr/>
          <p:nvPr/>
        </p:nvSpPr>
        <p:spPr>
          <a:xfrm>
            <a:off x="961101" y="3637841"/>
            <a:ext cx="872664"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a:t>Data</a:t>
            </a:r>
          </a:p>
        </p:txBody>
      </p:sp>
      <p:grpSp>
        <p:nvGrpSpPr>
          <p:cNvPr id="17" name="Group 16">
            <a:extLst>
              <a:ext uri="{FF2B5EF4-FFF2-40B4-BE49-F238E27FC236}">
                <a16:creationId xmlns:a16="http://schemas.microsoft.com/office/drawing/2014/main" id="{E4B6B293-3266-42CC-A8C1-7D9B0AEE7CA3}"/>
              </a:ext>
            </a:extLst>
          </p:cNvPr>
          <p:cNvGrpSpPr/>
          <p:nvPr/>
        </p:nvGrpSpPr>
        <p:grpSpPr>
          <a:xfrm>
            <a:off x="2993628" y="3156004"/>
            <a:ext cx="6099904" cy="2957120"/>
            <a:chOff x="2993628" y="3156004"/>
            <a:chExt cx="6099904" cy="2957120"/>
          </a:xfrm>
        </p:grpSpPr>
        <p:sp>
          <p:nvSpPr>
            <p:cNvPr id="6" name="Rectangle: Top Corners Snipped 5">
              <a:extLst>
                <a:ext uri="{FF2B5EF4-FFF2-40B4-BE49-F238E27FC236}">
                  <a16:creationId xmlns:a16="http://schemas.microsoft.com/office/drawing/2014/main" id="{A183D96A-B593-4889-AF6E-827CF6C9BC74}"/>
                </a:ext>
              </a:extLst>
            </p:cNvPr>
            <p:cNvSpPr/>
            <p:nvPr/>
          </p:nvSpPr>
          <p:spPr>
            <a:xfrm>
              <a:off x="2993628" y="4148748"/>
              <a:ext cx="4218552" cy="1964376"/>
            </a:xfrm>
            <a:prstGeom prst="snip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D83474DF-1BF0-4A1C-BEB0-5445851A504D}"/>
                </a:ext>
              </a:extLst>
            </p:cNvPr>
            <p:cNvSpPr/>
            <p:nvPr/>
          </p:nvSpPr>
          <p:spPr>
            <a:xfrm rot="10800000">
              <a:off x="3584027" y="3156004"/>
              <a:ext cx="3037489" cy="184299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6A6612-F857-4E50-9A31-490F0C4D4ED0}"/>
                </a:ext>
              </a:extLst>
            </p:cNvPr>
            <p:cNvSpPr/>
            <p:nvPr/>
          </p:nvSpPr>
          <p:spPr>
            <a:xfrm>
              <a:off x="3981600" y="3493294"/>
              <a:ext cx="2230014" cy="1055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73628B-2E9B-4AD1-895E-775AD18066A4}"/>
                </a:ext>
              </a:extLst>
            </p:cNvPr>
            <p:cNvSpPr txBox="1"/>
            <p:nvPr/>
          </p:nvSpPr>
          <p:spPr>
            <a:xfrm flipH="1">
              <a:off x="4234594" y="4641233"/>
              <a:ext cx="1724025" cy="338554"/>
            </a:xfrm>
            <a:prstGeom prst="rect">
              <a:avLst/>
            </a:prstGeom>
            <a:noFill/>
          </p:spPr>
          <p:txBody>
            <a:bodyPr wrap="square" rtlCol="0">
              <a:spAutoFit/>
            </a:bodyPr>
            <a:lstStyle/>
            <a:p>
              <a:pPr algn="ctr"/>
              <a:r>
                <a:rPr lang="en-US" sz="1600" b="1" dirty="0">
                  <a:solidFill>
                    <a:schemeClr val="bg1"/>
                  </a:solidFill>
                  <a:latin typeface="+mj-lt"/>
                </a:rPr>
                <a:t>PivotTable</a:t>
              </a:r>
            </a:p>
          </p:txBody>
        </p:sp>
        <p:sp>
          <p:nvSpPr>
            <p:cNvPr id="13" name="Rectangle 12">
              <a:extLst>
                <a:ext uri="{FF2B5EF4-FFF2-40B4-BE49-F238E27FC236}">
                  <a16:creationId xmlns:a16="http://schemas.microsoft.com/office/drawing/2014/main" id="{DA0C3C94-560D-41CC-B3E3-AB6D8CAF2D40}"/>
                </a:ext>
              </a:extLst>
            </p:cNvPr>
            <p:cNvSpPr/>
            <p:nvPr/>
          </p:nvSpPr>
          <p:spPr>
            <a:xfrm>
              <a:off x="7212180" y="5841986"/>
              <a:ext cx="1881352" cy="27113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ECAE72-4004-4B92-B970-A8102145A605}"/>
                </a:ext>
              </a:extLst>
            </p:cNvPr>
            <p:cNvSpPr/>
            <p:nvPr/>
          </p:nvSpPr>
          <p:spPr>
            <a:xfrm>
              <a:off x="7083972" y="4998995"/>
              <a:ext cx="256416" cy="111412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829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80298E-6 4.02181E-7 L 0.31995 -0.07748 " pathEditMode="relative" rAng="0" ptsTypes="AA">
                                      <p:cBhvr>
                                        <p:cTn id="11" dur="2000" fill="hold"/>
                                        <p:tgtEl>
                                          <p:spTgt spid="43"/>
                                        </p:tgtEl>
                                        <p:attrNameLst>
                                          <p:attrName>ppt_x</p:attrName>
                                          <p:attrName>ppt_y</p:attrName>
                                        </p:attrNameLst>
                                      </p:cBhvr>
                                      <p:rCtr x="15989" y="-3885"/>
                                    </p:animMotion>
                                  </p:childTnLst>
                                </p:cTn>
                              </p:par>
                              <p:par>
                                <p:cTn id="12" presetID="42" presetClass="path" presetSubtype="0" accel="50000" decel="50000" fill="hold" grpId="0" nodeType="withEffect">
                                  <p:stCondLst>
                                    <p:cond delay="0"/>
                                  </p:stCondLst>
                                  <p:childTnLst>
                                    <p:animMotion origin="layout" path="M -1.80298E-6 2.88344E-6 L 0.46078 -0.23609 " pathEditMode="relative" rAng="0" ptsTypes="AA">
                                      <p:cBhvr>
                                        <p:cTn id="13" dur="2000" fill="hold"/>
                                        <p:tgtEl>
                                          <p:spTgt spid="14"/>
                                        </p:tgtEl>
                                        <p:attrNameLst>
                                          <p:attrName>ppt_x</p:attrName>
                                          <p:attrName>ppt_y</p:attrName>
                                        </p:attrNameLst>
                                      </p:cBhvr>
                                      <p:rCtr x="23031" y="-11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D264A-2440-4C9B-9721-D24F1F6075CA}"/>
              </a:ext>
            </a:extLst>
          </p:cNvPr>
          <p:cNvSpPr/>
          <p:nvPr/>
        </p:nvSpPr>
        <p:spPr>
          <a:xfrm>
            <a:off x="3398108" y="1724800"/>
            <a:ext cx="5741863" cy="4203159"/>
          </a:xfrm>
          <a:prstGeom prst="rect">
            <a:avLst/>
          </a:prstGeom>
          <a:solidFill>
            <a:srgbClr val="C9EB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Description of PivotTable Fields Options</a:t>
            </a:r>
          </a:p>
        </p:txBody>
      </p:sp>
      <p:sp>
        <p:nvSpPr>
          <p:cNvPr id="14" name="TextBox 13">
            <a:extLst>
              <a:ext uri="{FF2B5EF4-FFF2-40B4-BE49-F238E27FC236}">
                <a16:creationId xmlns:a16="http://schemas.microsoft.com/office/drawing/2014/main" id="{A72B82ED-DEBA-47D3-B98C-A95D7B61FFE0}"/>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20" name="Arrow: Down 19">
            <a:extLst>
              <a:ext uri="{FF2B5EF4-FFF2-40B4-BE49-F238E27FC236}">
                <a16:creationId xmlns:a16="http://schemas.microsoft.com/office/drawing/2014/main" id="{5473AC34-D459-4777-BE33-A4A6FB1CDF1C}"/>
              </a:ext>
            </a:extLst>
          </p:cNvPr>
          <p:cNvSpPr/>
          <p:nvPr/>
        </p:nvSpPr>
        <p:spPr>
          <a:xfrm rot="5400000">
            <a:off x="2994495" y="2980328"/>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E2534E-869F-4D0A-AD2A-42B3ECFE7A72}"/>
              </a:ext>
            </a:extLst>
          </p:cNvPr>
          <p:cNvSpPr txBox="1"/>
          <p:nvPr/>
        </p:nvSpPr>
        <p:spPr>
          <a:xfrm>
            <a:off x="3484605" y="1748329"/>
            <a:ext cx="5524641" cy="1354217"/>
          </a:xfrm>
          <a:prstGeom prst="rect">
            <a:avLst/>
          </a:prstGeom>
          <a:noFill/>
        </p:spPr>
        <p:txBody>
          <a:bodyPr wrap="square">
            <a:spAutoFit/>
          </a:bodyPr>
          <a:lstStyle/>
          <a:p>
            <a:pPr marL="153181">
              <a:spcAft>
                <a:spcPts val="600"/>
              </a:spcAft>
            </a:pPr>
            <a:r>
              <a:rPr lang="en-US" sz="1200" b="1" dirty="0">
                <a:solidFill>
                  <a:srgbClr val="C55A11"/>
                </a:solidFill>
              </a:rPr>
              <a:t>Data Fields</a:t>
            </a:r>
          </a:p>
          <a:p>
            <a:pPr marL="153181">
              <a:spcAft>
                <a:spcPts val="600"/>
              </a:spcAft>
            </a:pPr>
            <a:r>
              <a:rPr lang="en-US" sz="1200" dirty="0"/>
              <a:t>Every column of data from the source data is turned into a data field. Each data field contains all the data from its corresponding column in the source data.</a:t>
            </a:r>
          </a:p>
          <a:p>
            <a:pPr marL="153181">
              <a:spcAft>
                <a:spcPts val="600"/>
              </a:spcAft>
            </a:pPr>
            <a:r>
              <a:rPr lang="en-US" sz="1200" b="0" dirty="0">
                <a:solidFill>
                  <a:schemeClr val="tx1"/>
                </a:solidFill>
              </a:rPr>
              <a:t>For example, the Transaction Date data field in the menu contains all the rows of dates from the column in the source data.</a:t>
            </a:r>
          </a:p>
        </p:txBody>
      </p:sp>
      <p:pic>
        <p:nvPicPr>
          <p:cNvPr id="2" name="Picture 1" descr="A screenshot of a cell phone&#10;&#10;Description automatically generated">
            <a:extLst>
              <a:ext uri="{FF2B5EF4-FFF2-40B4-BE49-F238E27FC236}">
                <a16:creationId xmlns:a16="http://schemas.microsoft.com/office/drawing/2014/main" id="{B796C9F7-3181-420F-AD18-C988EF2844E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2679" r="32726" b="36004"/>
          <a:stretch/>
        </p:blipFill>
        <p:spPr>
          <a:xfrm>
            <a:off x="3800464" y="3204027"/>
            <a:ext cx="4990619" cy="2630518"/>
          </a:xfrm>
          <a:prstGeom prst="rect">
            <a:avLst/>
          </a:prstGeom>
        </p:spPr>
      </p:pic>
      <p:pic>
        <p:nvPicPr>
          <p:cNvPr id="30" name="Picture 29">
            <a:extLst>
              <a:ext uri="{FF2B5EF4-FFF2-40B4-BE49-F238E27FC236}">
                <a16:creationId xmlns:a16="http://schemas.microsoft.com/office/drawing/2014/main" id="{F27176CA-0F7E-453C-BE99-8631071A4015}"/>
              </a:ext>
            </a:extLst>
          </p:cNvPr>
          <p:cNvPicPr>
            <a:picLocks noChangeAspect="1"/>
          </p:cNvPicPr>
          <p:nvPr/>
        </p:nvPicPr>
        <p:blipFill rotWithShape="1">
          <a:blip r:embed="rId5"/>
          <a:srcRect b="49035"/>
          <a:stretch/>
        </p:blipFill>
        <p:spPr>
          <a:xfrm>
            <a:off x="5856843" y="3410646"/>
            <a:ext cx="2454568" cy="2298227"/>
          </a:xfrm>
          <a:prstGeom prst="rect">
            <a:avLst/>
          </a:prstGeom>
          <a:ln w="12700">
            <a:solidFill>
              <a:srgbClr val="217346"/>
            </a:solidFill>
            <a:miter lim="800000"/>
          </a:ln>
          <a:effectLst>
            <a:outerShdw blurRad="50800" dist="38100" algn="l" rotWithShape="0">
              <a:prstClr val="black">
                <a:alpha val="40000"/>
              </a:prstClr>
            </a:outerShdw>
          </a:effectLst>
        </p:spPr>
      </p:pic>
      <p:pic>
        <p:nvPicPr>
          <p:cNvPr id="10" name="Picture 9" descr="A screenshot of a cell phone&#10;&#10;Description automatically generated">
            <a:extLst>
              <a:ext uri="{FF2B5EF4-FFF2-40B4-BE49-F238E27FC236}">
                <a16:creationId xmlns:a16="http://schemas.microsoft.com/office/drawing/2014/main" id="{E89267A1-734F-4793-8770-771B6DF4D648}"/>
              </a:ext>
            </a:extLst>
          </p:cNvPr>
          <p:cNvPicPr>
            <a:picLocks noChangeAspect="1"/>
          </p:cNvPicPr>
          <p:nvPr/>
        </p:nvPicPr>
        <p:blipFill rotWithShape="1">
          <a:blip r:embed="rId6"/>
          <a:srcRect l="10441" t="2679" r="78677" b="36004"/>
          <a:stretch/>
        </p:blipFill>
        <p:spPr>
          <a:xfrm>
            <a:off x="4569928" y="3215840"/>
            <a:ext cx="807244" cy="2630518"/>
          </a:xfrm>
          <a:prstGeom prst="rect">
            <a:avLst/>
          </a:prstGeom>
        </p:spPr>
      </p:pic>
      <p:sp>
        <p:nvSpPr>
          <p:cNvPr id="38" name="Arrow: Down 37">
            <a:extLst>
              <a:ext uri="{FF2B5EF4-FFF2-40B4-BE49-F238E27FC236}">
                <a16:creationId xmlns:a16="http://schemas.microsoft.com/office/drawing/2014/main" id="{4D66531D-AC2B-49FA-B2DE-CFE88B7CE259}"/>
              </a:ext>
            </a:extLst>
          </p:cNvPr>
          <p:cNvSpPr/>
          <p:nvPr/>
        </p:nvSpPr>
        <p:spPr>
          <a:xfrm rot="16200000">
            <a:off x="5512310" y="4351609"/>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0F9CD03-38CD-4E8F-B6F4-EB11748DAD77}"/>
              </a:ext>
            </a:extLst>
          </p:cNvPr>
          <p:cNvSpPr/>
          <p:nvPr/>
        </p:nvSpPr>
        <p:spPr>
          <a:xfrm>
            <a:off x="5908992" y="4368301"/>
            <a:ext cx="858830" cy="17843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9C915C-6551-4A1F-B2B8-666E5BE79934}"/>
              </a:ext>
            </a:extLst>
          </p:cNvPr>
          <p:cNvSpPr/>
          <p:nvPr/>
        </p:nvSpPr>
        <p:spPr>
          <a:xfrm>
            <a:off x="4562361" y="3206710"/>
            <a:ext cx="814810" cy="265136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58EA7AA8-4A50-481A-A4BF-B91E372B6655}"/>
              </a:ext>
            </a:extLst>
          </p:cNvPr>
          <p:cNvPicPr>
            <a:picLocks noChangeAspect="1"/>
          </p:cNvPicPr>
          <p:nvPr/>
        </p:nvPicPr>
        <p:blipFill>
          <a:blip r:embed="rId5"/>
          <a:srcRect/>
          <a:stretch/>
        </p:blipFill>
        <p:spPr>
          <a:xfrm>
            <a:off x="502627" y="1623677"/>
            <a:ext cx="2462630" cy="4524204"/>
          </a:xfrm>
          <a:prstGeom prst="rect">
            <a:avLst/>
          </a:prstGeom>
        </p:spPr>
      </p:pic>
      <p:sp>
        <p:nvSpPr>
          <p:cNvPr id="48" name="Arrow: Down 47">
            <a:extLst>
              <a:ext uri="{FF2B5EF4-FFF2-40B4-BE49-F238E27FC236}">
                <a16:creationId xmlns:a16="http://schemas.microsoft.com/office/drawing/2014/main" id="{E844BA43-0791-49F6-B3A4-C206E14BF961}"/>
              </a:ext>
            </a:extLst>
          </p:cNvPr>
          <p:cNvSpPr/>
          <p:nvPr/>
        </p:nvSpPr>
        <p:spPr>
          <a:xfrm rot="5400000">
            <a:off x="2994496" y="2980328"/>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07091F85-5020-4A3E-8CF7-2EFB1F5B238C}"/>
              </a:ext>
            </a:extLst>
          </p:cNvPr>
          <p:cNvSpPr/>
          <p:nvPr/>
        </p:nvSpPr>
        <p:spPr>
          <a:xfrm rot="5400000">
            <a:off x="2994496" y="4196039"/>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86D793F5-E3CF-478A-8745-44365A7582B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961765" y="5866472"/>
            <a:ext cx="292790" cy="292790"/>
          </a:xfrm>
          <a:prstGeom prst="rect">
            <a:avLst/>
          </a:prstGeom>
        </p:spPr>
      </p:pic>
      <p:pic>
        <p:nvPicPr>
          <p:cNvPr id="58" name="Picture 57">
            <a:extLst>
              <a:ext uri="{FF2B5EF4-FFF2-40B4-BE49-F238E27FC236}">
                <a16:creationId xmlns:a16="http://schemas.microsoft.com/office/drawing/2014/main" id="{2FF73496-A0B4-4300-9B3D-82C74D421CD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981732" y="4164970"/>
            <a:ext cx="292790" cy="292790"/>
          </a:xfrm>
          <a:prstGeom prst="rect">
            <a:avLst/>
          </a:prstGeom>
        </p:spPr>
      </p:pic>
    </p:spTree>
    <p:extLst>
      <p:ext uri="{BB962C8B-B14F-4D97-AF65-F5344CB8AC3E}">
        <p14:creationId xmlns:p14="http://schemas.microsoft.com/office/powerpoint/2010/main" val="312678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750"/>
                                        <p:tgtEl>
                                          <p:spTgt spid="3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75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750"/>
                                        <p:tgtEl>
                                          <p:spTgt spid="51"/>
                                        </p:tgtEl>
                                      </p:cBhvr>
                                    </p:animEffect>
                                  </p:childTnLst>
                                </p:cTn>
                              </p:par>
                              <p:par>
                                <p:cTn id="28" presetID="10" presetClass="entr" presetSubtype="0" fill="hold" nodeType="withEffect">
                                  <p:stCondLst>
                                    <p:cond delay="50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 presetClass="exit" presetSubtype="0" fill="hold" nodeType="withEffect">
                                  <p:stCondLst>
                                    <p:cond delay="0"/>
                                  </p:stCondLst>
                                  <p:childTnLst>
                                    <p:set>
                                      <p:cBhvr>
                                        <p:cTn id="32" dur="1" fill="hold">
                                          <p:stCondLst>
                                            <p:cond delay="0"/>
                                          </p:stCondLst>
                                        </p:cTn>
                                        <p:tgtEl>
                                          <p:spTgt spid="5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0" presetClass="entr" presetSubtype="0" fill="hold" nodeType="withEffect">
                                  <p:stCondLst>
                                    <p:cond delay="5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1" presetClass="exit" presetSubtype="0" fill="hold" nodeType="withEffect">
                                  <p:stCondLst>
                                    <p:cond delay="0"/>
                                  </p:stCondLst>
                                  <p:childTnLst>
                                    <p:set>
                                      <p:cBhvr>
                                        <p:cTn id="39" dur="1" fill="hold">
                                          <p:stCondLst>
                                            <p:cond delay="0"/>
                                          </p:stCondLst>
                                        </p:cTn>
                                        <p:tgtEl>
                                          <p:spTgt spid="58"/>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39" grpId="0" animBg="1"/>
      <p:bldP spid="40" grpId="0" animBg="1"/>
      <p:bldP spid="48" grpId="0" animBg="1"/>
      <p:bldP spid="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D264A-2440-4C9B-9721-D24F1F6075CA}"/>
              </a:ext>
            </a:extLst>
          </p:cNvPr>
          <p:cNvSpPr/>
          <p:nvPr/>
        </p:nvSpPr>
        <p:spPr>
          <a:xfrm>
            <a:off x="3803384" y="1724800"/>
            <a:ext cx="5336587" cy="4203159"/>
          </a:xfrm>
          <a:prstGeom prst="rect">
            <a:avLst/>
          </a:prstGeom>
          <a:solidFill>
            <a:srgbClr val="C9EB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Description of PivotTable Fields Options</a:t>
            </a:r>
          </a:p>
        </p:txBody>
      </p:sp>
      <p:sp>
        <p:nvSpPr>
          <p:cNvPr id="14" name="TextBox 13">
            <a:extLst>
              <a:ext uri="{FF2B5EF4-FFF2-40B4-BE49-F238E27FC236}">
                <a16:creationId xmlns:a16="http://schemas.microsoft.com/office/drawing/2014/main" id="{A72B82ED-DEBA-47D3-B98C-A95D7B61FFE0}"/>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28" name="TextBox 27">
            <a:extLst>
              <a:ext uri="{FF2B5EF4-FFF2-40B4-BE49-F238E27FC236}">
                <a16:creationId xmlns:a16="http://schemas.microsoft.com/office/drawing/2014/main" id="{4EFC0250-14D8-434D-8A02-0978036A938C}"/>
              </a:ext>
            </a:extLst>
          </p:cNvPr>
          <p:cNvSpPr txBox="1"/>
          <p:nvPr/>
        </p:nvSpPr>
        <p:spPr>
          <a:xfrm>
            <a:off x="5362168" y="1263136"/>
            <a:ext cx="3428915" cy="461665"/>
          </a:xfrm>
          <a:prstGeom prst="rect">
            <a:avLst/>
          </a:prstGeom>
          <a:noFill/>
        </p:spPr>
        <p:txBody>
          <a:bodyPr wrap="square" rtlCol="0">
            <a:spAutoFit/>
          </a:bodyPr>
          <a:lstStyle/>
          <a:p>
            <a:pPr algn="ctr"/>
            <a:r>
              <a:rPr lang="en-US" sz="1200" i="1" dirty="0">
                <a:solidFill>
                  <a:srgbClr val="774009"/>
                </a:solidFill>
                <a:ea typeface="Open Sans" panose="020B0606030504020204" pitchFamily="34" charset="0"/>
                <a:cs typeface="Open Sans" panose="020B0606030504020204" pitchFamily="34" charset="0"/>
              </a:rPr>
              <a:t>Select the area next to each arrow to learn more about the available PivotTable Fields options </a:t>
            </a:r>
          </a:p>
        </p:txBody>
      </p:sp>
      <p:sp>
        <p:nvSpPr>
          <p:cNvPr id="11" name="TextBox 10">
            <a:extLst>
              <a:ext uri="{FF2B5EF4-FFF2-40B4-BE49-F238E27FC236}">
                <a16:creationId xmlns:a16="http://schemas.microsoft.com/office/drawing/2014/main" id="{15E2534E-869F-4D0A-AD2A-42B3ECFE7A72}"/>
              </a:ext>
            </a:extLst>
          </p:cNvPr>
          <p:cNvSpPr txBox="1"/>
          <p:nvPr/>
        </p:nvSpPr>
        <p:spPr>
          <a:xfrm>
            <a:off x="3782534" y="1748329"/>
            <a:ext cx="5226712" cy="2585323"/>
          </a:xfrm>
          <a:prstGeom prst="rect">
            <a:avLst/>
          </a:prstGeom>
          <a:noFill/>
        </p:spPr>
        <p:txBody>
          <a:bodyPr wrap="square">
            <a:spAutoFit/>
          </a:bodyPr>
          <a:lstStyle/>
          <a:p>
            <a:pPr marL="153181">
              <a:spcAft>
                <a:spcPts val="600"/>
              </a:spcAft>
            </a:pPr>
            <a:r>
              <a:rPr lang="en-US" sz="1200" b="1" dirty="0">
                <a:solidFill>
                  <a:srgbClr val="C55A11"/>
                </a:solidFill>
              </a:rPr>
              <a:t>Reorganizer Areas</a:t>
            </a:r>
          </a:p>
          <a:p>
            <a:pPr marL="153181">
              <a:spcAft>
                <a:spcPts val="600"/>
              </a:spcAft>
            </a:pPr>
            <a:r>
              <a:rPr lang="en-US" sz="1200" b="0" dirty="0">
                <a:solidFill>
                  <a:schemeClr val="tx1"/>
                </a:solidFill>
              </a:rPr>
              <a:t>To create a PivotTable, data fields must be placed in one of the four areas:</a:t>
            </a:r>
          </a:p>
          <a:p>
            <a:pPr marL="153181">
              <a:spcAft>
                <a:spcPts val="600"/>
              </a:spcAft>
            </a:pPr>
            <a:r>
              <a:rPr lang="en-US" sz="1200" b="1" dirty="0">
                <a:solidFill>
                  <a:schemeClr val="tx1"/>
                </a:solidFill>
              </a:rPr>
              <a:t>Filters</a:t>
            </a:r>
            <a:r>
              <a:rPr lang="en-US" sz="1200" b="0" dirty="0">
                <a:solidFill>
                  <a:schemeClr val="tx1"/>
                </a:solidFill>
              </a:rPr>
              <a:t> – enables user to focus on specific elements or cells of data within a data field.</a:t>
            </a:r>
          </a:p>
          <a:p>
            <a:pPr marL="153181">
              <a:spcAft>
                <a:spcPts val="600"/>
              </a:spcAft>
            </a:pPr>
            <a:r>
              <a:rPr lang="en-US" sz="1200" b="1" dirty="0"/>
              <a:t>Columns</a:t>
            </a:r>
            <a:r>
              <a:rPr lang="en-US" sz="1200" dirty="0"/>
              <a:t> – divides data into categories and sub-categories. </a:t>
            </a:r>
          </a:p>
          <a:p>
            <a:pPr marL="153181">
              <a:spcAft>
                <a:spcPts val="600"/>
              </a:spcAft>
            </a:pPr>
            <a:r>
              <a:rPr lang="en-US" sz="1200" b="1" dirty="0">
                <a:solidFill>
                  <a:schemeClr val="tx1"/>
                </a:solidFill>
              </a:rPr>
              <a:t>Rows</a:t>
            </a:r>
            <a:r>
              <a:rPr lang="en-US" sz="1200" b="0" dirty="0">
                <a:solidFill>
                  <a:schemeClr val="tx1"/>
                </a:solidFill>
              </a:rPr>
              <a:t> – groups data into categories and sub-categories along the left side of the table.</a:t>
            </a:r>
          </a:p>
          <a:p>
            <a:pPr marL="153181">
              <a:spcAft>
                <a:spcPts val="600"/>
              </a:spcAft>
            </a:pPr>
            <a:r>
              <a:rPr lang="en-US" sz="1200" b="1" dirty="0">
                <a:solidFill>
                  <a:schemeClr val="tx1"/>
                </a:solidFill>
              </a:rPr>
              <a:t>Values</a:t>
            </a:r>
            <a:r>
              <a:rPr lang="en-US" sz="1200" b="0" dirty="0">
                <a:solidFill>
                  <a:schemeClr val="tx1"/>
                </a:solidFill>
              </a:rPr>
              <a:t> – summarizes and calculates data fields.</a:t>
            </a:r>
          </a:p>
          <a:p>
            <a:pPr marL="153181">
              <a:spcAft>
                <a:spcPts val="600"/>
              </a:spcAft>
            </a:pPr>
            <a:r>
              <a:rPr lang="en-US" sz="1200" dirty="0"/>
              <a:t>When data field is assigned to an area, the PivotTable updates based on where it was placed.</a:t>
            </a:r>
            <a:endParaRPr lang="en-US" sz="1200" b="0" dirty="0">
              <a:solidFill>
                <a:schemeClr val="tx1"/>
              </a:solidFill>
            </a:endParaRPr>
          </a:p>
        </p:txBody>
      </p:sp>
      <p:pic>
        <p:nvPicPr>
          <p:cNvPr id="46" name="Picture 45">
            <a:extLst>
              <a:ext uri="{FF2B5EF4-FFF2-40B4-BE49-F238E27FC236}">
                <a16:creationId xmlns:a16="http://schemas.microsoft.com/office/drawing/2014/main" id="{98B09F8C-98C6-42D9-AB85-E1D6A74C41E7}"/>
              </a:ext>
            </a:extLst>
          </p:cNvPr>
          <p:cNvPicPr>
            <a:picLocks noChangeAspect="1"/>
          </p:cNvPicPr>
          <p:nvPr/>
        </p:nvPicPr>
        <p:blipFill>
          <a:blip r:embed="rId3"/>
          <a:srcRect/>
          <a:stretch/>
        </p:blipFill>
        <p:spPr>
          <a:xfrm>
            <a:off x="502627" y="1623677"/>
            <a:ext cx="2462630" cy="4524204"/>
          </a:xfrm>
          <a:prstGeom prst="rect">
            <a:avLst/>
          </a:prstGeom>
        </p:spPr>
      </p:pic>
      <p:sp>
        <p:nvSpPr>
          <p:cNvPr id="48" name="Arrow: Down 47">
            <a:extLst>
              <a:ext uri="{FF2B5EF4-FFF2-40B4-BE49-F238E27FC236}">
                <a16:creationId xmlns:a16="http://schemas.microsoft.com/office/drawing/2014/main" id="{FF5144AF-A8F5-403A-A4EE-D615DBEF53BB}"/>
              </a:ext>
            </a:extLst>
          </p:cNvPr>
          <p:cNvSpPr/>
          <p:nvPr/>
        </p:nvSpPr>
        <p:spPr>
          <a:xfrm rot="5400000">
            <a:off x="2994496" y="2980328"/>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F6F924E-DD04-40D0-9B33-FC12AEFA7FBA}"/>
              </a:ext>
            </a:extLst>
          </p:cNvPr>
          <p:cNvSpPr/>
          <p:nvPr/>
        </p:nvSpPr>
        <p:spPr>
          <a:xfrm>
            <a:off x="2505673" y="5902057"/>
            <a:ext cx="422387" cy="20939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27FF84B9-2960-4E94-9DE0-86E50A7D63C3}"/>
              </a:ext>
            </a:extLst>
          </p:cNvPr>
          <p:cNvSpPr/>
          <p:nvPr/>
        </p:nvSpPr>
        <p:spPr>
          <a:xfrm rot="5400000">
            <a:off x="2994496" y="4196039"/>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74593C0F-E696-4C3D-8CCE-974C2B37084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8728" y="2952934"/>
            <a:ext cx="292790" cy="292790"/>
          </a:xfrm>
          <a:prstGeom prst="rect">
            <a:avLst/>
          </a:prstGeom>
        </p:spPr>
      </p:pic>
      <p:pic>
        <p:nvPicPr>
          <p:cNvPr id="54" name="Picture 53">
            <a:extLst>
              <a:ext uri="{FF2B5EF4-FFF2-40B4-BE49-F238E27FC236}">
                <a16:creationId xmlns:a16="http://schemas.microsoft.com/office/drawing/2014/main" id="{3AED3100-1557-4C8E-9B95-2940E248957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1765" y="5866472"/>
            <a:ext cx="292790" cy="29279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7B3E7E6-9D5E-4C92-A891-40983856AE6A}"/>
              </a:ext>
            </a:extLst>
          </p:cNvPr>
          <p:cNvPicPr>
            <a:picLocks noChangeAspect="1"/>
          </p:cNvPicPr>
          <p:nvPr/>
        </p:nvPicPr>
        <p:blipFill rotWithShape="1">
          <a:blip r:embed="rId5"/>
          <a:srcRect b="10460"/>
          <a:stretch/>
        </p:blipFill>
        <p:spPr>
          <a:xfrm>
            <a:off x="6053539" y="4223477"/>
            <a:ext cx="2955707" cy="1570637"/>
          </a:xfrm>
          <a:prstGeom prst="rect">
            <a:avLst/>
          </a:prstGeom>
          <a:ln>
            <a:solidFill>
              <a:schemeClr val="bg1">
                <a:lumMod val="50000"/>
              </a:schemeClr>
            </a:solidFill>
            <a:miter lim="800000"/>
          </a:ln>
        </p:spPr>
      </p:pic>
    </p:spTree>
    <p:extLst>
      <p:ext uri="{BB962C8B-B14F-4D97-AF65-F5344CB8AC3E}">
        <p14:creationId xmlns:p14="http://schemas.microsoft.com/office/powerpoint/2010/main" val="13974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75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750"/>
                                        <p:tgtEl>
                                          <p:spTgt spid="51"/>
                                        </p:tgtEl>
                                      </p:cBhvr>
                                    </p:animEffect>
                                  </p:childTnLst>
                                </p:cTn>
                              </p:par>
                              <p:par>
                                <p:cTn id="14" presetID="10" presetClass="entr" presetSubtype="0" fill="hold" nodeType="withEffect">
                                  <p:stCondLst>
                                    <p:cond delay="50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 presetClass="exit" presetSubtype="0" fill="hold" nodeType="withEffect">
                                  <p:stCondLst>
                                    <p:cond delay="0"/>
                                  </p:stCondLst>
                                  <p:childTnLst>
                                    <p:set>
                                      <p:cBhvr>
                                        <p:cTn id="18" dur="1" fill="hold">
                                          <p:stCondLst>
                                            <p:cond delay="0"/>
                                          </p:stCondLst>
                                        </p:cTn>
                                        <p:tgtEl>
                                          <p:spTgt spid="5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0" presetClass="entr" presetSubtype="0" fill="hold" nodeType="withEffect">
                                  <p:stCondLst>
                                    <p:cond delay="50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 presetClass="exit" presetSubtype="0" fill="hold" nodeType="withEffect">
                                  <p:stCondLst>
                                    <p:cond delay="0"/>
                                  </p:stCondLst>
                                  <p:childTnLst>
                                    <p:set>
                                      <p:cBhvr>
                                        <p:cTn id="25" dur="1" fill="hold">
                                          <p:stCondLst>
                                            <p:cond delay="0"/>
                                          </p:stCondLst>
                                        </p:cTn>
                                        <p:tgtEl>
                                          <p:spTgt spid="5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8" grpId="0" animBg="1"/>
      <p:bldP spid="5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rrow: Down 28">
            <a:extLst>
              <a:ext uri="{FF2B5EF4-FFF2-40B4-BE49-F238E27FC236}">
                <a16:creationId xmlns:a16="http://schemas.microsoft.com/office/drawing/2014/main" id="{1B4F306A-2C06-4C68-BCC2-6D0D97CE626D}"/>
              </a:ext>
            </a:extLst>
          </p:cNvPr>
          <p:cNvSpPr/>
          <p:nvPr/>
        </p:nvSpPr>
        <p:spPr>
          <a:xfrm rot="5400000">
            <a:off x="2998343" y="5884711"/>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2D264A-2440-4C9B-9721-D24F1F6075CA}"/>
              </a:ext>
            </a:extLst>
          </p:cNvPr>
          <p:cNvSpPr/>
          <p:nvPr/>
        </p:nvSpPr>
        <p:spPr>
          <a:xfrm>
            <a:off x="3803384" y="3707027"/>
            <a:ext cx="5336587" cy="2220932"/>
          </a:xfrm>
          <a:prstGeom prst="rect">
            <a:avLst/>
          </a:prstGeom>
          <a:solidFill>
            <a:srgbClr val="C9EB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Description of PivotTable Fields Options</a:t>
            </a:r>
          </a:p>
        </p:txBody>
      </p:sp>
      <p:sp>
        <p:nvSpPr>
          <p:cNvPr id="14" name="TextBox 13">
            <a:extLst>
              <a:ext uri="{FF2B5EF4-FFF2-40B4-BE49-F238E27FC236}">
                <a16:creationId xmlns:a16="http://schemas.microsoft.com/office/drawing/2014/main" id="{A72B82ED-DEBA-47D3-B98C-A95D7B61FFE0}"/>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11" name="TextBox 10">
            <a:extLst>
              <a:ext uri="{FF2B5EF4-FFF2-40B4-BE49-F238E27FC236}">
                <a16:creationId xmlns:a16="http://schemas.microsoft.com/office/drawing/2014/main" id="{15E2534E-869F-4D0A-AD2A-42B3ECFE7A72}"/>
              </a:ext>
            </a:extLst>
          </p:cNvPr>
          <p:cNvSpPr txBox="1"/>
          <p:nvPr/>
        </p:nvSpPr>
        <p:spPr>
          <a:xfrm>
            <a:off x="3782534" y="3855920"/>
            <a:ext cx="5226712" cy="1985159"/>
          </a:xfrm>
          <a:prstGeom prst="rect">
            <a:avLst/>
          </a:prstGeom>
          <a:noFill/>
        </p:spPr>
        <p:txBody>
          <a:bodyPr wrap="square">
            <a:spAutoFit/>
          </a:bodyPr>
          <a:lstStyle/>
          <a:p>
            <a:pPr marL="153181">
              <a:spcAft>
                <a:spcPts val="600"/>
              </a:spcAft>
            </a:pPr>
            <a:r>
              <a:rPr lang="en-US" sz="1200" b="1" dirty="0">
                <a:solidFill>
                  <a:srgbClr val="C55A11"/>
                </a:solidFill>
              </a:rPr>
              <a:t>Update PivotTable</a:t>
            </a:r>
          </a:p>
          <a:p>
            <a:pPr marL="153181">
              <a:spcAft>
                <a:spcPts val="600"/>
              </a:spcAft>
            </a:pPr>
            <a:r>
              <a:rPr lang="en-US" sz="1200" b="0" dirty="0">
                <a:solidFill>
                  <a:schemeClr val="tx1"/>
                </a:solidFill>
              </a:rPr>
              <a:t>A user can choose to either have a PivotTable update automatically or by using the “Update” button</a:t>
            </a:r>
            <a:r>
              <a:rPr lang="en-US" sz="1200" dirty="0"/>
              <a:t>.</a:t>
            </a:r>
          </a:p>
          <a:p>
            <a:pPr marL="153181">
              <a:spcAft>
                <a:spcPts val="600"/>
              </a:spcAft>
            </a:pPr>
            <a:r>
              <a:rPr lang="en-US" sz="1200" b="0" dirty="0">
                <a:solidFill>
                  <a:schemeClr val="tx1"/>
                </a:solidFill>
              </a:rPr>
              <a:t>If the “Defer Layout Update” button is not selected, the Update button will be grayed out and </a:t>
            </a:r>
            <a:r>
              <a:rPr lang="en-US" sz="1200" dirty="0"/>
              <a:t>a PivotTable will update as soon as a data field is placed in an area.</a:t>
            </a:r>
          </a:p>
          <a:p>
            <a:pPr marL="153181">
              <a:spcAft>
                <a:spcPts val="600"/>
              </a:spcAft>
            </a:pPr>
            <a:r>
              <a:rPr lang="en-US" sz="1200" b="0" dirty="0">
                <a:solidFill>
                  <a:schemeClr val="tx1"/>
                </a:solidFill>
              </a:rPr>
              <a:t>If the “Defer Layout Update” button is </a:t>
            </a:r>
            <a:r>
              <a:rPr lang="en-US" sz="1200" dirty="0"/>
              <a:t>selected, the Update button will be available and the PivotTable will only update when the user clicks on it.</a:t>
            </a:r>
            <a:endParaRPr lang="en-US" sz="1200" b="0" dirty="0">
              <a:solidFill>
                <a:schemeClr val="tx1"/>
              </a:solidFill>
            </a:endParaRPr>
          </a:p>
        </p:txBody>
      </p:sp>
      <p:pic>
        <p:nvPicPr>
          <p:cNvPr id="46" name="Picture 45">
            <a:extLst>
              <a:ext uri="{FF2B5EF4-FFF2-40B4-BE49-F238E27FC236}">
                <a16:creationId xmlns:a16="http://schemas.microsoft.com/office/drawing/2014/main" id="{98B09F8C-98C6-42D9-AB85-E1D6A74C41E7}"/>
              </a:ext>
            </a:extLst>
          </p:cNvPr>
          <p:cNvPicPr>
            <a:picLocks noChangeAspect="1"/>
          </p:cNvPicPr>
          <p:nvPr/>
        </p:nvPicPr>
        <p:blipFill>
          <a:blip r:embed="rId3"/>
          <a:srcRect/>
          <a:stretch/>
        </p:blipFill>
        <p:spPr>
          <a:xfrm>
            <a:off x="502627" y="1623677"/>
            <a:ext cx="2462630" cy="4524204"/>
          </a:xfrm>
          <a:prstGeom prst="rect">
            <a:avLst/>
          </a:prstGeom>
        </p:spPr>
      </p:pic>
      <p:sp>
        <p:nvSpPr>
          <p:cNvPr id="48" name="Arrow: Down 47">
            <a:extLst>
              <a:ext uri="{FF2B5EF4-FFF2-40B4-BE49-F238E27FC236}">
                <a16:creationId xmlns:a16="http://schemas.microsoft.com/office/drawing/2014/main" id="{FF5144AF-A8F5-403A-A4EE-D615DBEF53BB}"/>
              </a:ext>
            </a:extLst>
          </p:cNvPr>
          <p:cNvSpPr/>
          <p:nvPr/>
        </p:nvSpPr>
        <p:spPr>
          <a:xfrm rot="5400000">
            <a:off x="2994496" y="2980328"/>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27FF84B9-2960-4E94-9DE0-86E50A7D63C3}"/>
              </a:ext>
            </a:extLst>
          </p:cNvPr>
          <p:cNvSpPr/>
          <p:nvPr/>
        </p:nvSpPr>
        <p:spPr>
          <a:xfrm rot="5400000">
            <a:off x="2994496" y="4196039"/>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74593C0F-E696-4C3D-8CCE-974C2B37084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8728" y="2952934"/>
            <a:ext cx="292790" cy="292790"/>
          </a:xfrm>
          <a:prstGeom prst="rect">
            <a:avLst/>
          </a:prstGeom>
        </p:spPr>
      </p:pic>
      <p:pic>
        <p:nvPicPr>
          <p:cNvPr id="58" name="Picture 57">
            <a:extLst>
              <a:ext uri="{FF2B5EF4-FFF2-40B4-BE49-F238E27FC236}">
                <a16:creationId xmlns:a16="http://schemas.microsoft.com/office/drawing/2014/main" id="{80D5E048-F28A-4EB2-AE4B-870DCC18175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81732" y="4164970"/>
            <a:ext cx="292790" cy="292790"/>
          </a:xfrm>
          <a:prstGeom prst="rect">
            <a:avLst/>
          </a:prstGeom>
        </p:spPr>
      </p:pic>
    </p:spTree>
    <p:extLst>
      <p:ext uri="{BB962C8B-B14F-4D97-AF65-F5344CB8AC3E}">
        <p14:creationId xmlns:p14="http://schemas.microsoft.com/office/powerpoint/2010/main" val="410377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75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750"/>
                                        <p:tgtEl>
                                          <p:spTgt spid="51"/>
                                        </p:tgtEl>
                                      </p:cBhvr>
                                    </p:animEffect>
                                  </p:childTnLst>
                                </p:cTn>
                              </p:par>
                              <p:par>
                                <p:cTn id="11" presetID="10" presetClass="entr" presetSubtype="0" fill="hold" nodeType="withEffect">
                                  <p:stCondLst>
                                    <p:cond delay="50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 presetClass="exit" presetSubtype="0" fill="hold" nodeType="withEffect">
                                  <p:stCondLst>
                                    <p:cond delay="0"/>
                                  </p:stCondLst>
                                  <p:childTnLst>
                                    <p:set>
                                      <p:cBhvr>
                                        <p:cTn id="15" dur="1" fill="hold">
                                          <p:stCondLst>
                                            <p:cond delay="0"/>
                                          </p:stCondLst>
                                        </p:cTn>
                                        <p:tgtEl>
                                          <p:spTgt spid="5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childTnLst>
                                </p:cTn>
                              </p:par>
                              <p:par>
                                <p:cTn id="18" presetID="10" presetClass="entr" presetSubtype="0" fill="hold" nodeType="withEffect">
                                  <p:stCondLst>
                                    <p:cond delay="5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 presetClass="exit" presetSubtype="0" fill="hold"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8" grpId="0" animBg="1"/>
      <p:bldP spid="5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12" y="1198812"/>
            <a:ext cx="5548231" cy="310392"/>
          </a:xfrm>
        </p:spPr>
        <p:txBody>
          <a:bodyPr/>
          <a:lstStyle/>
          <a:p>
            <a:r>
              <a:rPr lang="en-US" dirty="0"/>
              <a:t>PivotTable Fields menu: Assign Data Fields</a:t>
            </a:r>
          </a:p>
        </p:txBody>
      </p:sp>
      <p:pic>
        <p:nvPicPr>
          <p:cNvPr id="5" name="Picture 4">
            <a:extLst>
              <a:ext uri="{FF2B5EF4-FFF2-40B4-BE49-F238E27FC236}">
                <a16:creationId xmlns:a16="http://schemas.microsoft.com/office/drawing/2014/main" id="{D41BA8F1-4DC8-455C-9008-24853D23666E}"/>
              </a:ext>
            </a:extLst>
          </p:cNvPr>
          <p:cNvPicPr>
            <a:picLocks noChangeAspect="1"/>
          </p:cNvPicPr>
          <p:nvPr/>
        </p:nvPicPr>
        <p:blipFill>
          <a:blip r:embed="rId5"/>
          <a:stretch>
            <a:fillRect/>
          </a:stretch>
        </p:blipFill>
        <p:spPr>
          <a:xfrm>
            <a:off x="2066979" y="6400748"/>
            <a:ext cx="5404036" cy="397031"/>
          </a:xfrm>
          <a:prstGeom prst="rect">
            <a:avLst/>
          </a:prstGeom>
        </p:spPr>
      </p:pic>
      <p:sp>
        <p:nvSpPr>
          <p:cNvPr id="8" name="TextBox 7">
            <a:extLst>
              <a:ext uri="{FF2B5EF4-FFF2-40B4-BE49-F238E27FC236}">
                <a16:creationId xmlns:a16="http://schemas.microsoft.com/office/drawing/2014/main" id="{904BF344-C439-404A-BA2E-34F19A06EA39}"/>
              </a:ext>
            </a:extLst>
          </p:cNvPr>
          <p:cNvSpPr txBox="1"/>
          <p:nvPr/>
        </p:nvSpPr>
        <p:spPr>
          <a:xfrm>
            <a:off x="408414" y="1759481"/>
            <a:ext cx="8440684" cy="276999"/>
          </a:xfrm>
          <a:prstGeom prst="rect">
            <a:avLst/>
          </a:prstGeom>
          <a:noFill/>
        </p:spPr>
        <p:txBody>
          <a:bodyPr wrap="square">
            <a:spAutoFit/>
          </a:bodyPr>
          <a:lstStyle/>
          <a:p>
            <a:r>
              <a:rPr lang="en-US" sz="1200" b="0" dirty="0">
                <a:solidFill>
                  <a:schemeClr val="tx1"/>
                </a:solidFill>
                <a:ea typeface="Open Sans" panose="020B0606030504020204" pitchFamily="34" charset="0"/>
                <a:cs typeface="Open Sans" panose="020B0606030504020204" pitchFamily="34" charset="0"/>
              </a:rPr>
              <a:t>Watch the video to learn how to customize a PivotTable by assigning data fields to the four areas. </a:t>
            </a:r>
          </a:p>
        </p:txBody>
      </p:sp>
      <p:sp>
        <p:nvSpPr>
          <p:cNvPr id="2" name="Rectangle 1">
            <a:extLst>
              <a:ext uri="{FF2B5EF4-FFF2-40B4-BE49-F238E27FC236}">
                <a16:creationId xmlns:a16="http://schemas.microsoft.com/office/drawing/2014/main" id="{58849122-EDEC-48F9-80D7-2E5345614F67}"/>
              </a:ext>
            </a:extLst>
          </p:cNvPr>
          <p:cNvSpPr/>
          <p:nvPr/>
        </p:nvSpPr>
        <p:spPr>
          <a:xfrm>
            <a:off x="2739714" y="5902610"/>
            <a:ext cx="3450560"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Use the slider bar below to pause or replay the video.</a:t>
            </a:r>
          </a:p>
        </p:txBody>
      </p:sp>
      <p:pic>
        <p:nvPicPr>
          <p:cNvPr id="11" name="01_DataFields">
            <a:hlinkClick r:id="" action="ppaction://media"/>
            <a:extLst>
              <a:ext uri="{FF2B5EF4-FFF2-40B4-BE49-F238E27FC236}">
                <a16:creationId xmlns:a16="http://schemas.microsoft.com/office/drawing/2014/main" id="{102BD599-C7B6-4DBD-A70C-E02785135D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4654" y="2219950"/>
            <a:ext cx="5908204" cy="3461521"/>
          </a:xfrm>
          <a:prstGeom prst="rect">
            <a:avLst/>
          </a:prstGeom>
        </p:spPr>
      </p:pic>
    </p:spTree>
    <p:extLst>
      <p:ext uri="{BB962C8B-B14F-4D97-AF65-F5344CB8AC3E}">
        <p14:creationId xmlns:p14="http://schemas.microsoft.com/office/powerpoint/2010/main" val="141442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PivotTable Fields Menu: Set Row Labels</a:t>
            </a:r>
          </a:p>
        </p:txBody>
      </p:sp>
      <p:sp>
        <p:nvSpPr>
          <p:cNvPr id="2" name="TextBox 1">
            <a:extLst>
              <a:ext uri="{FF2B5EF4-FFF2-40B4-BE49-F238E27FC236}">
                <a16:creationId xmlns:a16="http://schemas.microsoft.com/office/drawing/2014/main" id="{DB3727D1-BB28-4B01-BA67-09B1FFD52EEB}"/>
              </a:ext>
            </a:extLst>
          </p:cNvPr>
          <p:cNvSpPr txBox="1"/>
          <p:nvPr/>
        </p:nvSpPr>
        <p:spPr>
          <a:xfrm>
            <a:off x="408414" y="1759481"/>
            <a:ext cx="8440684" cy="276999"/>
          </a:xfrm>
          <a:prstGeom prst="rect">
            <a:avLst/>
          </a:prstGeom>
          <a:noFill/>
        </p:spPr>
        <p:txBody>
          <a:bodyPr wrap="square">
            <a:spAutoFit/>
          </a:bodyPr>
          <a:lstStyle/>
          <a:p>
            <a:r>
              <a:rPr lang="en-US" sz="1200" b="0" dirty="0">
                <a:solidFill>
                  <a:schemeClr val="tx1"/>
                </a:solidFill>
                <a:ea typeface="Open Sans" panose="020B0606030504020204" pitchFamily="34" charset="0"/>
                <a:cs typeface="Open Sans" panose="020B0606030504020204" pitchFamily="34" charset="0"/>
              </a:rPr>
              <a:t>Watch the video to learn how to </a:t>
            </a:r>
            <a:r>
              <a:rPr lang="en-US" sz="1200" dirty="0">
                <a:ea typeface="Open Sans" panose="020B0606030504020204" pitchFamily="34" charset="0"/>
                <a:cs typeface="Open Sans" panose="020B0606030504020204" pitchFamily="34" charset="0"/>
              </a:rPr>
              <a:t>set up additional row labels and subcategories for a PivotTable</a:t>
            </a:r>
            <a:r>
              <a:rPr lang="en-US" sz="1200" b="0" dirty="0">
                <a:solidFill>
                  <a:schemeClr val="tx1"/>
                </a:solidFill>
                <a:ea typeface="Open Sans" panose="020B0606030504020204" pitchFamily="34" charset="0"/>
                <a:cs typeface="Open Sans" panose="020B0606030504020204" pitchFamily="34" charset="0"/>
              </a:rPr>
              <a:t>. </a:t>
            </a:r>
          </a:p>
        </p:txBody>
      </p:sp>
      <p:pic>
        <p:nvPicPr>
          <p:cNvPr id="3" name="Picture 2">
            <a:extLst>
              <a:ext uri="{FF2B5EF4-FFF2-40B4-BE49-F238E27FC236}">
                <a16:creationId xmlns:a16="http://schemas.microsoft.com/office/drawing/2014/main" id="{6CEA526E-7AF7-4955-BB9D-657B4214B05C}"/>
              </a:ext>
            </a:extLst>
          </p:cNvPr>
          <p:cNvPicPr>
            <a:picLocks noChangeAspect="1"/>
          </p:cNvPicPr>
          <p:nvPr/>
        </p:nvPicPr>
        <p:blipFill>
          <a:blip r:embed="rId5"/>
          <a:stretch>
            <a:fillRect/>
          </a:stretch>
        </p:blipFill>
        <p:spPr>
          <a:xfrm>
            <a:off x="2066979" y="6400748"/>
            <a:ext cx="5404036" cy="397031"/>
          </a:xfrm>
          <a:prstGeom prst="rect">
            <a:avLst/>
          </a:prstGeom>
        </p:spPr>
      </p:pic>
      <p:sp>
        <p:nvSpPr>
          <p:cNvPr id="9" name="Rectangle 8">
            <a:extLst>
              <a:ext uri="{FF2B5EF4-FFF2-40B4-BE49-F238E27FC236}">
                <a16:creationId xmlns:a16="http://schemas.microsoft.com/office/drawing/2014/main" id="{5E18AE01-1D4D-4995-9335-23E1DB03CD0D}"/>
              </a:ext>
            </a:extLst>
          </p:cNvPr>
          <p:cNvSpPr/>
          <p:nvPr/>
        </p:nvSpPr>
        <p:spPr>
          <a:xfrm>
            <a:off x="2739714" y="5902610"/>
            <a:ext cx="3450560"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Use the slider bar below to pause or replay the video.</a:t>
            </a:r>
          </a:p>
        </p:txBody>
      </p:sp>
      <p:pic>
        <p:nvPicPr>
          <p:cNvPr id="8" name="02_Rows">
            <a:hlinkClick r:id="" action="ppaction://media"/>
            <a:extLst>
              <a:ext uri="{FF2B5EF4-FFF2-40B4-BE49-F238E27FC236}">
                <a16:creationId xmlns:a16="http://schemas.microsoft.com/office/drawing/2014/main" id="{BFF8B843-E444-4B8D-BEB6-A59056EC24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9445" y="2257619"/>
            <a:ext cx="5747566" cy="3367406"/>
          </a:xfrm>
          <a:prstGeom prst="rect">
            <a:avLst/>
          </a:prstGeom>
        </p:spPr>
      </p:pic>
    </p:spTree>
    <p:extLst>
      <p:ext uri="{BB962C8B-B14F-4D97-AF65-F5344CB8AC3E}">
        <p14:creationId xmlns:p14="http://schemas.microsoft.com/office/powerpoint/2010/main" val="10097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PivotTable Fields Menu: Set Up Values</a:t>
            </a:r>
          </a:p>
        </p:txBody>
      </p:sp>
      <p:sp>
        <p:nvSpPr>
          <p:cNvPr id="2" name="TextBox 1">
            <a:extLst>
              <a:ext uri="{FF2B5EF4-FFF2-40B4-BE49-F238E27FC236}">
                <a16:creationId xmlns:a16="http://schemas.microsoft.com/office/drawing/2014/main" id="{762039D3-30F9-4688-A1F7-D1B78E228D59}"/>
              </a:ext>
            </a:extLst>
          </p:cNvPr>
          <p:cNvSpPr txBox="1"/>
          <p:nvPr/>
        </p:nvSpPr>
        <p:spPr>
          <a:xfrm>
            <a:off x="408414" y="1759481"/>
            <a:ext cx="8440684" cy="276999"/>
          </a:xfrm>
          <a:prstGeom prst="rect">
            <a:avLst/>
          </a:prstGeom>
          <a:noFill/>
        </p:spPr>
        <p:txBody>
          <a:bodyPr wrap="square">
            <a:spAutoFit/>
          </a:bodyPr>
          <a:lstStyle/>
          <a:p>
            <a:r>
              <a:rPr lang="en-US" sz="1200" b="0" dirty="0">
                <a:solidFill>
                  <a:schemeClr val="tx1"/>
                </a:solidFill>
                <a:ea typeface="Open Sans" panose="020B0606030504020204" pitchFamily="34" charset="0"/>
                <a:cs typeface="Open Sans" panose="020B0606030504020204" pitchFamily="34" charset="0"/>
              </a:rPr>
              <a:t>Watch the video to learn how to </a:t>
            </a:r>
            <a:r>
              <a:rPr lang="en-US" sz="1200" dirty="0">
                <a:ea typeface="Open Sans" panose="020B0606030504020204" pitchFamily="34" charset="0"/>
                <a:cs typeface="Open Sans" panose="020B0606030504020204" pitchFamily="34" charset="0"/>
              </a:rPr>
              <a:t>set up additional Values in a PivotTable</a:t>
            </a:r>
            <a:r>
              <a:rPr lang="en-US" sz="1200" b="0" dirty="0">
                <a:solidFill>
                  <a:schemeClr val="tx1"/>
                </a:solidFill>
                <a:ea typeface="Open Sans" panose="020B0606030504020204" pitchFamily="34" charset="0"/>
                <a:cs typeface="Open Sans" panose="020B0606030504020204" pitchFamily="34" charset="0"/>
              </a:rPr>
              <a:t>. </a:t>
            </a:r>
          </a:p>
        </p:txBody>
      </p:sp>
      <p:pic>
        <p:nvPicPr>
          <p:cNvPr id="3" name="Picture 2">
            <a:extLst>
              <a:ext uri="{FF2B5EF4-FFF2-40B4-BE49-F238E27FC236}">
                <a16:creationId xmlns:a16="http://schemas.microsoft.com/office/drawing/2014/main" id="{E55554CF-7E08-440E-9DAE-FAB0CC25A3CB}"/>
              </a:ext>
            </a:extLst>
          </p:cNvPr>
          <p:cNvPicPr>
            <a:picLocks noChangeAspect="1"/>
          </p:cNvPicPr>
          <p:nvPr/>
        </p:nvPicPr>
        <p:blipFill>
          <a:blip r:embed="rId5"/>
          <a:stretch>
            <a:fillRect/>
          </a:stretch>
        </p:blipFill>
        <p:spPr>
          <a:xfrm>
            <a:off x="2066979" y="6400748"/>
            <a:ext cx="5404036" cy="397031"/>
          </a:xfrm>
          <a:prstGeom prst="rect">
            <a:avLst/>
          </a:prstGeom>
        </p:spPr>
      </p:pic>
      <p:sp>
        <p:nvSpPr>
          <p:cNvPr id="9" name="Rectangle 8">
            <a:extLst>
              <a:ext uri="{FF2B5EF4-FFF2-40B4-BE49-F238E27FC236}">
                <a16:creationId xmlns:a16="http://schemas.microsoft.com/office/drawing/2014/main" id="{930CD54F-001B-469A-9C1B-AF47E425726D}"/>
              </a:ext>
            </a:extLst>
          </p:cNvPr>
          <p:cNvSpPr/>
          <p:nvPr/>
        </p:nvSpPr>
        <p:spPr>
          <a:xfrm>
            <a:off x="2739714" y="5902610"/>
            <a:ext cx="3450560"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Use the slider bar below to pause or replay the video.</a:t>
            </a:r>
          </a:p>
        </p:txBody>
      </p:sp>
      <p:pic>
        <p:nvPicPr>
          <p:cNvPr id="10" name="06_Values">
            <a:hlinkClick r:id="" action="ppaction://media"/>
            <a:extLst>
              <a:ext uri="{FF2B5EF4-FFF2-40B4-BE49-F238E27FC236}">
                <a16:creationId xmlns:a16="http://schemas.microsoft.com/office/drawing/2014/main" id="{79FE7DAB-9C02-4031-AD19-941336833D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6168" y="2094914"/>
            <a:ext cx="6399325" cy="3749261"/>
          </a:xfrm>
          <a:prstGeom prst="rect">
            <a:avLst/>
          </a:prstGeom>
        </p:spPr>
      </p:pic>
    </p:spTree>
    <p:extLst>
      <p:ext uri="{BB962C8B-B14F-4D97-AF65-F5344CB8AC3E}">
        <p14:creationId xmlns:p14="http://schemas.microsoft.com/office/powerpoint/2010/main" val="30652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PivotTable Fields Menu: Set Data Filter</a:t>
            </a:r>
          </a:p>
        </p:txBody>
      </p:sp>
      <p:sp>
        <p:nvSpPr>
          <p:cNvPr id="6" name="TextBox 5">
            <a:extLst>
              <a:ext uri="{FF2B5EF4-FFF2-40B4-BE49-F238E27FC236}">
                <a16:creationId xmlns:a16="http://schemas.microsoft.com/office/drawing/2014/main" id="{A2327F19-03FF-44C0-80F6-8D9BB269C4D3}"/>
              </a:ext>
            </a:extLst>
          </p:cNvPr>
          <p:cNvSpPr txBox="1"/>
          <p:nvPr/>
        </p:nvSpPr>
        <p:spPr>
          <a:xfrm>
            <a:off x="408414" y="1759481"/>
            <a:ext cx="8440684" cy="276999"/>
          </a:xfrm>
          <a:prstGeom prst="rect">
            <a:avLst/>
          </a:prstGeom>
          <a:noFill/>
        </p:spPr>
        <p:txBody>
          <a:bodyPr wrap="square">
            <a:spAutoFit/>
          </a:bodyPr>
          <a:lstStyle/>
          <a:p>
            <a:r>
              <a:rPr lang="en-US" sz="1200" b="0" dirty="0">
                <a:solidFill>
                  <a:schemeClr val="tx1"/>
                </a:solidFill>
                <a:ea typeface="Open Sans" panose="020B0606030504020204" pitchFamily="34" charset="0"/>
                <a:cs typeface="Open Sans" panose="020B0606030504020204" pitchFamily="34" charset="0"/>
              </a:rPr>
              <a:t>Watch the video to learn how to </a:t>
            </a:r>
            <a:r>
              <a:rPr lang="en-US" sz="1200" dirty="0">
                <a:ea typeface="Open Sans" panose="020B0606030504020204" pitchFamily="34" charset="0"/>
                <a:cs typeface="Open Sans" panose="020B0606030504020204" pitchFamily="34" charset="0"/>
              </a:rPr>
              <a:t>set up a data filter for a PivotTable</a:t>
            </a:r>
            <a:r>
              <a:rPr lang="en-US" sz="1200" b="0" dirty="0">
                <a:solidFill>
                  <a:schemeClr val="tx1"/>
                </a:solidFill>
                <a:ea typeface="Open Sans" panose="020B0606030504020204" pitchFamily="34" charset="0"/>
                <a:cs typeface="Open Sans" panose="020B0606030504020204" pitchFamily="34" charset="0"/>
              </a:rPr>
              <a:t>. </a:t>
            </a:r>
          </a:p>
        </p:txBody>
      </p:sp>
      <p:pic>
        <p:nvPicPr>
          <p:cNvPr id="2" name="Picture 1">
            <a:extLst>
              <a:ext uri="{FF2B5EF4-FFF2-40B4-BE49-F238E27FC236}">
                <a16:creationId xmlns:a16="http://schemas.microsoft.com/office/drawing/2014/main" id="{EE27599B-8E2D-4A6F-8366-31792F650AF1}"/>
              </a:ext>
            </a:extLst>
          </p:cNvPr>
          <p:cNvPicPr>
            <a:picLocks noChangeAspect="1"/>
          </p:cNvPicPr>
          <p:nvPr/>
        </p:nvPicPr>
        <p:blipFill>
          <a:blip r:embed="rId5"/>
          <a:stretch>
            <a:fillRect/>
          </a:stretch>
        </p:blipFill>
        <p:spPr>
          <a:xfrm>
            <a:off x="2066979" y="6400748"/>
            <a:ext cx="5404036" cy="397031"/>
          </a:xfrm>
          <a:prstGeom prst="rect">
            <a:avLst/>
          </a:prstGeom>
        </p:spPr>
      </p:pic>
      <p:sp>
        <p:nvSpPr>
          <p:cNvPr id="11" name="Rectangle 10">
            <a:extLst>
              <a:ext uri="{FF2B5EF4-FFF2-40B4-BE49-F238E27FC236}">
                <a16:creationId xmlns:a16="http://schemas.microsoft.com/office/drawing/2014/main" id="{DF030C3D-F41E-4B32-B9FE-29E7778FF492}"/>
              </a:ext>
            </a:extLst>
          </p:cNvPr>
          <p:cNvSpPr/>
          <p:nvPr/>
        </p:nvSpPr>
        <p:spPr>
          <a:xfrm>
            <a:off x="2739714" y="5902610"/>
            <a:ext cx="3450560"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Use the slider bar below to pause or replay the video.</a:t>
            </a:r>
          </a:p>
        </p:txBody>
      </p:sp>
      <p:pic>
        <p:nvPicPr>
          <p:cNvPr id="5" name="04_Filters">
            <a:hlinkClick r:id="" action="ppaction://media"/>
            <a:extLst>
              <a:ext uri="{FF2B5EF4-FFF2-40B4-BE49-F238E27FC236}">
                <a16:creationId xmlns:a16="http://schemas.microsoft.com/office/drawing/2014/main" id="{3B7CEBDD-BFB3-40C6-91D9-C95D381775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8024" y="2123441"/>
            <a:ext cx="6301946" cy="3692208"/>
          </a:xfrm>
          <a:prstGeom prst="rect">
            <a:avLst/>
          </a:prstGeom>
        </p:spPr>
      </p:pic>
    </p:spTree>
    <p:extLst>
      <p:ext uri="{BB962C8B-B14F-4D97-AF65-F5344CB8AC3E}">
        <p14:creationId xmlns:p14="http://schemas.microsoft.com/office/powerpoint/2010/main" val="6751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12" y="1198812"/>
            <a:ext cx="5574262" cy="310392"/>
          </a:xfrm>
        </p:spPr>
        <p:txBody>
          <a:bodyPr/>
          <a:lstStyle/>
          <a:p>
            <a:r>
              <a:rPr lang="en-US" dirty="0"/>
              <a:t>PivotTable Fields Menu: Set Columns of Data</a:t>
            </a:r>
          </a:p>
        </p:txBody>
      </p:sp>
      <p:sp>
        <p:nvSpPr>
          <p:cNvPr id="2" name="TextBox 1">
            <a:extLst>
              <a:ext uri="{FF2B5EF4-FFF2-40B4-BE49-F238E27FC236}">
                <a16:creationId xmlns:a16="http://schemas.microsoft.com/office/drawing/2014/main" id="{5D695386-983D-41D1-942E-56EC76066B43}"/>
              </a:ext>
            </a:extLst>
          </p:cNvPr>
          <p:cNvSpPr txBox="1"/>
          <p:nvPr/>
        </p:nvSpPr>
        <p:spPr>
          <a:xfrm>
            <a:off x="408414" y="1759481"/>
            <a:ext cx="8440684" cy="276999"/>
          </a:xfrm>
          <a:prstGeom prst="rect">
            <a:avLst/>
          </a:prstGeom>
          <a:noFill/>
        </p:spPr>
        <p:txBody>
          <a:bodyPr wrap="square">
            <a:spAutoFit/>
          </a:bodyPr>
          <a:lstStyle/>
          <a:p>
            <a:r>
              <a:rPr lang="en-US" sz="1200" b="0" dirty="0">
                <a:solidFill>
                  <a:schemeClr val="tx1"/>
                </a:solidFill>
                <a:ea typeface="Open Sans" panose="020B0606030504020204" pitchFamily="34" charset="0"/>
                <a:cs typeface="Open Sans" panose="020B0606030504020204" pitchFamily="34" charset="0"/>
              </a:rPr>
              <a:t>Watch the video to learn how to </a:t>
            </a:r>
            <a:r>
              <a:rPr lang="en-US" sz="1200" dirty="0">
                <a:ea typeface="Open Sans" panose="020B0606030504020204" pitchFamily="34" charset="0"/>
                <a:cs typeface="Open Sans" panose="020B0606030504020204" pitchFamily="34" charset="0"/>
              </a:rPr>
              <a:t>set up multiple Columns and Column Labels for a PivotTable</a:t>
            </a:r>
            <a:r>
              <a:rPr lang="en-US" sz="1200" b="0" dirty="0">
                <a:solidFill>
                  <a:schemeClr val="tx1"/>
                </a:solidFill>
                <a:ea typeface="Open Sans" panose="020B0606030504020204" pitchFamily="34" charset="0"/>
                <a:cs typeface="Open Sans" panose="020B0606030504020204" pitchFamily="34" charset="0"/>
              </a:rPr>
              <a:t>. </a:t>
            </a:r>
          </a:p>
        </p:txBody>
      </p:sp>
      <p:pic>
        <p:nvPicPr>
          <p:cNvPr id="3" name="Picture 2">
            <a:extLst>
              <a:ext uri="{FF2B5EF4-FFF2-40B4-BE49-F238E27FC236}">
                <a16:creationId xmlns:a16="http://schemas.microsoft.com/office/drawing/2014/main" id="{C0FF0057-FA63-47D8-9F40-A4835223FF46}"/>
              </a:ext>
            </a:extLst>
          </p:cNvPr>
          <p:cNvPicPr>
            <a:picLocks noChangeAspect="1"/>
          </p:cNvPicPr>
          <p:nvPr/>
        </p:nvPicPr>
        <p:blipFill>
          <a:blip r:embed="rId5"/>
          <a:stretch>
            <a:fillRect/>
          </a:stretch>
        </p:blipFill>
        <p:spPr>
          <a:xfrm>
            <a:off x="2066979" y="6400748"/>
            <a:ext cx="5404036" cy="397031"/>
          </a:xfrm>
          <a:prstGeom prst="rect">
            <a:avLst/>
          </a:prstGeom>
        </p:spPr>
      </p:pic>
      <p:sp>
        <p:nvSpPr>
          <p:cNvPr id="9" name="Rectangle 8">
            <a:extLst>
              <a:ext uri="{FF2B5EF4-FFF2-40B4-BE49-F238E27FC236}">
                <a16:creationId xmlns:a16="http://schemas.microsoft.com/office/drawing/2014/main" id="{E89BCB3C-3046-4FB2-9148-F3BFD556CCD8}"/>
              </a:ext>
            </a:extLst>
          </p:cNvPr>
          <p:cNvSpPr/>
          <p:nvPr/>
        </p:nvSpPr>
        <p:spPr>
          <a:xfrm>
            <a:off x="2739714" y="5902610"/>
            <a:ext cx="3450560"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Use the slider bar below to pause or replay the video.</a:t>
            </a:r>
          </a:p>
        </p:txBody>
      </p:sp>
      <p:pic>
        <p:nvPicPr>
          <p:cNvPr id="6" name="05_Columns">
            <a:hlinkClick r:id="" action="ppaction://media"/>
            <a:extLst>
              <a:ext uri="{FF2B5EF4-FFF2-40B4-BE49-F238E27FC236}">
                <a16:creationId xmlns:a16="http://schemas.microsoft.com/office/drawing/2014/main" id="{7E3A53C7-6520-44F8-B73F-EB0151D52D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7028" y="2051795"/>
            <a:ext cx="6383938" cy="3740246"/>
          </a:xfrm>
          <a:prstGeom prst="rect">
            <a:avLst/>
          </a:prstGeom>
        </p:spPr>
      </p:pic>
    </p:spTree>
    <p:extLst>
      <p:ext uri="{BB962C8B-B14F-4D97-AF65-F5344CB8AC3E}">
        <p14:creationId xmlns:p14="http://schemas.microsoft.com/office/powerpoint/2010/main" val="10418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Set Layout for PivotTable Fields Menu</a:t>
            </a:r>
          </a:p>
        </p:txBody>
      </p:sp>
      <p:pic>
        <p:nvPicPr>
          <p:cNvPr id="5" name="Picture 4" descr="A screenshot of a social media post&#10;&#10;Description automatically generated">
            <a:extLst>
              <a:ext uri="{FF2B5EF4-FFF2-40B4-BE49-F238E27FC236}">
                <a16:creationId xmlns:a16="http://schemas.microsoft.com/office/drawing/2014/main" id="{D8F28FBA-BFE2-4C30-BA07-442755B830CA}"/>
              </a:ext>
            </a:extLst>
          </p:cNvPr>
          <p:cNvPicPr>
            <a:picLocks noChangeAspect="1"/>
          </p:cNvPicPr>
          <p:nvPr/>
        </p:nvPicPr>
        <p:blipFill rotWithShape="1">
          <a:blip r:embed="rId3"/>
          <a:srcRect b="35173"/>
          <a:stretch/>
        </p:blipFill>
        <p:spPr>
          <a:xfrm>
            <a:off x="3559094" y="2715344"/>
            <a:ext cx="2373476" cy="3565285"/>
          </a:xfrm>
          <a:prstGeom prst="rect">
            <a:avLst/>
          </a:prstGeom>
        </p:spPr>
      </p:pic>
      <p:sp>
        <p:nvSpPr>
          <p:cNvPr id="6" name="Content Placeholder 9">
            <a:extLst>
              <a:ext uri="{FF2B5EF4-FFF2-40B4-BE49-F238E27FC236}">
                <a16:creationId xmlns:a16="http://schemas.microsoft.com/office/drawing/2014/main" id="{4CAB8AFC-A19B-4E54-B631-58AF213485BF}"/>
              </a:ext>
            </a:extLst>
          </p:cNvPr>
          <p:cNvSpPr txBox="1">
            <a:spLocks/>
          </p:cNvSpPr>
          <p:nvPr/>
        </p:nvSpPr>
        <p:spPr>
          <a:xfrm>
            <a:off x="334357" y="1655965"/>
            <a:ext cx="8620956" cy="929226"/>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 Settings icon enables you to re-format the layout of the PivotTable Fields menu, as well as sort your data fields, e.g. Transaction ID, Transaction Type, etc. </a:t>
            </a:r>
          </a:p>
          <a:p>
            <a:r>
              <a:rPr lang="en-US" sz="1200" b="0" dirty="0">
                <a:solidFill>
                  <a:schemeClr val="tx1"/>
                </a:solidFill>
              </a:rPr>
              <a:t>For example, the PivotTable Fields menu can be re-formatted from a “Stacked” view to a “Side-By-Side” view.</a:t>
            </a:r>
          </a:p>
        </p:txBody>
      </p:sp>
      <p:pic>
        <p:nvPicPr>
          <p:cNvPr id="13" name="Picture 12" descr="A screenshot of a social media post&#10;&#10;Description automatically generated">
            <a:extLst>
              <a:ext uri="{FF2B5EF4-FFF2-40B4-BE49-F238E27FC236}">
                <a16:creationId xmlns:a16="http://schemas.microsoft.com/office/drawing/2014/main" id="{4FEA58CE-6154-4024-A175-58C2D803AAB3}"/>
              </a:ext>
            </a:extLst>
          </p:cNvPr>
          <p:cNvPicPr>
            <a:picLocks noChangeAspect="1"/>
          </p:cNvPicPr>
          <p:nvPr/>
        </p:nvPicPr>
        <p:blipFill rotWithShape="1">
          <a:blip r:embed="rId4"/>
          <a:srcRect b="35173"/>
          <a:stretch/>
        </p:blipFill>
        <p:spPr>
          <a:xfrm>
            <a:off x="536352" y="2715346"/>
            <a:ext cx="2373475" cy="3565283"/>
          </a:xfrm>
          <a:prstGeom prst="rect">
            <a:avLst/>
          </a:prstGeom>
        </p:spPr>
      </p:pic>
      <p:sp>
        <p:nvSpPr>
          <p:cNvPr id="12" name="Arrow: Down 11">
            <a:extLst>
              <a:ext uri="{FF2B5EF4-FFF2-40B4-BE49-F238E27FC236}">
                <a16:creationId xmlns:a16="http://schemas.microsoft.com/office/drawing/2014/main" id="{7E89B0A8-AD51-4F71-97C6-E3CAC9361186}"/>
              </a:ext>
            </a:extLst>
          </p:cNvPr>
          <p:cNvSpPr/>
          <p:nvPr/>
        </p:nvSpPr>
        <p:spPr>
          <a:xfrm rot="16200000" flipH="1">
            <a:off x="1999474" y="2840960"/>
            <a:ext cx="439589" cy="4996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CCBB4CB-20B7-42E1-A43F-2646A8D4E49D}"/>
              </a:ext>
            </a:extLst>
          </p:cNvPr>
          <p:cNvSpPr/>
          <p:nvPr/>
        </p:nvSpPr>
        <p:spPr>
          <a:xfrm rot="16200000" flipH="1">
            <a:off x="3252412" y="3463265"/>
            <a:ext cx="439589" cy="4996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social media post&#10;&#10;Description automatically generated">
            <a:extLst>
              <a:ext uri="{FF2B5EF4-FFF2-40B4-BE49-F238E27FC236}">
                <a16:creationId xmlns:a16="http://schemas.microsoft.com/office/drawing/2014/main" id="{BFCFEA4D-FADE-41EA-8AF2-7E1175CA561C}"/>
              </a:ext>
            </a:extLst>
          </p:cNvPr>
          <p:cNvPicPr>
            <a:picLocks noChangeAspect="1"/>
          </p:cNvPicPr>
          <p:nvPr/>
        </p:nvPicPr>
        <p:blipFill rotWithShape="1">
          <a:blip r:embed="rId5"/>
          <a:srcRect b="35173"/>
          <a:stretch/>
        </p:blipFill>
        <p:spPr>
          <a:xfrm>
            <a:off x="6581837" y="2715344"/>
            <a:ext cx="2373476" cy="3565285"/>
          </a:xfrm>
          <a:prstGeom prst="rect">
            <a:avLst/>
          </a:prstGeom>
        </p:spPr>
      </p:pic>
    </p:spTree>
    <p:extLst>
      <p:ext uri="{BB962C8B-B14F-4D97-AF65-F5344CB8AC3E}">
        <p14:creationId xmlns:p14="http://schemas.microsoft.com/office/powerpoint/2010/main" val="335885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xit" presetSubtype="0" fill="hold" grpId="1" nodeType="withEffect">
                                  <p:stCondLst>
                                    <p:cond delay="100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par>
                          <p:cTn id="15" fill="hold">
                            <p:stCondLst>
                              <p:cond delay="2250"/>
                            </p:stCondLst>
                            <p:childTnLst>
                              <p:par>
                                <p:cTn id="16" presetID="10" presetClass="entr" presetSubtype="0" fill="hold" grpId="0" nodeType="after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750"/>
                                        <p:tgtEl>
                                          <p:spTgt spid="14"/>
                                        </p:tgtEl>
                                      </p:cBhvr>
                                    </p:animEffect>
                                  </p:childTnLst>
                                </p:cTn>
                              </p:par>
                            </p:childTnLst>
                          </p:cTn>
                        </p:par>
                        <p:par>
                          <p:cTn id="19" fill="hold">
                            <p:stCondLst>
                              <p:cond delay="4000"/>
                            </p:stCondLst>
                            <p:childTnLst>
                              <p:par>
                                <p:cTn id="20" presetID="10" presetClass="entr" presetSubtype="0"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xit" presetSubtype="0" fill="hold" grpId="1" nodeType="withEffect">
                                  <p:stCondLst>
                                    <p:cond delay="10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Search for data fields</a:t>
            </a:r>
          </a:p>
        </p:txBody>
      </p:sp>
      <p:pic>
        <p:nvPicPr>
          <p:cNvPr id="5" name="Picture 4">
            <a:extLst>
              <a:ext uri="{FF2B5EF4-FFF2-40B4-BE49-F238E27FC236}">
                <a16:creationId xmlns:a16="http://schemas.microsoft.com/office/drawing/2014/main" id="{D8F28FBA-BFE2-4C30-BA07-442755B830CA}"/>
              </a:ext>
            </a:extLst>
          </p:cNvPr>
          <p:cNvPicPr>
            <a:picLocks noChangeAspect="1"/>
          </p:cNvPicPr>
          <p:nvPr/>
        </p:nvPicPr>
        <p:blipFill rotWithShape="1">
          <a:blip r:embed="rId3"/>
          <a:srcRect b="43309"/>
          <a:stretch/>
        </p:blipFill>
        <p:spPr>
          <a:xfrm>
            <a:off x="3559094" y="3162818"/>
            <a:ext cx="2373475" cy="3117812"/>
          </a:xfrm>
          <a:prstGeom prst="rect">
            <a:avLst/>
          </a:prstGeom>
        </p:spPr>
      </p:pic>
      <p:sp>
        <p:nvSpPr>
          <p:cNvPr id="6" name="Content Placeholder 9">
            <a:extLst>
              <a:ext uri="{FF2B5EF4-FFF2-40B4-BE49-F238E27FC236}">
                <a16:creationId xmlns:a16="http://schemas.microsoft.com/office/drawing/2014/main" id="{4CAB8AFC-A19B-4E54-B631-58AF213485BF}"/>
              </a:ext>
            </a:extLst>
          </p:cNvPr>
          <p:cNvSpPr txBox="1">
            <a:spLocks/>
          </p:cNvSpPr>
          <p:nvPr/>
        </p:nvSpPr>
        <p:spPr>
          <a:xfrm>
            <a:off x="334357" y="1655964"/>
            <a:ext cx="8620956" cy="1320699"/>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sz="1200" b="0" dirty="0">
                <a:solidFill>
                  <a:schemeClr val="tx1"/>
                </a:solidFill>
              </a:rPr>
              <a:t>The Search field is specifically for the data fields in the menu, e.g. Transaction ID, Transaction Date, etc. In the example below, all of the data fields are viewable. However, if there were so many data fields that not all of them could not be shown on screen, the Search bar is a useful tool.  </a:t>
            </a:r>
          </a:p>
          <a:p>
            <a:r>
              <a:rPr lang="en-US" sz="1200" b="0" dirty="0">
                <a:solidFill>
                  <a:schemeClr val="tx1"/>
                </a:solidFill>
              </a:rPr>
              <a:t>For example, if the Debit data field was not viewable, a user could type in “Debit” to bring it to the top of the menu. The options begin to be sorted as you type. Even typing the letters “De” immediately limits all available options to those that begin with the letters “De.”</a:t>
            </a:r>
          </a:p>
        </p:txBody>
      </p:sp>
      <p:pic>
        <p:nvPicPr>
          <p:cNvPr id="13" name="Picture 12" descr="A screenshot of a social media post&#10;&#10;Description automatically generated">
            <a:extLst>
              <a:ext uri="{FF2B5EF4-FFF2-40B4-BE49-F238E27FC236}">
                <a16:creationId xmlns:a16="http://schemas.microsoft.com/office/drawing/2014/main" id="{4FEA58CE-6154-4024-A175-58C2D803AAB3}"/>
              </a:ext>
            </a:extLst>
          </p:cNvPr>
          <p:cNvPicPr>
            <a:picLocks noChangeAspect="1"/>
          </p:cNvPicPr>
          <p:nvPr/>
        </p:nvPicPr>
        <p:blipFill rotWithShape="1">
          <a:blip r:embed="rId4"/>
          <a:srcRect t="1" b="43308"/>
          <a:stretch/>
        </p:blipFill>
        <p:spPr>
          <a:xfrm>
            <a:off x="536352" y="3162818"/>
            <a:ext cx="2373475" cy="3117812"/>
          </a:xfrm>
          <a:prstGeom prst="rect">
            <a:avLst/>
          </a:prstGeom>
        </p:spPr>
      </p:pic>
      <p:sp>
        <p:nvSpPr>
          <p:cNvPr id="12" name="Arrow: Down 11">
            <a:extLst>
              <a:ext uri="{FF2B5EF4-FFF2-40B4-BE49-F238E27FC236}">
                <a16:creationId xmlns:a16="http://schemas.microsoft.com/office/drawing/2014/main" id="{7E89B0A8-AD51-4F71-97C6-E3CAC9361186}"/>
              </a:ext>
            </a:extLst>
          </p:cNvPr>
          <p:cNvSpPr/>
          <p:nvPr/>
        </p:nvSpPr>
        <p:spPr>
          <a:xfrm rot="5400000">
            <a:off x="1088251" y="3569470"/>
            <a:ext cx="439589" cy="4996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2CCBB4CB-20B7-42E1-A43F-2646A8D4E49D}"/>
              </a:ext>
            </a:extLst>
          </p:cNvPr>
          <p:cNvSpPr/>
          <p:nvPr/>
        </p:nvSpPr>
        <p:spPr>
          <a:xfrm rot="16200000" flipH="1">
            <a:off x="3116187" y="3569470"/>
            <a:ext cx="439589" cy="4996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FCFEA4D-FADE-41EA-8AF2-7E1175CA561C}"/>
              </a:ext>
            </a:extLst>
          </p:cNvPr>
          <p:cNvPicPr>
            <a:picLocks noChangeAspect="1"/>
          </p:cNvPicPr>
          <p:nvPr/>
        </p:nvPicPr>
        <p:blipFill rotWithShape="1">
          <a:blip r:embed="rId5"/>
          <a:srcRect b="43309"/>
          <a:stretch/>
        </p:blipFill>
        <p:spPr>
          <a:xfrm>
            <a:off x="6581837" y="3162819"/>
            <a:ext cx="2373475" cy="3117812"/>
          </a:xfrm>
          <a:prstGeom prst="rect">
            <a:avLst/>
          </a:prstGeom>
        </p:spPr>
      </p:pic>
      <p:sp>
        <p:nvSpPr>
          <p:cNvPr id="10" name="Arrow: Down 9">
            <a:extLst>
              <a:ext uri="{FF2B5EF4-FFF2-40B4-BE49-F238E27FC236}">
                <a16:creationId xmlns:a16="http://schemas.microsoft.com/office/drawing/2014/main" id="{EB73B714-E3F8-42C4-8ECE-AC8756FA72C8}"/>
              </a:ext>
            </a:extLst>
          </p:cNvPr>
          <p:cNvSpPr/>
          <p:nvPr/>
        </p:nvSpPr>
        <p:spPr>
          <a:xfrm rot="16200000" flipH="1">
            <a:off x="6112218" y="3789264"/>
            <a:ext cx="439589" cy="4996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9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75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xit" presetSubtype="0" fill="hold" grpId="1" nodeType="withEffect">
                                  <p:stCondLst>
                                    <p:cond delay="100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par>
                          <p:cTn id="15" fill="hold">
                            <p:stCondLst>
                              <p:cond delay="2250"/>
                            </p:stCondLst>
                            <p:childTnLst>
                              <p:par>
                                <p:cTn id="16" presetID="10" presetClass="entr" presetSubtype="0" fill="hold" grpId="0" nodeType="after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750"/>
                                        <p:tgtEl>
                                          <p:spTgt spid="14"/>
                                        </p:tgtEl>
                                      </p:cBhvr>
                                    </p:animEffect>
                                  </p:childTnLst>
                                </p:cTn>
                              </p:par>
                            </p:childTnLst>
                          </p:cTn>
                        </p:par>
                        <p:par>
                          <p:cTn id="19" fill="hold">
                            <p:stCondLst>
                              <p:cond delay="4000"/>
                            </p:stCondLst>
                            <p:childTnLst>
                              <p:par>
                                <p:cTn id="20" presetID="10" presetClass="entr" presetSubtype="0"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xit" presetSubtype="0" fill="hold" grpId="1" nodeType="withEffect">
                                  <p:stCondLst>
                                    <p:cond delay="10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5500"/>
                            </p:stCondLst>
                            <p:childTnLst>
                              <p:par>
                                <p:cTn id="27" presetID="10"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childTnLst>
                                </p:cTn>
                              </p:par>
                              <p:par>
                                <p:cTn id="30" presetID="10" presetClass="exit" presetSubtype="0" fill="hold" grpId="1" nodeType="withEffect">
                                  <p:stCondLst>
                                    <p:cond delay="100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6D17C-5057-4EB7-97D5-CEA0FA436262}"/>
              </a:ext>
            </a:extLst>
          </p:cNvPr>
          <p:cNvSpPr/>
          <p:nvPr/>
        </p:nvSpPr>
        <p:spPr>
          <a:xfrm>
            <a:off x="7212180" y="5841986"/>
            <a:ext cx="1881352" cy="27113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Flowchart: Magnetic Disk 3">
            <a:extLst>
              <a:ext uri="{FF2B5EF4-FFF2-40B4-BE49-F238E27FC236}">
                <a16:creationId xmlns:a16="http://schemas.microsoft.com/office/drawing/2014/main" id="{DAE47F2E-85E9-4A5D-9B25-B289E26158E0}"/>
              </a:ext>
            </a:extLst>
          </p:cNvPr>
          <p:cNvSpPr/>
          <p:nvPr/>
        </p:nvSpPr>
        <p:spPr>
          <a:xfrm>
            <a:off x="6211614" y="5169972"/>
            <a:ext cx="872664" cy="781050"/>
          </a:xfrm>
          <a:prstGeom prst="flowChartMagneticDisk">
            <a:avLst/>
          </a:prstGeom>
          <a:solidFill>
            <a:srgbClr val="7030A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Answers</a:t>
            </a:r>
          </a:p>
        </p:txBody>
      </p:sp>
      <p:sp>
        <p:nvSpPr>
          <p:cNvPr id="6" name="Rectangle: Top Corners Snipped 5">
            <a:extLst>
              <a:ext uri="{FF2B5EF4-FFF2-40B4-BE49-F238E27FC236}">
                <a16:creationId xmlns:a16="http://schemas.microsoft.com/office/drawing/2014/main" id="{A183D96A-B593-4889-AF6E-827CF6C9BC74}"/>
              </a:ext>
            </a:extLst>
          </p:cNvPr>
          <p:cNvSpPr/>
          <p:nvPr/>
        </p:nvSpPr>
        <p:spPr>
          <a:xfrm>
            <a:off x="2993628" y="4148748"/>
            <a:ext cx="4218552" cy="1964376"/>
          </a:xfrm>
          <a:prstGeom prst="snip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gnetic Disk 42">
            <a:extLst>
              <a:ext uri="{FF2B5EF4-FFF2-40B4-BE49-F238E27FC236}">
                <a16:creationId xmlns:a16="http://schemas.microsoft.com/office/drawing/2014/main" id="{75950353-23DD-47A2-8A98-98F0C672740E}"/>
              </a:ext>
            </a:extLst>
          </p:cNvPr>
          <p:cNvSpPr/>
          <p:nvPr/>
        </p:nvSpPr>
        <p:spPr>
          <a:xfrm>
            <a:off x="3798262" y="1998521"/>
            <a:ext cx="872664" cy="781050"/>
          </a:xfrm>
          <a:prstGeom prst="flowChartMagneticDisk">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Data</a:t>
            </a:r>
          </a:p>
        </p:txBody>
      </p:sp>
      <p:sp>
        <p:nvSpPr>
          <p:cNvPr id="14" name="Flowchart: Magnetic Disk 13">
            <a:extLst>
              <a:ext uri="{FF2B5EF4-FFF2-40B4-BE49-F238E27FC236}">
                <a16:creationId xmlns:a16="http://schemas.microsoft.com/office/drawing/2014/main" id="{F9A25798-6EB3-41CD-AC9C-584A69B380AD}"/>
              </a:ext>
            </a:extLst>
          </p:cNvPr>
          <p:cNvSpPr/>
          <p:nvPr/>
        </p:nvSpPr>
        <p:spPr>
          <a:xfrm>
            <a:off x="5522287" y="1998521"/>
            <a:ext cx="872664" cy="781050"/>
          </a:xfrm>
          <a:prstGeom prst="flowChartMagneticDisk">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a:t>Data</a:t>
            </a:r>
          </a:p>
        </p:txBody>
      </p:sp>
      <p:sp>
        <p:nvSpPr>
          <p:cNvPr id="7" name="Rectangle 6">
            <a:extLst>
              <a:ext uri="{FF2B5EF4-FFF2-40B4-BE49-F238E27FC236}">
                <a16:creationId xmlns:a16="http://schemas.microsoft.com/office/drawing/2014/main" id="{72B20475-6C0F-4A73-ADB7-9E8FD631A605}"/>
              </a:ext>
            </a:extLst>
          </p:cNvPr>
          <p:cNvSpPr/>
          <p:nvPr/>
        </p:nvSpPr>
        <p:spPr>
          <a:xfrm>
            <a:off x="398131" y="1746607"/>
            <a:ext cx="2103331" cy="436651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B8E226F-714E-4533-8AB6-2EDCEA07D5B8}"/>
              </a:ext>
            </a:extLst>
          </p:cNvPr>
          <p:cNvGrpSpPr/>
          <p:nvPr/>
        </p:nvGrpSpPr>
        <p:grpSpPr>
          <a:xfrm>
            <a:off x="567946" y="3560580"/>
            <a:ext cx="1724026" cy="988217"/>
            <a:chOff x="736369" y="3564732"/>
            <a:chExt cx="1724026" cy="988217"/>
          </a:xfrm>
        </p:grpSpPr>
        <p:sp>
          <p:nvSpPr>
            <p:cNvPr id="18" name="Rectangle 17">
              <a:extLst>
                <a:ext uri="{FF2B5EF4-FFF2-40B4-BE49-F238E27FC236}">
                  <a16:creationId xmlns:a16="http://schemas.microsoft.com/office/drawing/2014/main" id="{383E8554-1F48-44C4-82EC-F585DBC0798D}"/>
                </a:ext>
              </a:extLst>
            </p:cNvPr>
            <p:cNvSpPr/>
            <p:nvPr/>
          </p:nvSpPr>
          <p:spPr>
            <a:xfrm>
              <a:off x="736370" y="3567113"/>
              <a:ext cx="1724025" cy="98583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19">
              <a:extLst>
                <a:ext uri="{FF2B5EF4-FFF2-40B4-BE49-F238E27FC236}">
                  <a16:creationId xmlns:a16="http://schemas.microsoft.com/office/drawing/2014/main" id="{B9347833-F840-422B-BBFF-E6261E7B8455}"/>
                </a:ext>
              </a:extLst>
            </p:cNvPr>
            <p:cNvSpPr/>
            <p:nvPr/>
          </p:nvSpPr>
          <p:spPr>
            <a:xfrm>
              <a:off x="736369" y="3564732"/>
              <a:ext cx="1724025"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F87AE8-40D7-43B0-B31F-05B90E335E5F}"/>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9D94268-8E4D-4E18-AC43-F0EFDB4C7E0D}"/>
              </a:ext>
            </a:extLst>
          </p:cNvPr>
          <p:cNvGrpSpPr/>
          <p:nvPr/>
        </p:nvGrpSpPr>
        <p:grpSpPr>
          <a:xfrm>
            <a:off x="567945" y="4678839"/>
            <a:ext cx="1724026" cy="988217"/>
            <a:chOff x="736369" y="3564732"/>
            <a:chExt cx="1724026" cy="988217"/>
          </a:xfrm>
        </p:grpSpPr>
        <p:sp>
          <p:nvSpPr>
            <p:cNvPr id="28" name="Rectangle 27">
              <a:extLst>
                <a:ext uri="{FF2B5EF4-FFF2-40B4-BE49-F238E27FC236}">
                  <a16:creationId xmlns:a16="http://schemas.microsoft.com/office/drawing/2014/main" id="{5D7234FE-65BB-42BF-9D32-D409D8A67FAC}"/>
                </a:ext>
              </a:extLst>
            </p:cNvPr>
            <p:cNvSpPr/>
            <p:nvPr/>
          </p:nvSpPr>
          <p:spPr>
            <a:xfrm>
              <a:off x="736370" y="3567113"/>
              <a:ext cx="1724025" cy="98583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a:extLst>
                <a:ext uri="{FF2B5EF4-FFF2-40B4-BE49-F238E27FC236}">
                  <a16:creationId xmlns:a16="http://schemas.microsoft.com/office/drawing/2014/main" id="{DCF5D415-04D1-44BD-88A5-2E78A7E2DB63}"/>
                </a:ext>
              </a:extLst>
            </p:cNvPr>
            <p:cNvSpPr/>
            <p:nvPr/>
          </p:nvSpPr>
          <p:spPr>
            <a:xfrm>
              <a:off x="736369" y="3564732"/>
              <a:ext cx="1724025"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8D00EC-7773-413B-A19A-9C820A753496}"/>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8D9BDE0-FF5F-4A3D-9353-3085B603A777}"/>
              </a:ext>
            </a:extLst>
          </p:cNvPr>
          <p:cNvSpPr>
            <a:spLocks noGrp="1"/>
          </p:cNvSpPr>
          <p:nvPr>
            <p:ph type="title"/>
          </p:nvPr>
        </p:nvSpPr>
        <p:spPr/>
        <p:txBody>
          <a:bodyPr/>
          <a:lstStyle/>
          <a:p>
            <a:r>
              <a:rPr lang="en-US" dirty="0"/>
              <a:t>Why Use PivotTables?</a:t>
            </a:r>
          </a:p>
        </p:txBody>
      </p:sp>
      <p:grpSp>
        <p:nvGrpSpPr>
          <p:cNvPr id="35" name="Group 34">
            <a:extLst>
              <a:ext uri="{FF2B5EF4-FFF2-40B4-BE49-F238E27FC236}">
                <a16:creationId xmlns:a16="http://schemas.microsoft.com/office/drawing/2014/main" id="{50E566E7-2E2F-4496-80C0-31DC3A1A7627}"/>
              </a:ext>
            </a:extLst>
          </p:cNvPr>
          <p:cNvGrpSpPr/>
          <p:nvPr/>
        </p:nvGrpSpPr>
        <p:grpSpPr>
          <a:xfrm>
            <a:off x="567945" y="2422915"/>
            <a:ext cx="1724026" cy="988217"/>
            <a:chOff x="736369" y="3564732"/>
            <a:chExt cx="1724026" cy="988217"/>
          </a:xfrm>
        </p:grpSpPr>
        <p:sp>
          <p:nvSpPr>
            <p:cNvPr id="36" name="Rectangle 35">
              <a:extLst>
                <a:ext uri="{FF2B5EF4-FFF2-40B4-BE49-F238E27FC236}">
                  <a16:creationId xmlns:a16="http://schemas.microsoft.com/office/drawing/2014/main" id="{0E15C7C8-5C5C-4BE8-AEAE-481FFC56B483}"/>
                </a:ext>
              </a:extLst>
            </p:cNvPr>
            <p:cNvSpPr/>
            <p:nvPr/>
          </p:nvSpPr>
          <p:spPr>
            <a:xfrm>
              <a:off x="736370" y="3567113"/>
              <a:ext cx="1724025" cy="98583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a:extLst>
                <a:ext uri="{FF2B5EF4-FFF2-40B4-BE49-F238E27FC236}">
                  <a16:creationId xmlns:a16="http://schemas.microsoft.com/office/drawing/2014/main" id="{F4E9367B-3A50-41CE-8BF6-D47399F81577}"/>
                </a:ext>
              </a:extLst>
            </p:cNvPr>
            <p:cNvSpPr/>
            <p:nvPr/>
          </p:nvSpPr>
          <p:spPr>
            <a:xfrm>
              <a:off x="736369" y="3564732"/>
              <a:ext cx="1724025" cy="988217"/>
            </a:xfrm>
            <a:prstGeom prst="triangl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07C52F5-6C66-4364-8EBB-A834400604EB}"/>
                </a:ext>
              </a:extLst>
            </p:cNvPr>
            <p:cNvSpPr/>
            <p:nvPr/>
          </p:nvSpPr>
          <p:spPr>
            <a:xfrm>
              <a:off x="1076324" y="3567114"/>
              <a:ext cx="1015539" cy="585786"/>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467A9794-C240-402F-B64D-23ACC04252DE}"/>
              </a:ext>
            </a:extLst>
          </p:cNvPr>
          <p:cNvSpPr txBox="1"/>
          <p:nvPr/>
        </p:nvSpPr>
        <p:spPr>
          <a:xfrm flipH="1">
            <a:off x="567943" y="1804271"/>
            <a:ext cx="1724025" cy="584775"/>
          </a:xfrm>
          <a:prstGeom prst="rect">
            <a:avLst/>
          </a:prstGeom>
          <a:noFill/>
        </p:spPr>
        <p:txBody>
          <a:bodyPr wrap="square" rtlCol="0">
            <a:spAutoFit/>
          </a:bodyPr>
          <a:lstStyle/>
          <a:p>
            <a:pPr algn="ctr"/>
            <a:r>
              <a:rPr lang="en-US" sz="1600" b="1" dirty="0">
                <a:solidFill>
                  <a:schemeClr val="bg1"/>
                </a:solidFill>
                <a:latin typeface="+mj-lt"/>
              </a:rPr>
              <a:t>Separate Stored Data</a:t>
            </a:r>
          </a:p>
        </p:txBody>
      </p:sp>
      <p:sp>
        <p:nvSpPr>
          <p:cNvPr id="3" name="Flowchart: Magnetic Disk 2">
            <a:extLst>
              <a:ext uri="{FF2B5EF4-FFF2-40B4-BE49-F238E27FC236}">
                <a16:creationId xmlns:a16="http://schemas.microsoft.com/office/drawing/2014/main" id="{EBE2FBD4-70C4-4D72-9753-00BFA7603BE5}"/>
              </a:ext>
            </a:extLst>
          </p:cNvPr>
          <p:cNvSpPr/>
          <p:nvPr/>
        </p:nvSpPr>
        <p:spPr>
          <a:xfrm>
            <a:off x="969162" y="4757095"/>
            <a:ext cx="872664" cy="781050"/>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Data</a:t>
            </a:r>
          </a:p>
        </p:txBody>
      </p:sp>
      <p:sp>
        <p:nvSpPr>
          <p:cNvPr id="10" name="Isosceles Triangle 9">
            <a:extLst>
              <a:ext uri="{FF2B5EF4-FFF2-40B4-BE49-F238E27FC236}">
                <a16:creationId xmlns:a16="http://schemas.microsoft.com/office/drawing/2014/main" id="{D83474DF-1BF0-4A1C-BEB0-5445851A504D}"/>
              </a:ext>
            </a:extLst>
          </p:cNvPr>
          <p:cNvSpPr/>
          <p:nvPr/>
        </p:nvSpPr>
        <p:spPr>
          <a:xfrm rot="10800000">
            <a:off x="3584027" y="3156004"/>
            <a:ext cx="3037489" cy="184299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6A6612-F857-4E50-9A31-490F0C4D4ED0}"/>
              </a:ext>
            </a:extLst>
          </p:cNvPr>
          <p:cNvSpPr/>
          <p:nvPr/>
        </p:nvSpPr>
        <p:spPr>
          <a:xfrm>
            <a:off x="3981600" y="3493294"/>
            <a:ext cx="2230014" cy="1055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73628B-2E9B-4AD1-895E-775AD18066A4}"/>
              </a:ext>
            </a:extLst>
          </p:cNvPr>
          <p:cNvSpPr txBox="1"/>
          <p:nvPr/>
        </p:nvSpPr>
        <p:spPr>
          <a:xfrm flipH="1">
            <a:off x="4234594" y="4641233"/>
            <a:ext cx="1724025" cy="338554"/>
          </a:xfrm>
          <a:prstGeom prst="rect">
            <a:avLst/>
          </a:prstGeom>
          <a:noFill/>
        </p:spPr>
        <p:txBody>
          <a:bodyPr wrap="square" rtlCol="0">
            <a:spAutoFit/>
          </a:bodyPr>
          <a:lstStyle/>
          <a:p>
            <a:pPr algn="ctr"/>
            <a:r>
              <a:rPr lang="en-US" sz="1600" b="1" dirty="0">
                <a:solidFill>
                  <a:schemeClr val="bg1"/>
                </a:solidFill>
                <a:latin typeface="+mj-lt"/>
              </a:rPr>
              <a:t>PivotTable</a:t>
            </a:r>
          </a:p>
        </p:txBody>
      </p:sp>
      <p:sp>
        <p:nvSpPr>
          <p:cNvPr id="5" name="Rectangle 4">
            <a:extLst>
              <a:ext uri="{FF2B5EF4-FFF2-40B4-BE49-F238E27FC236}">
                <a16:creationId xmlns:a16="http://schemas.microsoft.com/office/drawing/2014/main" id="{E38777EA-BB46-433E-B774-69140ECC9D41}"/>
              </a:ext>
            </a:extLst>
          </p:cNvPr>
          <p:cNvSpPr/>
          <p:nvPr/>
        </p:nvSpPr>
        <p:spPr>
          <a:xfrm>
            <a:off x="7083972" y="4998995"/>
            <a:ext cx="256416" cy="111412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31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6071E-6 2.26539E-6 L -0.03529 0.21313 " pathEditMode="relative" rAng="0" ptsTypes="AA">
                                      <p:cBhvr>
                                        <p:cTn id="6" dur="1000" fill="hold"/>
                                        <p:tgtEl>
                                          <p:spTgt spid="14"/>
                                        </p:tgtEl>
                                        <p:attrNameLst>
                                          <p:attrName>ppt_x</p:attrName>
                                          <p:attrName>ppt_y</p:attrName>
                                        </p:attrNameLst>
                                      </p:cBhvr>
                                      <p:rCtr x="-1773" y="10657"/>
                                    </p:animMotion>
                                  </p:childTnLst>
                                </p:cTn>
                              </p:par>
                              <p:par>
                                <p:cTn id="7" presetID="42" presetClass="path" presetSubtype="0" accel="50000" decel="50000" fill="hold" grpId="0" nodeType="withEffect">
                                  <p:stCondLst>
                                    <p:cond delay="0"/>
                                  </p:stCondLst>
                                  <p:childTnLst>
                                    <p:animMotion origin="layout" path="M -1.21425E-6 2.26539E-6 L 0.046 0.21472 " pathEditMode="relative" rAng="0" ptsTypes="AA">
                                      <p:cBhvr>
                                        <p:cTn id="8" dur="1000" fill="hold"/>
                                        <p:tgtEl>
                                          <p:spTgt spid="43"/>
                                        </p:tgtEl>
                                        <p:attrNameLst>
                                          <p:attrName>ppt_x</p:attrName>
                                          <p:attrName>ppt_y</p:attrName>
                                        </p:attrNameLst>
                                      </p:cBhvr>
                                      <p:rCtr x="2291" y="10725"/>
                                    </p:animMotion>
                                  </p:childTnLst>
                                </p:cTn>
                              </p:par>
                            </p:childTnLst>
                          </p:cTn>
                        </p:par>
                        <p:par>
                          <p:cTn id="9" fill="hold">
                            <p:stCondLst>
                              <p:cond delay="1000"/>
                            </p:stCondLst>
                            <p:childTnLst>
                              <p:par>
                                <p:cTn id="10" presetID="42" presetClass="path" presetSubtype="0" accel="50000" decel="50000" fill="hold" grpId="0" nodeType="afterEffect">
                                  <p:stCondLst>
                                    <p:cond delay="0"/>
                                  </p:stCondLst>
                                  <p:childTnLst>
                                    <p:animMotion origin="layout" path="M -1.58053E-6 4.53533E-6 L 0.16441 -0.00319 " pathEditMode="relative" rAng="0" ptsTypes="AA">
                                      <p:cBhvr>
                                        <p:cTn id="11" dur="1000" fill="hold"/>
                                        <p:tgtEl>
                                          <p:spTgt spid="4"/>
                                        </p:tgtEl>
                                        <p:attrNameLst>
                                          <p:attrName>ppt_x</p:attrName>
                                          <p:attrName>ppt_y</p:attrName>
                                        </p:attrNameLst>
                                      </p:cBhvr>
                                      <p:rCtr x="8212" y="-1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Knowledge Check</a:t>
            </a:r>
          </a:p>
        </p:txBody>
      </p:sp>
      <p:sp>
        <p:nvSpPr>
          <p:cNvPr id="5" name="Content Placeholder 4"/>
          <p:cNvSpPr>
            <a:spLocks noGrp="1"/>
          </p:cNvSpPr>
          <p:nvPr>
            <p:ph idx="1"/>
          </p:nvPr>
        </p:nvSpPr>
        <p:spPr/>
        <p:txBody>
          <a:bodyPr/>
          <a:lstStyle/>
          <a:p>
            <a:r>
              <a:rPr lang="en-US" dirty="0"/>
              <a:t>Question 1 of 3</a:t>
            </a:r>
          </a:p>
          <a:p>
            <a:pPr lvl="1"/>
            <a:r>
              <a:rPr lang="en-US" dirty="0"/>
              <a:t>Select the highlighted area that is an example of a Filter.</a:t>
            </a:r>
          </a:p>
          <a:p>
            <a:pPr lvl="2"/>
            <a:r>
              <a:rPr lang="en-US" dirty="0"/>
              <a:t>Click on the correct answer.</a:t>
            </a:r>
          </a:p>
        </p:txBody>
      </p:sp>
      <p:pic>
        <p:nvPicPr>
          <p:cNvPr id="10" name="Picture 9" descr="A screenshot of a social media post&#10;&#10;Description automatically generated">
            <a:extLst>
              <a:ext uri="{FF2B5EF4-FFF2-40B4-BE49-F238E27FC236}">
                <a16:creationId xmlns:a16="http://schemas.microsoft.com/office/drawing/2014/main" id="{F5CC07A6-FBB3-4E51-97B9-5B17F5F8282B}"/>
              </a:ext>
            </a:extLst>
          </p:cNvPr>
          <p:cNvPicPr>
            <a:picLocks noChangeAspect="1"/>
          </p:cNvPicPr>
          <p:nvPr/>
        </p:nvPicPr>
        <p:blipFill>
          <a:blip r:embed="rId3"/>
          <a:stretch>
            <a:fillRect/>
          </a:stretch>
        </p:blipFill>
        <p:spPr>
          <a:xfrm>
            <a:off x="764878" y="2879566"/>
            <a:ext cx="7434905" cy="3299461"/>
          </a:xfrm>
          <a:prstGeom prst="rect">
            <a:avLst/>
          </a:prstGeom>
          <a:ln w="12700">
            <a:solidFill>
              <a:schemeClr val="bg1">
                <a:lumMod val="50000"/>
              </a:schemeClr>
            </a:solidFill>
            <a:miter lim="800000"/>
          </a:ln>
        </p:spPr>
      </p:pic>
      <p:sp>
        <p:nvSpPr>
          <p:cNvPr id="12" name="Rectangle 11">
            <a:extLst>
              <a:ext uri="{FF2B5EF4-FFF2-40B4-BE49-F238E27FC236}">
                <a16:creationId xmlns:a16="http://schemas.microsoft.com/office/drawing/2014/main" id="{16EA352B-2ACB-43F6-AFD5-B3E9D8BB5CF3}"/>
              </a:ext>
            </a:extLst>
          </p:cNvPr>
          <p:cNvSpPr/>
          <p:nvPr/>
        </p:nvSpPr>
        <p:spPr>
          <a:xfrm>
            <a:off x="1060215" y="3176151"/>
            <a:ext cx="4654785" cy="23297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887311-7045-44AD-B5C4-44BCB3E828DD}"/>
              </a:ext>
            </a:extLst>
          </p:cNvPr>
          <p:cNvSpPr/>
          <p:nvPr/>
        </p:nvSpPr>
        <p:spPr>
          <a:xfrm>
            <a:off x="1060215" y="4586568"/>
            <a:ext cx="1802256" cy="23297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6EA388-7A1E-486B-BE4A-3DFDD463A78F}"/>
              </a:ext>
            </a:extLst>
          </p:cNvPr>
          <p:cNvSpPr/>
          <p:nvPr/>
        </p:nvSpPr>
        <p:spPr>
          <a:xfrm>
            <a:off x="4383197" y="3648387"/>
            <a:ext cx="1331803" cy="23297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A5278-EB2C-46EF-9492-0751EA3BC955}"/>
              </a:ext>
            </a:extLst>
          </p:cNvPr>
          <p:cNvSpPr/>
          <p:nvPr/>
        </p:nvSpPr>
        <p:spPr>
          <a:xfrm>
            <a:off x="4383198" y="4155721"/>
            <a:ext cx="566490" cy="23297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77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Knowledge Check</a:t>
            </a:r>
          </a:p>
        </p:txBody>
      </p:sp>
      <p:sp>
        <p:nvSpPr>
          <p:cNvPr id="5" name="Content Placeholder 4"/>
          <p:cNvSpPr>
            <a:spLocks noGrp="1"/>
          </p:cNvSpPr>
          <p:nvPr>
            <p:ph idx="1"/>
          </p:nvPr>
        </p:nvSpPr>
        <p:spPr/>
        <p:txBody>
          <a:bodyPr/>
          <a:lstStyle/>
          <a:p>
            <a:r>
              <a:rPr lang="en-US" dirty="0"/>
              <a:t>Question 2 of 3</a:t>
            </a:r>
          </a:p>
          <a:p>
            <a:pPr lvl="1"/>
            <a:r>
              <a:rPr lang="en-US" dirty="0"/>
              <a:t>How do you change the type of calculation you would like to see for a data field in a PivotTable.</a:t>
            </a:r>
          </a:p>
          <a:p>
            <a:pPr lvl="2"/>
            <a:r>
              <a:rPr lang="en-US" dirty="0"/>
              <a:t>Select the correct answer.</a:t>
            </a:r>
          </a:p>
          <a:p>
            <a:pPr lvl="3"/>
            <a:r>
              <a:rPr lang="en-US" dirty="0"/>
              <a:t>Adjust the calculation in the Value Fields Setting dialog box</a:t>
            </a:r>
          </a:p>
          <a:p>
            <a:pPr lvl="3"/>
            <a:r>
              <a:rPr lang="en-US" dirty="0"/>
              <a:t>Drag and drop the data field into the Filters area</a:t>
            </a:r>
          </a:p>
          <a:p>
            <a:pPr lvl="3"/>
            <a:r>
              <a:rPr lang="en-US" dirty="0"/>
              <a:t>Calculations cannot be changed, they are automated by Excel</a:t>
            </a:r>
          </a:p>
          <a:p>
            <a:pPr lvl="3"/>
            <a:r>
              <a:rPr lang="en-US" dirty="0"/>
              <a:t>None of the above are correct</a:t>
            </a:r>
          </a:p>
        </p:txBody>
      </p:sp>
      <p:sp>
        <p:nvSpPr>
          <p:cNvPr id="6" name="Oval 5"/>
          <p:cNvSpPr/>
          <p:nvPr/>
        </p:nvSpPr>
        <p:spPr>
          <a:xfrm>
            <a:off x="1104900" y="3084441"/>
            <a:ext cx="201168" cy="201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04900" y="3440866"/>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04900" y="3797292"/>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2BC48F2-0D7B-4DFB-B3F7-1D2F5EF8BCBC}"/>
              </a:ext>
            </a:extLst>
          </p:cNvPr>
          <p:cNvSpPr/>
          <p:nvPr/>
        </p:nvSpPr>
        <p:spPr>
          <a:xfrm>
            <a:off x="1104900" y="4153718"/>
            <a:ext cx="2011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267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Knowledge Check</a:t>
            </a:r>
          </a:p>
        </p:txBody>
      </p:sp>
      <p:sp>
        <p:nvSpPr>
          <p:cNvPr id="5" name="Content Placeholder 4"/>
          <p:cNvSpPr>
            <a:spLocks noGrp="1"/>
          </p:cNvSpPr>
          <p:nvPr>
            <p:ph idx="1"/>
          </p:nvPr>
        </p:nvSpPr>
        <p:spPr/>
        <p:txBody>
          <a:bodyPr/>
          <a:lstStyle/>
          <a:p>
            <a:r>
              <a:rPr lang="en-US" dirty="0"/>
              <a:t>Question 2 of 3</a:t>
            </a:r>
          </a:p>
          <a:p>
            <a:pPr lvl="1"/>
            <a:r>
              <a:rPr lang="en-US" dirty="0"/>
              <a:t>Source data for a PivotTable should contain:</a:t>
            </a:r>
          </a:p>
          <a:p>
            <a:pPr lvl="2"/>
            <a:r>
              <a:rPr lang="en-US" dirty="0"/>
              <a:t>Select all the correct answers, then click SUBMIT.</a:t>
            </a:r>
          </a:p>
          <a:p>
            <a:pPr lvl="3"/>
            <a:r>
              <a:rPr lang="en-US" dirty="0"/>
              <a:t>Only columns with column headers</a:t>
            </a:r>
          </a:p>
          <a:p>
            <a:pPr lvl="3"/>
            <a:r>
              <a:rPr lang="en-US" dirty="0"/>
              <a:t>No duplicate column headers </a:t>
            </a:r>
          </a:p>
          <a:p>
            <a:pPr lvl="3"/>
            <a:r>
              <a:rPr lang="en-US" dirty="0"/>
              <a:t>No row labels</a:t>
            </a:r>
          </a:p>
          <a:p>
            <a:pPr lvl="3"/>
            <a:r>
              <a:rPr lang="en-US" dirty="0"/>
              <a:t>Sub-totals and grand totals</a:t>
            </a:r>
          </a:p>
          <a:p>
            <a:pPr lvl="3"/>
            <a:endParaRPr lang="en-US" dirty="0"/>
          </a:p>
        </p:txBody>
      </p:sp>
      <p:sp>
        <p:nvSpPr>
          <p:cNvPr id="2" name="Rectangle 1"/>
          <p:cNvSpPr/>
          <p:nvPr/>
        </p:nvSpPr>
        <p:spPr>
          <a:xfrm>
            <a:off x="1104900" y="2895600"/>
            <a:ext cx="201168" cy="201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04900" y="3252025"/>
            <a:ext cx="201168" cy="20116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4900" y="3608451"/>
            <a:ext cx="201168" cy="20116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63379" y="4955902"/>
            <a:ext cx="874156" cy="2820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SUBMIT</a:t>
            </a:r>
          </a:p>
        </p:txBody>
      </p:sp>
      <p:sp>
        <p:nvSpPr>
          <p:cNvPr id="3" name="Rectangle 2">
            <a:extLst>
              <a:ext uri="{FF2B5EF4-FFF2-40B4-BE49-F238E27FC236}">
                <a16:creationId xmlns:a16="http://schemas.microsoft.com/office/drawing/2014/main" id="{89E29A80-96CE-448E-B7B9-E1989065CE83}"/>
              </a:ext>
            </a:extLst>
          </p:cNvPr>
          <p:cNvSpPr/>
          <p:nvPr/>
        </p:nvSpPr>
        <p:spPr>
          <a:xfrm>
            <a:off x="1104900" y="3964877"/>
            <a:ext cx="201168" cy="201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4593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9"/>
          <p:cNvSpPr>
            <a:spLocks noGrp="1"/>
          </p:cNvSpPr>
          <p:nvPr>
            <p:ph type="subTitle" idx="1"/>
          </p:nvPr>
        </p:nvSpPr>
        <p:spPr>
          <a:xfrm>
            <a:off x="646646" y="2258191"/>
            <a:ext cx="5530418" cy="3889690"/>
          </a:xfrm>
        </p:spPr>
        <p:txBody>
          <a:bodyPr lIns="0" tIns="0" rIns="0" bIns="0">
            <a:normAutofit/>
          </a:bodyPr>
          <a:lstStyle/>
          <a:p>
            <a:r>
              <a:rPr lang="en-US" dirty="0"/>
              <a:t>In this section you will practice creating a PivotTable using source data.</a:t>
            </a:r>
          </a:p>
          <a:p>
            <a:r>
              <a:rPr lang="en-US" dirty="0"/>
              <a:t>In this topic you will demonstrate:</a:t>
            </a:r>
          </a:p>
          <a:p>
            <a:pPr marL="171450" marR="0" lvl="0" indent="-171450">
              <a:spcBef>
                <a:spcPts val="0"/>
              </a:spcBef>
              <a:spcAft>
                <a:spcPts val="300"/>
              </a:spcAft>
              <a:buFont typeface="Arial" panose="020B0604020202020204" pitchFamily="34" charset="0"/>
              <a:buChar char="•"/>
            </a:pPr>
            <a:r>
              <a:rPr lang="en-US" dirty="0"/>
              <a:t>The steps to create a PivotTable using source data</a:t>
            </a:r>
          </a:p>
          <a:p>
            <a:pPr marL="171450" marR="0" lvl="0" indent="-171450">
              <a:spcBef>
                <a:spcPts val="0"/>
              </a:spcBef>
              <a:spcAft>
                <a:spcPts val="300"/>
              </a:spcAft>
              <a:buFont typeface="Arial" panose="020B0604020202020204" pitchFamily="34" charset="0"/>
              <a:buChar char="•"/>
            </a:pPr>
            <a:r>
              <a:rPr lang="en-US" dirty="0"/>
              <a:t>How to use the PivotTable Fields menu to create a PivotTable</a:t>
            </a:r>
          </a:p>
          <a:p>
            <a:pPr marL="171450" marR="0" lvl="0" indent="-171450">
              <a:spcBef>
                <a:spcPts val="0"/>
              </a:spcBef>
              <a:spcAft>
                <a:spcPts val="300"/>
              </a:spcAft>
              <a:buFont typeface="Arial" panose="020B0604020202020204" pitchFamily="34" charset="0"/>
              <a:buChar char="•"/>
            </a:pPr>
            <a:r>
              <a:rPr lang="en-US" dirty="0"/>
              <a:t>How to customize a PivotTable</a:t>
            </a:r>
          </a:p>
          <a:p>
            <a:pPr marL="342900" marR="0" lvl="0" indent="-342900">
              <a:spcBef>
                <a:spcPts val="0"/>
              </a:spcBef>
              <a:spcAft>
                <a:spcPts val="300"/>
              </a:spcAft>
              <a:buFont typeface="Open Sans" panose="020B0606030504020204" pitchFamily="34" charset="0"/>
              <a:buChar char="•"/>
            </a:pPr>
            <a:endParaRPr lang="en-US" dirty="0"/>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Practice Scenario: Create a PivotTable</a:t>
            </a:r>
          </a:p>
        </p:txBody>
      </p:sp>
      <p:pic>
        <p:nvPicPr>
          <p:cNvPr id="6" name="Picture 5" descr="A person standing posing for the camera&#10;&#10;Description automatically generated">
            <a:extLst>
              <a:ext uri="{FF2B5EF4-FFF2-40B4-BE49-F238E27FC236}">
                <a16:creationId xmlns:a16="http://schemas.microsoft.com/office/drawing/2014/main" id="{127E0DE7-4808-4155-93EA-A810BA3048A9}"/>
              </a:ext>
            </a:extLst>
          </p:cNvPr>
          <p:cNvPicPr>
            <a:picLocks noChangeAspect="1"/>
          </p:cNvPicPr>
          <p:nvPr/>
        </p:nvPicPr>
        <p:blipFill>
          <a:blip r:embed="rId3"/>
          <a:stretch>
            <a:fillRect/>
          </a:stretch>
        </p:blipFill>
        <p:spPr>
          <a:xfrm>
            <a:off x="6299303" y="1710724"/>
            <a:ext cx="2298160" cy="4198257"/>
          </a:xfrm>
          <a:prstGeom prst="rect">
            <a:avLst/>
          </a:prstGeom>
        </p:spPr>
      </p:pic>
    </p:spTree>
    <p:extLst>
      <p:ext uri="{BB962C8B-B14F-4D97-AF65-F5344CB8AC3E}">
        <p14:creationId xmlns:p14="http://schemas.microsoft.com/office/powerpoint/2010/main" val="3460805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871675-DD43-4AA7-9809-CD6BCB4163C2}"/>
              </a:ext>
            </a:extLst>
          </p:cNvPr>
          <p:cNvSpPr/>
          <p:nvPr/>
        </p:nvSpPr>
        <p:spPr>
          <a:xfrm rot="16200000">
            <a:off x="5100919" y="2093465"/>
            <a:ext cx="4764696" cy="359616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B4C9B9-4C03-4837-BEFB-50241CBAFE67}"/>
              </a:ext>
            </a:extLst>
          </p:cNvPr>
          <p:cNvSpPr>
            <a:spLocks noGrp="1"/>
          </p:cNvSpPr>
          <p:nvPr>
            <p:ph type="title"/>
          </p:nvPr>
        </p:nvSpPr>
        <p:spPr>
          <a:xfrm>
            <a:off x="210312" y="1198812"/>
            <a:ext cx="5474871" cy="310392"/>
          </a:xfrm>
        </p:spPr>
        <p:txBody>
          <a:bodyPr/>
          <a:lstStyle/>
          <a:p>
            <a:r>
              <a:rPr lang="en-US" dirty="0"/>
              <a:t>Scenario: Create and Customize a PivotTable</a:t>
            </a:r>
          </a:p>
        </p:txBody>
      </p:sp>
      <p:sp>
        <p:nvSpPr>
          <p:cNvPr id="3" name="Content Placeholder 2">
            <a:extLst>
              <a:ext uri="{FF2B5EF4-FFF2-40B4-BE49-F238E27FC236}">
                <a16:creationId xmlns:a16="http://schemas.microsoft.com/office/drawing/2014/main" id="{FE4E9696-75C8-4AE9-BBBF-168284777608}"/>
              </a:ext>
            </a:extLst>
          </p:cNvPr>
          <p:cNvSpPr>
            <a:spLocks noGrp="1"/>
          </p:cNvSpPr>
          <p:nvPr>
            <p:ph idx="1"/>
          </p:nvPr>
        </p:nvSpPr>
        <p:spPr>
          <a:xfrm>
            <a:off x="649224" y="1780153"/>
            <a:ext cx="5035959" cy="4327683"/>
          </a:xfrm>
          <a:noFill/>
        </p:spPr>
        <p:txBody>
          <a:bodyPr/>
          <a:lstStyle/>
          <a:p>
            <a:r>
              <a:rPr lang="en-US" dirty="0"/>
              <a:t>Using a PivotTable to Explore Finances</a:t>
            </a:r>
          </a:p>
          <a:p>
            <a:r>
              <a:rPr lang="en-US" sz="1200" b="0" dirty="0">
                <a:solidFill>
                  <a:schemeClr val="tx1"/>
                </a:solidFill>
              </a:rPr>
              <a:t>Now that you are familiar with the parts of a PivotTable and how to customize one using the PivotTables Field menu, you will now have the opportunity to create one yourself.</a:t>
            </a:r>
          </a:p>
          <a:p>
            <a:r>
              <a:rPr lang="en-US" sz="1200" b="0" dirty="0">
                <a:solidFill>
                  <a:schemeClr val="tx1"/>
                </a:solidFill>
              </a:rPr>
              <a:t>Barry wants to answer the following question: </a:t>
            </a:r>
            <a:r>
              <a:rPr lang="en-US" sz="1200" b="0" i="1" dirty="0">
                <a:solidFill>
                  <a:schemeClr val="tx1"/>
                </a:solidFill>
              </a:rPr>
              <a:t>How is his family’s money is being made and spent in a given time period?</a:t>
            </a:r>
          </a:p>
          <a:p>
            <a:r>
              <a:rPr lang="en-US" sz="1200" b="0" dirty="0">
                <a:solidFill>
                  <a:schemeClr val="tx1"/>
                </a:solidFill>
              </a:rPr>
              <a:t>In the following scenario you will:</a:t>
            </a:r>
          </a:p>
          <a:p>
            <a:pPr marL="381781" indent="-228600">
              <a:buFont typeface="+mj-lt"/>
              <a:buAutoNum type="arabicPeriod"/>
            </a:pPr>
            <a:r>
              <a:rPr lang="en-US" sz="1200" b="0" dirty="0">
                <a:solidFill>
                  <a:schemeClr val="tx1"/>
                </a:solidFill>
              </a:rPr>
              <a:t>Start with Barry’s financial records source data</a:t>
            </a:r>
          </a:p>
          <a:p>
            <a:pPr marL="381781" indent="-228600">
              <a:buFont typeface="+mj-lt"/>
              <a:buAutoNum type="arabicPeriod"/>
            </a:pPr>
            <a:r>
              <a:rPr lang="en-US" sz="1200" b="0" dirty="0">
                <a:solidFill>
                  <a:schemeClr val="tx1"/>
                </a:solidFill>
              </a:rPr>
              <a:t>Create a PivotTable</a:t>
            </a:r>
          </a:p>
          <a:p>
            <a:pPr marL="381781" indent="-228600">
              <a:buFont typeface="+mj-lt"/>
              <a:buAutoNum type="arabicPeriod"/>
            </a:pPr>
            <a:r>
              <a:rPr lang="en-US" sz="1200" b="0" dirty="0">
                <a:solidFill>
                  <a:schemeClr val="tx1"/>
                </a:solidFill>
              </a:rPr>
              <a:t>Use the PivotTable Fields menu to customize the </a:t>
            </a:r>
            <a:r>
              <a:rPr lang="en-US" sz="1200" b="0" dirty="0" err="1">
                <a:solidFill>
                  <a:schemeClr val="tx1"/>
                </a:solidFill>
              </a:rPr>
              <a:t>PivoTable</a:t>
            </a:r>
            <a:endParaRPr lang="en-US" sz="1200" b="0" dirty="0">
              <a:solidFill>
                <a:schemeClr val="tx1"/>
              </a:solidFill>
            </a:endParaRPr>
          </a:p>
        </p:txBody>
      </p:sp>
      <p:pic>
        <p:nvPicPr>
          <p:cNvPr id="5" name="Picture 4" descr="A person standing posing for the camera&#10;&#10;Description automatically generated">
            <a:extLst>
              <a:ext uri="{FF2B5EF4-FFF2-40B4-BE49-F238E27FC236}">
                <a16:creationId xmlns:a16="http://schemas.microsoft.com/office/drawing/2014/main" id="{1337FFEA-561C-4B94-98A4-EEC320BD9B02}"/>
              </a:ext>
            </a:extLst>
          </p:cNvPr>
          <p:cNvPicPr>
            <a:picLocks noChangeAspect="1"/>
          </p:cNvPicPr>
          <p:nvPr/>
        </p:nvPicPr>
        <p:blipFill>
          <a:blip r:embed="rId2"/>
          <a:stretch>
            <a:fillRect/>
          </a:stretch>
        </p:blipFill>
        <p:spPr>
          <a:xfrm>
            <a:off x="7033796" y="1640328"/>
            <a:ext cx="1705342" cy="4358702"/>
          </a:xfrm>
          <a:prstGeom prst="rect">
            <a:avLst/>
          </a:prstGeom>
        </p:spPr>
      </p:pic>
    </p:spTree>
    <p:extLst>
      <p:ext uri="{BB962C8B-B14F-4D97-AF65-F5344CB8AC3E}">
        <p14:creationId xmlns:p14="http://schemas.microsoft.com/office/powerpoint/2010/main" val="32326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E46FF215-AE9C-4FA3-9F6E-90D4C8D3BCB1}"/>
              </a:ext>
            </a:extLst>
          </p:cNvPr>
          <p:cNvPicPr>
            <a:picLocks noChangeAspect="1"/>
          </p:cNvPicPr>
          <p:nvPr/>
        </p:nvPicPr>
        <p:blipFill rotWithShape="1">
          <a:blip r:embed="rId3"/>
          <a:srcRect b="10600"/>
          <a:stretch/>
        </p:blipFill>
        <p:spPr>
          <a:xfrm>
            <a:off x="210312" y="2506028"/>
            <a:ext cx="6651032" cy="3764143"/>
          </a:xfrm>
          <a:prstGeom prst="rect">
            <a:avLst/>
          </a:prstGeom>
        </p:spPr>
      </p:pic>
      <p:sp>
        <p:nvSpPr>
          <p:cNvPr id="4" name="Title 3"/>
          <p:cNvSpPr>
            <a:spLocks noGrp="1"/>
          </p:cNvSpPr>
          <p:nvPr>
            <p:ph type="title"/>
          </p:nvPr>
        </p:nvSpPr>
        <p:spPr/>
        <p:txBody>
          <a:bodyPr/>
          <a:lstStyle/>
          <a:p>
            <a:r>
              <a:rPr lang="en-US" dirty="0"/>
              <a:t>Practice Scenario: Create a PivotTable</a:t>
            </a:r>
          </a:p>
        </p:txBody>
      </p:sp>
      <p:sp>
        <p:nvSpPr>
          <p:cNvPr id="8" name="Content Placeholder 9">
            <a:extLst>
              <a:ext uri="{FF2B5EF4-FFF2-40B4-BE49-F238E27FC236}">
                <a16:creationId xmlns:a16="http://schemas.microsoft.com/office/drawing/2014/main" id="{93AC71A6-8B6A-442C-9079-4173EA433F0E}"/>
              </a:ext>
            </a:extLst>
          </p:cNvPr>
          <p:cNvSpPr txBox="1">
            <a:spLocks/>
          </p:cNvSpPr>
          <p:nvPr/>
        </p:nvSpPr>
        <p:spPr>
          <a:xfrm>
            <a:off x="347462" y="1763172"/>
            <a:ext cx="8256211" cy="530419"/>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a:spcAft>
                <a:spcPts val="1200"/>
              </a:spcAft>
            </a:pPr>
            <a:r>
              <a:rPr lang="en-US" sz="1200" b="0" dirty="0">
                <a:solidFill>
                  <a:schemeClr val="tx1"/>
                </a:solidFill>
              </a:rPr>
              <a:t>It is time to practice each step in the process to create a PivotTable based on Barry’s financial records.</a:t>
            </a:r>
          </a:p>
          <a:p>
            <a:pPr>
              <a:spcAft>
                <a:spcPts val="1200"/>
              </a:spcAft>
            </a:pPr>
            <a:endParaRPr lang="en-US" sz="1200" b="0" dirty="0">
              <a:solidFill>
                <a:schemeClr val="tx1"/>
              </a:solidFill>
            </a:endParaRPr>
          </a:p>
          <a:p>
            <a:pPr marL="324631" indent="-171450">
              <a:buFont typeface="Arial" panose="020B0604020202020204" pitchFamily="34" charset="0"/>
              <a:buChar char="•"/>
            </a:pPr>
            <a:endParaRPr lang="en-US" sz="1200" b="0" dirty="0">
              <a:solidFill>
                <a:schemeClr val="tx1"/>
              </a:solidFill>
            </a:endParaRPr>
          </a:p>
        </p:txBody>
      </p:sp>
      <p:sp>
        <p:nvSpPr>
          <p:cNvPr id="10" name="TextBox 9">
            <a:extLst>
              <a:ext uri="{FF2B5EF4-FFF2-40B4-BE49-F238E27FC236}">
                <a16:creationId xmlns:a16="http://schemas.microsoft.com/office/drawing/2014/main" id="{66056FFE-4FD1-4083-83DA-4667314C5024}"/>
              </a:ext>
            </a:extLst>
          </p:cNvPr>
          <p:cNvSpPr txBox="1"/>
          <p:nvPr/>
        </p:nvSpPr>
        <p:spPr>
          <a:xfrm>
            <a:off x="691317" y="3432550"/>
            <a:ext cx="5689022" cy="2862322"/>
          </a:xfrm>
          <a:prstGeom prst="rect">
            <a:avLst/>
          </a:prstGeom>
          <a:noFill/>
        </p:spPr>
        <p:txBody>
          <a:bodyPr wrap="square">
            <a:spAutoFit/>
          </a:bodyPr>
          <a:lstStyle/>
          <a:p>
            <a:pPr>
              <a:spcAft>
                <a:spcPts val="1200"/>
              </a:spcAft>
            </a:pPr>
            <a:r>
              <a:rPr lang="en-US" sz="1200" b="0" dirty="0">
                <a:solidFill>
                  <a:schemeClr val="tx1"/>
                </a:solidFill>
              </a:rPr>
              <a:t>In the following scenario:</a:t>
            </a:r>
          </a:p>
          <a:p>
            <a:pPr marL="324631" indent="-171450">
              <a:spcAft>
                <a:spcPts val="1200"/>
              </a:spcAft>
              <a:buFont typeface="Arial" panose="020B0604020202020204" pitchFamily="34" charset="0"/>
              <a:buChar char="•"/>
            </a:pPr>
            <a:r>
              <a:rPr lang="en-US" sz="1200" b="0" dirty="0">
                <a:solidFill>
                  <a:schemeClr val="tx1"/>
                </a:solidFill>
              </a:rPr>
              <a:t>You will be expected to complete a series of tasks.</a:t>
            </a:r>
          </a:p>
          <a:p>
            <a:pPr marL="324631" indent="-171450">
              <a:spcAft>
                <a:spcPts val="1200"/>
              </a:spcAft>
              <a:buFont typeface="Arial" panose="020B0604020202020204" pitchFamily="34" charset="0"/>
              <a:buChar char="•"/>
            </a:pPr>
            <a:r>
              <a:rPr lang="en-US" sz="1200" dirty="0"/>
              <a:t>You will be prompted to complete one task at a time.</a:t>
            </a:r>
            <a:r>
              <a:rPr lang="en-US" sz="1200" b="0" dirty="0">
                <a:solidFill>
                  <a:schemeClr val="tx1"/>
                </a:solidFill>
              </a:rPr>
              <a:t> </a:t>
            </a:r>
          </a:p>
          <a:p>
            <a:pPr marL="324631" indent="-171450">
              <a:spcAft>
                <a:spcPts val="1200"/>
              </a:spcAft>
              <a:buFont typeface="Arial" panose="020B0604020202020204" pitchFamily="34" charset="0"/>
              <a:buChar char="•"/>
            </a:pPr>
            <a:r>
              <a:rPr lang="en-US" sz="1200" b="0" dirty="0">
                <a:solidFill>
                  <a:schemeClr val="tx1"/>
                </a:solidFill>
              </a:rPr>
              <a:t>You will not be able to move onto the next task until you have completed the current task.</a:t>
            </a:r>
          </a:p>
          <a:p>
            <a:pPr marL="324631" indent="-171450">
              <a:spcAft>
                <a:spcPts val="1200"/>
              </a:spcAft>
              <a:buFont typeface="Arial" panose="020B0604020202020204" pitchFamily="34" charset="0"/>
              <a:buChar char="•"/>
            </a:pPr>
            <a:r>
              <a:rPr lang="en-US" sz="1200" b="0" dirty="0">
                <a:solidFill>
                  <a:schemeClr val="tx1"/>
                </a:solidFill>
              </a:rPr>
              <a:t>You will have two attempts to complete each task.</a:t>
            </a:r>
          </a:p>
          <a:p>
            <a:pPr marL="324631" indent="-171450">
              <a:spcAft>
                <a:spcPts val="1200"/>
              </a:spcAft>
              <a:buFont typeface="Arial" panose="020B0604020202020204" pitchFamily="34" charset="0"/>
              <a:buChar char="•"/>
            </a:pPr>
            <a:r>
              <a:rPr lang="en-US" sz="1200" b="0" dirty="0">
                <a:solidFill>
                  <a:schemeClr val="tx1"/>
                </a:solidFill>
              </a:rPr>
              <a:t>If you do not correctly complete a task on your first attempt, you will receive a hint. </a:t>
            </a:r>
          </a:p>
          <a:p>
            <a:pPr marL="324631" indent="-171450">
              <a:spcAft>
                <a:spcPts val="1200"/>
              </a:spcAft>
              <a:buFont typeface="Arial" panose="020B0604020202020204" pitchFamily="34" charset="0"/>
              <a:buChar char="•"/>
            </a:pPr>
            <a:r>
              <a:rPr lang="en-US" sz="1200" b="0" dirty="0">
                <a:solidFill>
                  <a:schemeClr val="tx1"/>
                </a:solidFill>
              </a:rPr>
              <a:t>If you do not complete the task correctly after two tries, you will receive explicit instructions on how to complete the task.</a:t>
            </a:r>
          </a:p>
        </p:txBody>
      </p:sp>
      <p:sp>
        <p:nvSpPr>
          <p:cNvPr id="2" name="Rectangle 1">
            <a:extLst>
              <a:ext uri="{FF2B5EF4-FFF2-40B4-BE49-F238E27FC236}">
                <a16:creationId xmlns:a16="http://schemas.microsoft.com/office/drawing/2014/main" id="{D5B77C4A-DF3D-4639-9112-1413C693066F}"/>
              </a:ext>
            </a:extLst>
          </p:cNvPr>
          <p:cNvSpPr/>
          <p:nvPr/>
        </p:nvSpPr>
        <p:spPr>
          <a:xfrm>
            <a:off x="347462" y="2158727"/>
            <a:ext cx="4326056"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Click START when you are ready to begin the Practice Scenario.</a:t>
            </a:r>
          </a:p>
        </p:txBody>
      </p:sp>
      <p:pic>
        <p:nvPicPr>
          <p:cNvPr id="3" name="Picture 2">
            <a:extLst>
              <a:ext uri="{FF2B5EF4-FFF2-40B4-BE49-F238E27FC236}">
                <a16:creationId xmlns:a16="http://schemas.microsoft.com/office/drawing/2014/main" id="{03D4C299-99D3-4CAD-90F0-F22432F4FB4E}"/>
              </a:ext>
            </a:extLst>
          </p:cNvPr>
          <p:cNvPicPr>
            <a:picLocks noChangeAspect="1"/>
          </p:cNvPicPr>
          <p:nvPr/>
        </p:nvPicPr>
        <p:blipFill>
          <a:blip r:embed="rId4"/>
          <a:srcRect/>
          <a:stretch/>
        </p:blipFill>
        <p:spPr>
          <a:xfrm>
            <a:off x="6861344" y="2172826"/>
            <a:ext cx="2177143" cy="3977184"/>
          </a:xfrm>
          <a:prstGeom prst="rect">
            <a:avLst/>
          </a:prstGeom>
        </p:spPr>
      </p:pic>
      <p:sp>
        <p:nvSpPr>
          <p:cNvPr id="15" name="Rectangle: Rounded Corners 14">
            <a:extLst>
              <a:ext uri="{FF2B5EF4-FFF2-40B4-BE49-F238E27FC236}">
                <a16:creationId xmlns:a16="http://schemas.microsoft.com/office/drawing/2014/main" id="{A3C48469-319E-4BD9-A43C-206F598BC4E1}"/>
              </a:ext>
            </a:extLst>
          </p:cNvPr>
          <p:cNvSpPr/>
          <p:nvPr/>
        </p:nvSpPr>
        <p:spPr>
          <a:xfrm>
            <a:off x="4907459" y="2132798"/>
            <a:ext cx="859972" cy="3029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START</a:t>
            </a:r>
          </a:p>
        </p:txBody>
      </p:sp>
    </p:spTree>
    <p:extLst>
      <p:ext uri="{BB962C8B-B14F-4D97-AF65-F5344CB8AC3E}">
        <p14:creationId xmlns:p14="http://schemas.microsoft.com/office/powerpoint/2010/main" val="4069121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Task 1: Navigate to PivotTable Button</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rotWithShape="1">
          <a:blip r:embed="rId3"/>
          <a:srcRect t="-1" b="12684"/>
          <a:stretch/>
        </p:blipFill>
        <p:spPr>
          <a:xfrm>
            <a:off x="220291" y="1524296"/>
            <a:ext cx="9098807" cy="4769499"/>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203525" y="2397914"/>
            <a:ext cx="2606745" cy="151113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Navigate to correct ribbon</a:t>
            </a:r>
          </a:p>
          <a:p>
            <a:pPr marL="0" lvl="1" indent="0">
              <a:spcAft>
                <a:spcPts val="600"/>
              </a:spcAft>
              <a:buNone/>
            </a:pPr>
            <a:r>
              <a:rPr lang="en-US" sz="1200" dirty="0">
                <a:latin typeface="+mn-lt"/>
              </a:rPr>
              <a:t>The source data table has been selected for you.</a:t>
            </a:r>
          </a:p>
          <a:p>
            <a:pPr marL="0" lvl="1" indent="0">
              <a:spcAft>
                <a:spcPts val="600"/>
              </a:spcAft>
              <a:buNone/>
            </a:pPr>
            <a:r>
              <a:rPr lang="en-US" sz="1200" dirty="0">
                <a:latin typeface="+mn-lt"/>
              </a:rPr>
              <a:t>Select the menu in the top ribbon that contains the PivotTable button.</a:t>
            </a:r>
          </a:p>
        </p:txBody>
      </p:sp>
      <p:sp>
        <p:nvSpPr>
          <p:cNvPr id="12" name="Arrow: Down 11">
            <a:extLst>
              <a:ext uri="{FF2B5EF4-FFF2-40B4-BE49-F238E27FC236}">
                <a16:creationId xmlns:a16="http://schemas.microsoft.com/office/drawing/2014/main" id="{7E89B0A8-AD51-4F71-97C6-E3CAC9361186}"/>
              </a:ext>
            </a:extLst>
          </p:cNvPr>
          <p:cNvSpPr/>
          <p:nvPr/>
        </p:nvSpPr>
        <p:spPr>
          <a:xfrm rot="5400000">
            <a:off x="1625083" y="1782712"/>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1088582" y="1761975"/>
            <a:ext cx="477840" cy="23331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1203524" y="4020747"/>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The PivotTable button is in the Insert ribbon.</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1203525" y="4935074"/>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Insert Menu</a:t>
            </a:r>
          </a:p>
          <a:p>
            <a:pPr marL="0" lvl="1" indent="0">
              <a:spcAft>
                <a:spcPts val="600"/>
              </a:spcAft>
              <a:buNone/>
            </a:pPr>
            <a:r>
              <a:rPr lang="en-US" sz="1200" dirty="0">
                <a:latin typeface="+mn-lt"/>
              </a:rPr>
              <a:t>Select </a:t>
            </a:r>
            <a:r>
              <a:rPr lang="en-US" sz="1200" b="1" dirty="0">
                <a:latin typeface="+mn-lt"/>
              </a:rPr>
              <a:t>Insert</a:t>
            </a:r>
            <a:r>
              <a:rPr lang="en-US" sz="1200" dirty="0">
                <a:latin typeface="+mn-lt"/>
              </a:rPr>
              <a:t> in the top menu ribbon to navigate to the PivotTable button.</a:t>
            </a:r>
          </a:p>
        </p:txBody>
      </p:sp>
    </p:spTree>
    <p:extLst>
      <p:ext uri="{BB962C8B-B14F-4D97-AF65-F5344CB8AC3E}">
        <p14:creationId xmlns:p14="http://schemas.microsoft.com/office/powerpoint/2010/main" val="141272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Task 2: Select Button to Create PivotTable</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a:blip r:embed="rId3"/>
          <a:srcRect/>
          <a:stretch/>
        </p:blipFill>
        <p:spPr>
          <a:xfrm>
            <a:off x="220291" y="1524392"/>
            <a:ext cx="9098807" cy="4710943"/>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203526" y="2790432"/>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the correct button</a:t>
            </a:r>
          </a:p>
          <a:p>
            <a:pPr marL="0" lvl="1" indent="0">
              <a:spcAft>
                <a:spcPts val="600"/>
              </a:spcAft>
              <a:buNone/>
            </a:pPr>
            <a:r>
              <a:rPr lang="en-US" sz="1200" dirty="0">
                <a:latin typeface="+mn-lt"/>
              </a:rPr>
              <a:t>Select the correct button in the top ribbon to create a PivotTable.</a:t>
            </a:r>
          </a:p>
        </p:txBody>
      </p:sp>
      <p:sp>
        <p:nvSpPr>
          <p:cNvPr id="12" name="Arrow: Down 11">
            <a:extLst>
              <a:ext uri="{FF2B5EF4-FFF2-40B4-BE49-F238E27FC236}">
                <a16:creationId xmlns:a16="http://schemas.microsoft.com/office/drawing/2014/main" id="{7E89B0A8-AD51-4F71-97C6-E3CAC9361186}"/>
              </a:ext>
            </a:extLst>
          </p:cNvPr>
          <p:cNvSpPr/>
          <p:nvPr/>
        </p:nvSpPr>
        <p:spPr>
          <a:xfrm rot="5400000">
            <a:off x="895508" y="2119616"/>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220291" y="2006411"/>
            <a:ext cx="528738" cy="46441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1203524" y="3840253"/>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Choose the correct button the left side of the Insert ribbon.</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1203525" y="4890073"/>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PivotTable button</a:t>
            </a:r>
          </a:p>
          <a:p>
            <a:pPr marL="0" lvl="1" indent="0">
              <a:spcAft>
                <a:spcPts val="600"/>
              </a:spcAft>
              <a:buNone/>
            </a:pPr>
            <a:r>
              <a:rPr lang="en-US" sz="1200" dirty="0">
                <a:latin typeface="+mn-lt"/>
              </a:rPr>
              <a:t>Select the </a:t>
            </a:r>
            <a:r>
              <a:rPr lang="en-US" sz="1200" b="1" dirty="0">
                <a:latin typeface="+mn-lt"/>
              </a:rPr>
              <a:t>PivotTable</a:t>
            </a:r>
            <a:r>
              <a:rPr lang="en-US" sz="1200" dirty="0">
                <a:latin typeface="+mn-lt"/>
              </a:rPr>
              <a:t> button on the left of the top ribbon.</a:t>
            </a:r>
          </a:p>
        </p:txBody>
      </p:sp>
    </p:spTree>
    <p:extLst>
      <p:ext uri="{BB962C8B-B14F-4D97-AF65-F5344CB8AC3E}">
        <p14:creationId xmlns:p14="http://schemas.microsoft.com/office/powerpoint/2010/main" val="211140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Task 3: Confirm Correct Table is Selected</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a:blip r:embed="rId3"/>
          <a:srcRect/>
          <a:stretch/>
        </p:blipFill>
        <p:spPr>
          <a:xfrm>
            <a:off x="220291" y="1528660"/>
            <a:ext cx="9098807" cy="4716497"/>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4588752" y="2470826"/>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Confirm Table is Selected</a:t>
            </a:r>
          </a:p>
          <a:p>
            <a:pPr marL="0" lvl="1" indent="0">
              <a:spcAft>
                <a:spcPts val="600"/>
              </a:spcAft>
              <a:buNone/>
            </a:pPr>
            <a:r>
              <a:rPr lang="en-US" sz="1200" dirty="0">
                <a:latin typeface="+mn-lt"/>
              </a:rPr>
              <a:t>Verify and confirm the correct table is selected.</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2732819" y="5784455"/>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3031585" y="5800199"/>
            <a:ext cx="606560" cy="20795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4588752" y="3697010"/>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The “TransactionHistoryQ1” table is correctly selected, so you can select the button to confirm.</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4588752" y="4923193"/>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OK button</a:t>
            </a:r>
          </a:p>
          <a:p>
            <a:pPr marL="0" lvl="1" indent="0">
              <a:spcAft>
                <a:spcPts val="600"/>
              </a:spcAft>
              <a:buNone/>
            </a:pPr>
            <a:r>
              <a:rPr lang="en-US" sz="1200" dirty="0">
                <a:latin typeface="+mn-lt"/>
              </a:rPr>
              <a:t>Select the </a:t>
            </a:r>
            <a:r>
              <a:rPr lang="en-US" sz="1200" b="1" dirty="0">
                <a:latin typeface="+mn-lt"/>
              </a:rPr>
              <a:t>OK </a:t>
            </a:r>
            <a:r>
              <a:rPr lang="en-US" sz="1200" dirty="0">
                <a:latin typeface="+mn-lt"/>
              </a:rPr>
              <a:t>button at the bottom of the</a:t>
            </a:r>
            <a:r>
              <a:rPr lang="en-US" sz="1200" b="1" dirty="0">
                <a:latin typeface="+mn-lt"/>
              </a:rPr>
              <a:t> Create PivotTable </a:t>
            </a:r>
            <a:r>
              <a:rPr lang="en-US" sz="1200" dirty="0">
                <a:latin typeface="+mn-lt"/>
              </a:rPr>
              <a:t>menu.</a:t>
            </a:r>
          </a:p>
        </p:txBody>
      </p:sp>
      <p:sp>
        <p:nvSpPr>
          <p:cNvPr id="2" name="Rectangle 1">
            <a:extLst>
              <a:ext uri="{FF2B5EF4-FFF2-40B4-BE49-F238E27FC236}">
                <a16:creationId xmlns:a16="http://schemas.microsoft.com/office/drawing/2014/main" id="{8719A63B-317C-4040-A652-072D484B1C6D}"/>
              </a:ext>
            </a:extLst>
          </p:cNvPr>
          <p:cNvSpPr/>
          <p:nvPr/>
        </p:nvSpPr>
        <p:spPr>
          <a:xfrm>
            <a:off x="6861706" y="3242496"/>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6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E6D63C-92F5-4345-A7F3-9B0BC67CE31F}"/>
              </a:ext>
            </a:extLst>
          </p:cNvPr>
          <p:cNvPicPr>
            <a:picLocks noChangeAspect="1"/>
          </p:cNvPicPr>
          <p:nvPr/>
        </p:nvPicPr>
        <p:blipFill>
          <a:blip r:embed="rId3"/>
          <a:srcRect/>
          <a:stretch/>
        </p:blipFill>
        <p:spPr>
          <a:xfrm>
            <a:off x="237386" y="1522104"/>
            <a:ext cx="9028911" cy="4706768"/>
          </a:xfrm>
          <a:prstGeom prst="rect">
            <a:avLst/>
          </a:prstGeom>
        </p:spPr>
      </p:pic>
      <p:sp>
        <p:nvSpPr>
          <p:cNvPr id="4" name="Title 3"/>
          <p:cNvSpPr>
            <a:spLocks noGrp="1"/>
          </p:cNvSpPr>
          <p:nvPr>
            <p:ph type="title"/>
          </p:nvPr>
        </p:nvSpPr>
        <p:spPr/>
        <p:txBody>
          <a:bodyPr/>
          <a:lstStyle/>
          <a:p>
            <a:r>
              <a:rPr lang="en-US" dirty="0"/>
              <a:t>Task 4: Set Row Label</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786013" y="2063395"/>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Row Label</a:t>
            </a:r>
          </a:p>
          <a:p>
            <a:pPr marL="0" lvl="1" indent="0">
              <a:spcAft>
                <a:spcPts val="600"/>
              </a:spcAft>
              <a:buNone/>
            </a:pPr>
            <a:r>
              <a:rPr lang="en-US" sz="1200" dirty="0">
                <a:latin typeface="+mn-lt"/>
              </a:rPr>
              <a:t>Set the data field that will enable you to view the type of transactions that have been made as the Row Label.</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6580765" y="2806047"/>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6855679" y="2841996"/>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786013" y="3430154"/>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box next to the data field that has to do with the type of transaction and set it as a row.</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786013" y="4608675"/>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Transaction Type</a:t>
            </a:r>
          </a:p>
          <a:p>
            <a:pPr marL="0" lvl="1" indent="0">
              <a:spcAft>
                <a:spcPts val="600"/>
              </a:spcAft>
              <a:buNone/>
            </a:pPr>
            <a:r>
              <a:rPr lang="en-US" sz="1200" dirty="0">
                <a:latin typeface="+mn-lt"/>
              </a:rPr>
              <a:t>Select </a:t>
            </a:r>
            <a:r>
              <a:rPr lang="en-US" sz="1200" b="1" dirty="0">
                <a:latin typeface="+mn-lt"/>
              </a:rPr>
              <a:t>Transaction Type </a:t>
            </a:r>
            <a:r>
              <a:rPr lang="en-US" sz="1200" dirty="0">
                <a:latin typeface="+mn-lt"/>
              </a:rPr>
              <a:t>and drag it to the </a:t>
            </a:r>
            <a:r>
              <a:rPr lang="en-US" sz="1200" b="1" dirty="0">
                <a:latin typeface="+mn-lt"/>
              </a:rPr>
              <a:t>Rows </a:t>
            </a:r>
            <a:r>
              <a:rPr lang="en-US" sz="1200" dirty="0">
                <a:latin typeface="+mn-lt"/>
              </a:rPr>
              <a:t>box. This will set </a:t>
            </a:r>
            <a:r>
              <a:rPr lang="en-US" sz="1200" b="1" dirty="0">
                <a:latin typeface="+mn-lt"/>
              </a:rPr>
              <a:t>Transaction Type </a:t>
            </a:r>
            <a:r>
              <a:rPr lang="en-US" sz="1200" dirty="0">
                <a:latin typeface="+mn-lt"/>
              </a:rPr>
              <a:t>as the row label for the PivotTable.</a:t>
            </a:r>
          </a:p>
        </p:txBody>
      </p:sp>
      <p:sp>
        <p:nvSpPr>
          <p:cNvPr id="2" name="Rectangle 1">
            <a:extLst>
              <a:ext uri="{FF2B5EF4-FFF2-40B4-BE49-F238E27FC236}">
                <a16:creationId xmlns:a16="http://schemas.microsoft.com/office/drawing/2014/main" id="{3808511E-A991-4F19-A42B-A0B9B59EFC00}"/>
              </a:ext>
            </a:extLst>
          </p:cNvPr>
          <p:cNvSpPr/>
          <p:nvPr/>
        </p:nvSpPr>
        <p:spPr>
          <a:xfrm>
            <a:off x="6855679" y="5109936"/>
            <a:ext cx="1172017" cy="81378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9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F2B5E49-211E-42C5-91FA-0A38B08F994F}"/>
              </a:ext>
            </a:extLst>
          </p:cNvPr>
          <p:cNvGrpSpPr/>
          <p:nvPr/>
        </p:nvGrpSpPr>
        <p:grpSpPr>
          <a:xfrm>
            <a:off x="7156904" y="1509204"/>
            <a:ext cx="2060404" cy="4426606"/>
            <a:chOff x="7156904" y="1509204"/>
            <a:chExt cx="2060404" cy="4426606"/>
          </a:xfrm>
        </p:grpSpPr>
        <p:pic>
          <p:nvPicPr>
            <p:cNvPr id="5" name="Picture 4" descr="A picture containing road&#10;&#10;Description automatically generated">
              <a:extLst>
                <a:ext uri="{FF2B5EF4-FFF2-40B4-BE49-F238E27FC236}">
                  <a16:creationId xmlns:a16="http://schemas.microsoft.com/office/drawing/2014/main" id="{B39475F3-E732-4160-B9BE-FE1FB7FF1AE0}"/>
                </a:ext>
              </a:extLst>
            </p:cNvPr>
            <p:cNvPicPr>
              <a:picLocks noChangeAspect="1"/>
            </p:cNvPicPr>
            <p:nvPr/>
          </p:nvPicPr>
          <p:blipFill rotWithShape="1">
            <a:blip r:embed="rId3"/>
            <a:srcRect l="69665"/>
            <a:stretch/>
          </p:blipFill>
          <p:spPr>
            <a:xfrm>
              <a:off x="7156904" y="1509204"/>
              <a:ext cx="2010300" cy="4426606"/>
            </a:xfrm>
            <a:prstGeom prst="rect">
              <a:avLst/>
            </a:prstGeom>
          </p:spPr>
        </p:pic>
        <p:pic>
          <p:nvPicPr>
            <p:cNvPr id="7" name="Picture 6" descr="A person standing posing for the camera&#10;&#10;Description automatically generated">
              <a:extLst>
                <a:ext uri="{FF2B5EF4-FFF2-40B4-BE49-F238E27FC236}">
                  <a16:creationId xmlns:a16="http://schemas.microsoft.com/office/drawing/2014/main" id="{0A5F2BBC-7B66-4D18-92D4-7A9CFBF7AAAA}"/>
                </a:ext>
              </a:extLst>
            </p:cNvPr>
            <p:cNvPicPr>
              <a:picLocks noChangeAspect="1"/>
            </p:cNvPicPr>
            <p:nvPr/>
          </p:nvPicPr>
          <p:blipFill rotWithShape="1">
            <a:blip r:embed="rId4"/>
            <a:srcRect b="16660"/>
            <a:stretch/>
          </p:blipFill>
          <p:spPr>
            <a:xfrm>
              <a:off x="7207008" y="1653702"/>
              <a:ext cx="2010300" cy="4282108"/>
            </a:xfrm>
            <a:prstGeom prst="rect">
              <a:avLst/>
            </a:prstGeom>
          </p:spPr>
        </p:pic>
      </p:grpSp>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2" name="Content Placeholder 9"/>
          <p:cNvSpPr>
            <a:spLocks noGrp="1"/>
          </p:cNvSpPr>
          <p:nvPr>
            <p:ph idx="1"/>
          </p:nvPr>
        </p:nvSpPr>
        <p:spPr>
          <a:xfrm>
            <a:off x="419350" y="1656431"/>
            <a:ext cx="6534961" cy="2271985"/>
          </a:xfrm>
        </p:spPr>
        <p:txBody>
          <a:bodyPr lIns="0" tIns="0" rIns="0" bIns="0">
            <a:normAutofit/>
          </a:bodyPr>
          <a:lstStyle/>
          <a:p>
            <a:pPr>
              <a:spcBef>
                <a:spcPts val="600"/>
              </a:spcBef>
              <a:spcAft>
                <a:spcPts val="600"/>
              </a:spcAft>
            </a:pPr>
            <a:r>
              <a:rPr lang="en-US" sz="1400" dirty="0"/>
              <a:t>Barry and his family are in a bowling league with a neighbor’s family. He likes to keep track of the scores for both families in Excel. Barry has everyone’s individual scores for the three games they played, but he doesn’t know which family won each game? </a:t>
            </a:r>
          </a:p>
          <a:p>
            <a:pPr>
              <a:spcBef>
                <a:spcPts val="600"/>
              </a:spcBef>
              <a:spcAft>
                <a:spcPts val="600"/>
              </a:spcAft>
            </a:pPr>
            <a:r>
              <a:rPr lang="en-US" sz="1400" dirty="0"/>
              <a:t>Barry wants to know the answer to one key question: “Which family won each of the three games?” </a:t>
            </a:r>
          </a:p>
          <a:p>
            <a:pPr>
              <a:spcBef>
                <a:spcPts val="600"/>
              </a:spcBef>
              <a:spcAft>
                <a:spcPts val="600"/>
              </a:spcAft>
            </a:pPr>
            <a:r>
              <a:rPr lang="en-US" sz="1400" dirty="0"/>
              <a:t>The table he currently has contains all the individual scores, but it doesn’t show the totals. So how can Barry quickly calculate the family totals in Excel?</a:t>
            </a:r>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PivotTable Scenario</a:t>
            </a:r>
          </a:p>
        </p:txBody>
      </p:sp>
      <p:grpSp>
        <p:nvGrpSpPr>
          <p:cNvPr id="18" name="Group 17">
            <a:extLst>
              <a:ext uri="{FF2B5EF4-FFF2-40B4-BE49-F238E27FC236}">
                <a16:creationId xmlns:a16="http://schemas.microsoft.com/office/drawing/2014/main" id="{4224C8B1-A4C2-4CB7-B17B-598ABD98D773}"/>
              </a:ext>
            </a:extLst>
          </p:cNvPr>
          <p:cNvGrpSpPr/>
          <p:nvPr/>
        </p:nvGrpSpPr>
        <p:grpSpPr>
          <a:xfrm>
            <a:off x="419350" y="3928860"/>
            <a:ext cx="3769747" cy="1966638"/>
            <a:chOff x="548557" y="2509974"/>
            <a:chExt cx="3769747" cy="1966638"/>
          </a:xfrm>
        </p:grpSpPr>
        <p:pic>
          <p:nvPicPr>
            <p:cNvPr id="19" name="Picture 18">
              <a:extLst>
                <a:ext uri="{FF2B5EF4-FFF2-40B4-BE49-F238E27FC236}">
                  <a16:creationId xmlns:a16="http://schemas.microsoft.com/office/drawing/2014/main" id="{65B41974-CD91-4090-8A27-28C3F3B5F286}"/>
                </a:ext>
              </a:extLst>
            </p:cNvPr>
            <p:cNvPicPr>
              <a:picLocks noChangeAspect="1"/>
            </p:cNvPicPr>
            <p:nvPr/>
          </p:nvPicPr>
          <p:blipFill>
            <a:blip r:embed="rId5"/>
            <a:srcRect/>
            <a:stretch/>
          </p:blipFill>
          <p:spPr>
            <a:xfrm>
              <a:off x="694863" y="2509975"/>
              <a:ext cx="3477133" cy="1966637"/>
            </a:xfrm>
            <a:prstGeom prst="rect">
              <a:avLst/>
            </a:prstGeom>
          </p:spPr>
        </p:pic>
        <p:sp>
          <p:nvSpPr>
            <p:cNvPr id="21" name="Rectangle 20">
              <a:extLst>
                <a:ext uri="{FF2B5EF4-FFF2-40B4-BE49-F238E27FC236}">
                  <a16:creationId xmlns:a16="http://schemas.microsoft.com/office/drawing/2014/main" id="{D3D10384-44CE-4000-9BEF-E516C1473802}"/>
                </a:ext>
              </a:extLst>
            </p:cNvPr>
            <p:cNvSpPr/>
            <p:nvPr/>
          </p:nvSpPr>
          <p:spPr>
            <a:xfrm rot="16200000">
              <a:off x="3094295" y="3252603"/>
              <a:ext cx="1966637" cy="481380"/>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9B7CD63-0B32-4E45-AD0C-6DA3725AC179}"/>
                </a:ext>
              </a:extLst>
            </p:cNvPr>
            <p:cNvSpPr/>
            <p:nvPr/>
          </p:nvSpPr>
          <p:spPr>
            <a:xfrm>
              <a:off x="548557" y="4372367"/>
              <a:ext cx="3769742" cy="10424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65C754A-3760-460C-AE38-72F0B9D7D656}"/>
              </a:ext>
            </a:extLst>
          </p:cNvPr>
          <p:cNvSpPr txBox="1"/>
          <p:nvPr/>
        </p:nvSpPr>
        <p:spPr>
          <a:xfrm>
            <a:off x="825565" y="5957546"/>
            <a:ext cx="1902957" cy="307777"/>
          </a:xfrm>
          <a:prstGeom prst="rect">
            <a:avLst/>
          </a:prstGeom>
          <a:noFill/>
        </p:spPr>
        <p:txBody>
          <a:bodyPr wrap="none" rtlCol="0">
            <a:spAutoFit/>
          </a:bodyPr>
          <a:lstStyle/>
          <a:p>
            <a:r>
              <a:rPr lang="en-US" sz="1400" dirty="0"/>
              <a:t>Barry’s Bowling Data</a:t>
            </a:r>
          </a:p>
        </p:txBody>
      </p:sp>
    </p:spTree>
    <p:extLst>
      <p:ext uri="{BB962C8B-B14F-4D97-AF65-F5344CB8AC3E}">
        <p14:creationId xmlns:p14="http://schemas.microsoft.com/office/powerpoint/2010/main" val="4064420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A007F6-6EF1-4803-A077-68AE5D518414}"/>
              </a:ext>
            </a:extLst>
          </p:cNvPr>
          <p:cNvPicPr>
            <a:picLocks noChangeAspect="1"/>
          </p:cNvPicPr>
          <p:nvPr/>
        </p:nvPicPr>
        <p:blipFill>
          <a:blip r:embed="rId3"/>
          <a:srcRect/>
          <a:stretch/>
        </p:blipFill>
        <p:spPr>
          <a:xfrm>
            <a:off x="237385" y="1522104"/>
            <a:ext cx="9028913" cy="4706768"/>
          </a:xfrm>
          <a:prstGeom prst="rect">
            <a:avLst/>
          </a:prstGeom>
        </p:spPr>
      </p:pic>
      <p:sp>
        <p:nvSpPr>
          <p:cNvPr id="4" name="Title 3"/>
          <p:cNvSpPr>
            <a:spLocks noGrp="1"/>
          </p:cNvSpPr>
          <p:nvPr>
            <p:ph type="title"/>
          </p:nvPr>
        </p:nvSpPr>
        <p:spPr/>
        <p:txBody>
          <a:bodyPr/>
          <a:lstStyle/>
          <a:p>
            <a:r>
              <a:rPr lang="en-US" dirty="0"/>
              <a:t>Task 5: Set Value</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786013" y="2063395"/>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Value</a:t>
            </a:r>
          </a:p>
          <a:p>
            <a:pPr marL="0" lvl="1" indent="0">
              <a:spcAft>
                <a:spcPts val="600"/>
              </a:spcAft>
              <a:buNone/>
            </a:pPr>
            <a:r>
              <a:rPr lang="en-US" sz="1200" dirty="0">
                <a:latin typeface="+mn-lt"/>
              </a:rPr>
              <a:t>Set the data field that enable you to view the total debits for each transaction type.</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6638007" y="3068075"/>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6861706" y="3105064"/>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786013" y="3206927"/>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box next to the data field that has to do with debits transaction and set it as the value.</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786013" y="4538697"/>
            <a:ext cx="2606745" cy="1367339"/>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Debit</a:t>
            </a:r>
          </a:p>
          <a:p>
            <a:pPr marL="0" lvl="1" indent="0">
              <a:spcAft>
                <a:spcPts val="600"/>
              </a:spcAft>
              <a:buNone/>
            </a:pPr>
            <a:r>
              <a:rPr lang="en-US" sz="1200" dirty="0">
                <a:latin typeface="+mn-lt"/>
              </a:rPr>
              <a:t>Select the check box next to </a:t>
            </a:r>
            <a:r>
              <a:rPr lang="en-US" sz="1200" b="1" dirty="0">
                <a:latin typeface="+mn-lt"/>
              </a:rPr>
              <a:t>Debit </a:t>
            </a:r>
            <a:r>
              <a:rPr lang="en-US" sz="1200" dirty="0">
                <a:latin typeface="+mn-lt"/>
              </a:rPr>
              <a:t>and drag it to the </a:t>
            </a:r>
            <a:r>
              <a:rPr lang="en-US" sz="1200" b="1" dirty="0">
                <a:latin typeface="+mn-lt"/>
              </a:rPr>
              <a:t>Values </a:t>
            </a:r>
            <a:r>
              <a:rPr lang="en-US" sz="1200" dirty="0">
                <a:latin typeface="+mn-lt"/>
              </a:rPr>
              <a:t>box. This will set automatically create the Value for “Sum of Debit.”</a:t>
            </a:r>
          </a:p>
        </p:txBody>
      </p:sp>
      <p:sp>
        <p:nvSpPr>
          <p:cNvPr id="2" name="Rectangle 1">
            <a:extLst>
              <a:ext uri="{FF2B5EF4-FFF2-40B4-BE49-F238E27FC236}">
                <a16:creationId xmlns:a16="http://schemas.microsoft.com/office/drawing/2014/main" id="{EC81181D-901F-4506-9E54-CB5BD528866C}"/>
              </a:ext>
            </a:extLst>
          </p:cNvPr>
          <p:cNvSpPr/>
          <p:nvPr/>
        </p:nvSpPr>
        <p:spPr>
          <a:xfrm>
            <a:off x="7998080" y="5087580"/>
            <a:ext cx="1256198" cy="81845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32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0A87C-12EE-49E9-9AFF-338F708FA636}"/>
              </a:ext>
            </a:extLst>
          </p:cNvPr>
          <p:cNvPicPr>
            <a:picLocks noChangeAspect="1"/>
          </p:cNvPicPr>
          <p:nvPr/>
        </p:nvPicPr>
        <p:blipFill>
          <a:blip r:embed="rId3"/>
          <a:srcRect/>
          <a:stretch/>
        </p:blipFill>
        <p:spPr>
          <a:xfrm>
            <a:off x="237385" y="1522104"/>
            <a:ext cx="9028913" cy="4706769"/>
          </a:xfrm>
          <a:prstGeom prst="rect">
            <a:avLst/>
          </a:prstGeom>
        </p:spPr>
      </p:pic>
      <p:sp>
        <p:nvSpPr>
          <p:cNvPr id="4" name="Title 3"/>
          <p:cNvSpPr>
            <a:spLocks noGrp="1"/>
          </p:cNvSpPr>
          <p:nvPr>
            <p:ph type="title"/>
          </p:nvPr>
        </p:nvSpPr>
        <p:spPr/>
        <p:txBody>
          <a:bodyPr/>
          <a:lstStyle/>
          <a:p>
            <a:r>
              <a:rPr lang="en-US" dirty="0"/>
              <a:t>Task 6: Select Second Value</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786013" y="2063395"/>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Value</a:t>
            </a:r>
          </a:p>
          <a:p>
            <a:pPr marL="0" lvl="1" indent="0">
              <a:spcAft>
                <a:spcPts val="600"/>
              </a:spcAft>
              <a:buNone/>
            </a:pPr>
            <a:r>
              <a:rPr lang="en-US" sz="1200" dirty="0">
                <a:latin typeface="+mn-lt"/>
              </a:rPr>
              <a:t>Set the data field that enable you to view the total credits for each transaction type.</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6638007" y="3192623"/>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6861706" y="3206927"/>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786013" y="3206927"/>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box next to the data field that has to do with credit transaction and set it as the value.</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786013" y="4538697"/>
            <a:ext cx="2606745" cy="1367339"/>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Credit</a:t>
            </a:r>
          </a:p>
          <a:p>
            <a:pPr marL="0" lvl="1" indent="0">
              <a:spcAft>
                <a:spcPts val="600"/>
              </a:spcAft>
              <a:buNone/>
            </a:pPr>
            <a:r>
              <a:rPr lang="en-US" sz="1200" dirty="0">
                <a:latin typeface="+mn-lt"/>
              </a:rPr>
              <a:t>Select the check box next to </a:t>
            </a:r>
            <a:r>
              <a:rPr lang="en-US" sz="1200" b="1" dirty="0">
                <a:latin typeface="+mn-lt"/>
              </a:rPr>
              <a:t>Credit </a:t>
            </a:r>
            <a:r>
              <a:rPr lang="en-US" sz="1200" dirty="0">
                <a:latin typeface="+mn-lt"/>
              </a:rPr>
              <a:t>and drag it to the </a:t>
            </a:r>
            <a:r>
              <a:rPr lang="en-US" sz="1200" b="1" dirty="0">
                <a:latin typeface="+mn-lt"/>
              </a:rPr>
              <a:t>Values </a:t>
            </a:r>
            <a:r>
              <a:rPr lang="en-US" sz="1200" dirty="0">
                <a:latin typeface="+mn-lt"/>
              </a:rPr>
              <a:t>box. This will set automatically create the Value for “Sum of Credit.”</a:t>
            </a:r>
          </a:p>
        </p:txBody>
      </p:sp>
      <p:sp>
        <p:nvSpPr>
          <p:cNvPr id="2" name="Rectangle 1">
            <a:extLst>
              <a:ext uri="{FF2B5EF4-FFF2-40B4-BE49-F238E27FC236}">
                <a16:creationId xmlns:a16="http://schemas.microsoft.com/office/drawing/2014/main" id="{EC81181D-901F-4506-9E54-CB5BD528866C}"/>
              </a:ext>
            </a:extLst>
          </p:cNvPr>
          <p:cNvSpPr/>
          <p:nvPr/>
        </p:nvSpPr>
        <p:spPr>
          <a:xfrm>
            <a:off x="8008020" y="5097519"/>
            <a:ext cx="1246258" cy="808517"/>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41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E6D63C-92F5-4345-A7F3-9B0BC67CE31F}"/>
              </a:ext>
            </a:extLst>
          </p:cNvPr>
          <p:cNvPicPr>
            <a:picLocks noChangeAspect="1"/>
          </p:cNvPicPr>
          <p:nvPr/>
        </p:nvPicPr>
        <p:blipFill>
          <a:blip r:embed="rId3"/>
          <a:srcRect/>
          <a:stretch/>
        </p:blipFill>
        <p:spPr>
          <a:xfrm>
            <a:off x="237386" y="1522104"/>
            <a:ext cx="9028911" cy="4706767"/>
          </a:xfrm>
          <a:prstGeom prst="rect">
            <a:avLst/>
          </a:prstGeom>
        </p:spPr>
      </p:pic>
      <p:sp>
        <p:nvSpPr>
          <p:cNvPr id="4" name="Title 3"/>
          <p:cNvSpPr>
            <a:spLocks noGrp="1"/>
          </p:cNvSpPr>
          <p:nvPr>
            <p:ph type="title"/>
          </p:nvPr>
        </p:nvSpPr>
        <p:spPr/>
        <p:txBody>
          <a:bodyPr/>
          <a:lstStyle/>
          <a:p>
            <a:r>
              <a:rPr lang="en-US" dirty="0"/>
              <a:t>Task 7: Set Row Label Subcategory</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786013" y="2063395"/>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Row Label Subcategory</a:t>
            </a:r>
          </a:p>
          <a:p>
            <a:pPr marL="0" lvl="1" indent="0">
              <a:spcAft>
                <a:spcPts val="600"/>
              </a:spcAft>
              <a:buNone/>
            </a:pPr>
            <a:r>
              <a:rPr lang="en-US" sz="1200" dirty="0">
                <a:latin typeface="+mn-lt"/>
              </a:rPr>
              <a:t>Set the data field that will enable you to view additional information on the transaction type.</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6580765" y="2905437"/>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6855679" y="2941386"/>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786013" y="3336035"/>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box next to the data field that has to do with the description of transactions and set it as a row.</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786013" y="4608675"/>
            <a:ext cx="2606745" cy="1367339"/>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Description</a:t>
            </a:r>
          </a:p>
          <a:p>
            <a:pPr marL="0" lvl="1" indent="0">
              <a:spcAft>
                <a:spcPts val="600"/>
              </a:spcAft>
              <a:buNone/>
            </a:pPr>
            <a:r>
              <a:rPr lang="en-US" sz="1200" dirty="0">
                <a:latin typeface="+mn-lt"/>
              </a:rPr>
              <a:t>Select </a:t>
            </a:r>
            <a:r>
              <a:rPr lang="en-US" sz="1200" b="1" dirty="0">
                <a:latin typeface="+mn-lt"/>
              </a:rPr>
              <a:t>Description </a:t>
            </a:r>
            <a:r>
              <a:rPr lang="en-US" sz="1200" dirty="0">
                <a:latin typeface="+mn-lt"/>
              </a:rPr>
              <a:t>and drag it to the </a:t>
            </a:r>
            <a:r>
              <a:rPr lang="en-US" sz="1200" b="1" dirty="0">
                <a:latin typeface="+mn-lt"/>
              </a:rPr>
              <a:t>Rows </a:t>
            </a:r>
            <a:r>
              <a:rPr lang="en-US" sz="1200" dirty="0">
                <a:latin typeface="+mn-lt"/>
              </a:rPr>
              <a:t>box. This will set </a:t>
            </a:r>
            <a:r>
              <a:rPr lang="en-US" sz="1200" b="1" dirty="0">
                <a:latin typeface="+mn-lt"/>
              </a:rPr>
              <a:t>Description </a:t>
            </a:r>
            <a:r>
              <a:rPr lang="en-US" sz="1200" dirty="0">
                <a:latin typeface="+mn-lt"/>
              </a:rPr>
              <a:t>as a row label subcategory of Transaction Type the row label for the PivotTable.</a:t>
            </a:r>
          </a:p>
        </p:txBody>
      </p:sp>
      <p:sp>
        <p:nvSpPr>
          <p:cNvPr id="2" name="Rectangle 1">
            <a:extLst>
              <a:ext uri="{FF2B5EF4-FFF2-40B4-BE49-F238E27FC236}">
                <a16:creationId xmlns:a16="http://schemas.microsoft.com/office/drawing/2014/main" id="{3808511E-A991-4F19-A42B-A0B9B59EFC00}"/>
              </a:ext>
            </a:extLst>
          </p:cNvPr>
          <p:cNvSpPr/>
          <p:nvPr/>
        </p:nvSpPr>
        <p:spPr>
          <a:xfrm>
            <a:off x="6855679" y="5109936"/>
            <a:ext cx="1172017" cy="81378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15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E6D63C-92F5-4345-A7F3-9B0BC67CE31F}"/>
              </a:ext>
            </a:extLst>
          </p:cNvPr>
          <p:cNvPicPr>
            <a:picLocks noChangeAspect="1"/>
          </p:cNvPicPr>
          <p:nvPr/>
        </p:nvPicPr>
        <p:blipFill>
          <a:blip r:embed="rId3"/>
          <a:srcRect/>
          <a:stretch/>
        </p:blipFill>
        <p:spPr>
          <a:xfrm>
            <a:off x="237386" y="1522104"/>
            <a:ext cx="9028911" cy="4706767"/>
          </a:xfrm>
          <a:prstGeom prst="rect">
            <a:avLst/>
          </a:prstGeom>
        </p:spPr>
      </p:pic>
      <p:sp>
        <p:nvSpPr>
          <p:cNvPr id="4" name="Title 3"/>
          <p:cNvSpPr>
            <a:spLocks noGrp="1"/>
          </p:cNvSpPr>
          <p:nvPr>
            <p:ph type="title"/>
          </p:nvPr>
        </p:nvSpPr>
        <p:spPr/>
        <p:txBody>
          <a:bodyPr/>
          <a:lstStyle/>
          <a:p>
            <a:r>
              <a:rPr lang="en-US" dirty="0"/>
              <a:t>Task 8: Set Column Subcategory</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786013" y="2063395"/>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Column Subcategory</a:t>
            </a:r>
          </a:p>
          <a:p>
            <a:pPr marL="0" lvl="1" indent="0">
              <a:spcAft>
                <a:spcPts val="600"/>
              </a:spcAft>
              <a:buNone/>
            </a:pPr>
            <a:r>
              <a:rPr lang="en-US" sz="1200" dirty="0">
                <a:latin typeface="+mn-lt"/>
              </a:rPr>
              <a:t>Set the data field that will enable you to view additional information for the dates of each transaction.</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6580765" y="2696716"/>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6855679" y="2732665"/>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786013" y="3336035"/>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data field that has to do with the dates for transaction and set it as a column.</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786013" y="4608675"/>
            <a:ext cx="2606745" cy="1555576"/>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Transaction Date</a:t>
            </a:r>
          </a:p>
          <a:p>
            <a:pPr marL="0" lvl="1" indent="0">
              <a:spcAft>
                <a:spcPts val="600"/>
              </a:spcAft>
              <a:buNone/>
            </a:pPr>
            <a:r>
              <a:rPr lang="en-US" sz="1200" dirty="0">
                <a:latin typeface="+mn-lt"/>
              </a:rPr>
              <a:t>Select </a:t>
            </a:r>
            <a:r>
              <a:rPr lang="en-US" sz="1200" b="1" dirty="0">
                <a:latin typeface="+mn-lt"/>
              </a:rPr>
              <a:t>Transaction Date </a:t>
            </a:r>
            <a:r>
              <a:rPr lang="en-US" sz="1200" dirty="0">
                <a:latin typeface="+mn-lt"/>
              </a:rPr>
              <a:t>and drag it to the </a:t>
            </a:r>
            <a:r>
              <a:rPr lang="en-US" sz="1200" b="1" dirty="0">
                <a:latin typeface="+mn-lt"/>
              </a:rPr>
              <a:t>Columns </a:t>
            </a:r>
            <a:r>
              <a:rPr lang="en-US" sz="1200" dirty="0">
                <a:latin typeface="+mn-lt"/>
              </a:rPr>
              <a:t>box. This will set </a:t>
            </a:r>
            <a:r>
              <a:rPr lang="en-US" sz="1200" b="1" dirty="0">
                <a:latin typeface="+mn-lt"/>
              </a:rPr>
              <a:t>Description </a:t>
            </a:r>
            <a:r>
              <a:rPr lang="en-US" sz="1200" dirty="0">
                <a:latin typeface="+mn-lt"/>
              </a:rPr>
              <a:t>as a row label subcategory of Transaction Type the row label for the PivotTable.</a:t>
            </a:r>
          </a:p>
        </p:txBody>
      </p:sp>
      <p:sp>
        <p:nvSpPr>
          <p:cNvPr id="2" name="Rectangle 1">
            <a:extLst>
              <a:ext uri="{FF2B5EF4-FFF2-40B4-BE49-F238E27FC236}">
                <a16:creationId xmlns:a16="http://schemas.microsoft.com/office/drawing/2014/main" id="{3808511E-A991-4F19-A42B-A0B9B59EFC00}"/>
              </a:ext>
            </a:extLst>
          </p:cNvPr>
          <p:cNvSpPr/>
          <p:nvPr/>
        </p:nvSpPr>
        <p:spPr>
          <a:xfrm>
            <a:off x="8042504" y="4295043"/>
            <a:ext cx="1172017" cy="81378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8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Completed PivotTable</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a:blip r:embed="rId3"/>
          <a:srcRect/>
          <a:stretch/>
        </p:blipFill>
        <p:spPr>
          <a:xfrm>
            <a:off x="210312" y="1528660"/>
            <a:ext cx="8772292" cy="4703175"/>
          </a:xfrm>
          <a:prstGeom prst="rect">
            <a:avLst/>
          </a:prstGeom>
        </p:spPr>
      </p:pic>
      <p:sp>
        <p:nvSpPr>
          <p:cNvPr id="3" name="Rectangle 2">
            <a:extLst>
              <a:ext uri="{FF2B5EF4-FFF2-40B4-BE49-F238E27FC236}">
                <a16:creationId xmlns:a16="http://schemas.microsoft.com/office/drawing/2014/main" id="{106FF6A0-449B-4CA0-AED7-9B7F32E10303}"/>
              </a:ext>
            </a:extLst>
          </p:cNvPr>
          <p:cNvSpPr/>
          <p:nvPr/>
        </p:nvSpPr>
        <p:spPr>
          <a:xfrm>
            <a:off x="2392700" y="1528660"/>
            <a:ext cx="6939824" cy="4609493"/>
          </a:xfrm>
          <a:prstGeom prst="rect">
            <a:avLst/>
          </a:prstGeom>
          <a:gradFill flip="none" rotWithShape="1">
            <a:gsLst>
              <a:gs pos="0">
                <a:schemeClr val="accent1">
                  <a:lumMod val="5000"/>
                  <a:lumOff val="95000"/>
                  <a:alpha val="0"/>
                </a:schemeClr>
              </a:gs>
              <a:gs pos="78000">
                <a:schemeClr val="bg1">
                  <a:lumMod val="95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50E8D9-790F-4A76-A30B-8099CD5DC1C5}"/>
              </a:ext>
            </a:extLst>
          </p:cNvPr>
          <p:cNvSpPr/>
          <p:nvPr/>
        </p:nvSpPr>
        <p:spPr>
          <a:xfrm>
            <a:off x="2814449" y="2717659"/>
            <a:ext cx="6080663" cy="1893758"/>
          </a:xfrm>
          <a:prstGeom prst="rect">
            <a:avLst/>
          </a:prstGeom>
          <a:solidFill>
            <a:srgbClr val="E0EDC5"/>
          </a:solidFill>
          <a:ln w="19050">
            <a:solidFill>
              <a:srgbClr val="8BA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69DBB3-1930-46EB-9445-4AE9AA2961FD}"/>
              </a:ext>
            </a:extLst>
          </p:cNvPr>
          <p:cNvSpPr txBox="1"/>
          <p:nvPr/>
        </p:nvSpPr>
        <p:spPr>
          <a:xfrm>
            <a:off x="2953397" y="2871319"/>
            <a:ext cx="3643555" cy="1785104"/>
          </a:xfrm>
          <a:prstGeom prst="rect">
            <a:avLst/>
          </a:prstGeom>
          <a:noFill/>
        </p:spPr>
        <p:txBody>
          <a:bodyPr wrap="square">
            <a:spAutoFit/>
          </a:bodyPr>
          <a:lstStyle/>
          <a:p>
            <a:r>
              <a:rPr lang="en-US" sz="1400" b="1" dirty="0">
                <a:solidFill>
                  <a:srgbClr val="C55A11"/>
                </a:solidFill>
              </a:rPr>
              <a:t>Congratulations!</a:t>
            </a:r>
          </a:p>
          <a:p>
            <a:endParaRPr lang="en-US" sz="1200" b="0" dirty="0">
              <a:solidFill>
                <a:schemeClr val="tx1"/>
              </a:solidFill>
            </a:endParaRPr>
          </a:p>
          <a:p>
            <a:r>
              <a:rPr lang="en-US" sz="1200" b="0" dirty="0">
                <a:solidFill>
                  <a:schemeClr val="tx1"/>
                </a:solidFill>
              </a:rPr>
              <a:t>You have now completed your first PivotTable!</a:t>
            </a:r>
          </a:p>
          <a:p>
            <a:endParaRPr lang="en-US" sz="1200" b="0" dirty="0">
              <a:solidFill>
                <a:schemeClr val="tx1"/>
              </a:solidFill>
            </a:endParaRPr>
          </a:p>
          <a:p>
            <a:r>
              <a:rPr lang="en-US" sz="1200" b="0" dirty="0">
                <a:solidFill>
                  <a:schemeClr val="tx1"/>
                </a:solidFill>
              </a:rPr>
              <a:t>You can now view the sum of debit and credit amounts by month, transaction type, and description, as well as view the Grand Total of all debit and credit transactions.</a:t>
            </a:r>
          </a:p>
          <a:p>
            <a:endParaRPr lang="en-US" sz="1200" b="0" dirty="0">
              <a:solidFill>
                <a:schemeClr val="tx1"/>
              </a:solidFill>
            </a:endParaRPr>
          </a:p>
        </p:txBody>
      </p:sp>
      <p:pic>
        <p:nvPicPr>
          <p:cNvPr id="2" name="Picture 1" descr="A person standing posing for the camera&#10;&#10;Description automatically generated">
            <a:extLst>
              <a:ext uri="{FF2B5EF4-FFF2-40B4-BE49-F238E27FC236}">
                <a16:creationId xmlns:a16="http://schemas.microsoft.com/office/drawing/2014/main" id="{5C827B36-28DC-46DE-95D2-75149C0565FC}"/>
              </a:ext>
            </a:extLst>
          </p:cNvPr>
          <p:cNvPicPr>
            <a:picLocks noChangeAspect="1"/>
          </p:cNvPicPr>
          <p:nvPr/>
        </p:nvPicPr>
        <p:blipFill>
          <a:blip r:embed="rId4"/>
          <a:stretch>
            <a:fillRect/>
          </a:stretch>
        </p:blipFill>
        <p:spPr>
          <a:xfrm>
            <a:off x="6596952" y="1734277"/>
            <a:ext cx="2298160" cy="4198257"/>
          </a:xfrm>
          <a:prstGeom prst="rect">
            <a:avLst/>
          </a:prstGeom>
        </p:spPr>
      </p:pic>
      <p:sp>
        <p:nvSpPr>
          <p:cNvPr id="17" name="TextBox 16">
            <a:extLst>
              <a:ext uri="{FF2B5EF4-FFF2-40B4-BE49-F238E27FC236}">
                <a16:creationId xmlns:a16="http://schemas.microsoft.com/office/drawing/2014/main" id="{7208FC8F-5630-40D1-965A-038FA837D83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Tree>
    <p:extLst>
      <p:ext uri="{BB962C8B-B14F-4D97-AF65-F5344CB8AC3E}">
        <p14:creationId xmlns:p14="http://schemas.microsoft.com/office/powerpoint/2010/main" val="20760131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9"/>
          <p:cNvSpPr>
            <a:spLocks noGrp="1"/>
          </p:cNvSpPr>
          <p:nvPr>
            <p:ph type="subTitle" idx="1"/>
          </p:nvPr>
        </p:nvSpPr>
        <p:spPr>
          <a:xfrm>
            <a:off x="646646" y="2258191"/>
            <a:ext cx="5530418" cy="3889690"/>
          </a:xfrm>
        </p:spPr>
        <p:txBody>
          <a:bodyPr lIns="0" tIns="0" rIns="0" bIns="0">
            <a:normAutofit/>
          </a:bodyPr>
          <a:lstStyle/>
          <a:p>
            <a:r>
              <a:rPr lang="en-US" dirty="0"/>
              <a:t>This topic will show how to analyze UI data by creating </a:t>
            </a:r>
            <a:r>
              <a:rPr lang="en-US" dirty="0" err="1"/>
              <a:t>PivotCharts</a:t>
            </a:r>
            <a:r>
              <a:rPr lang="en-US" dirty="0"/>
              <a:t> using a PivotTable. </a:t>
            </a:r>
          </a:p>
          <a:p>
            <a:r>
              <a:rPr lang="en-US" dirty="0"/>
              <a:t>You will also learn how to use a PivotChart to present data.</a:t>
            </a:r>
          </a:p>
          <a:p>
            <a:r>
              <a:rPr lang="en-US" dirty="0"/>
              <a:t>This topic explains:</a:t>
            </a:r>
          </a:p>
          <a:p>
            <a:pPr marL="342900" marR="0" lvl="0" indent="-342900">
              <a:spcBef>
                <a:spcPts val="0"/>
              </a:spcBef>
              <a:spcAft>
                <a:spcPts val="1200"/>
              </a:spcAft>
              <a:buFont typeface="Open Sans" panose="020B0606030504020204" pitchFamily="34" charset="0"/>
              <a:buChar char="•"/>
            </a:pPr>
            <a:r>
              <a:rPr lang="en-US" dirty="0">
                <a:effectLst/>
              </a:rPr>
              <a:t>The purpose and use of a PivotChart</a:t>
            </a:r>
          </a:p>
          <a:p>
            <a:pPr marL="342900" marR="0" lvl="0" indent="-342900">
              <a:spcBef>
                <a:spcPts val="0"/>
              </a:spcBef>
              <a:spcAft>
                <a:spcPts val="1200"/>
              </a:spcAft>
              <a:buFont typeface="Open Sans" panose="020B0606030504020204" pitchFamily="34" charset="0"/>
              <a:buChar char="•"/>
            </a:pPr>
            <a:r>
              <a:rPr lang="en-US" dirty="0"/>
              <a:t>How to visualize data using a PivotChart</a:t>
            </a:r>
            <a:endParaRPr lang="en-US" dirty="0">
              <a:effectLst/>
            </a:endParaRPr>
          </a:p>
          <a:p>
            <a:pPr marL="342900" marR="0" lvl="0" indent="-342900">
              <a:spcBef>
                <a:spcPts val="0"/>
              </a:spcBef>
              <a:spcAft>
                <a:spcPts val="1200"/>
              </a:spcAft>
              <a:buFont typeface="Open Sans" panose="020B0606030504020204" pitchFamily="34" charset="0"/>
              <a:buChar char="•"/>
            </a:pPr>
            <a:r>
              <a:rPr lang="en-US" dirty="0">
                <a:effectLst/>
              </a:rPr>
              <a:t>How to create a dashboard to visualize and present data with a PivotTable and </a:t>
            </a:r>
            <a:r>
              <a:rPr lang="en-US" dirty="0" err="1">
                <a:effectLst/>
              </a:rPr>
              <a:t>PivotCharts</a:t>
            </a:r>
            <a:r>
              <a:rPr lang="en-US" dirty="0">
                <a:effectLst/>
              </a:rPr>
              <a:t>.</a:t>
            </a:r>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a:t>
            </a:r>
            <a:r>
              <a:rPr lang="en-US"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PivotCharts</a:t>
            </a:r>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Visualize Data</a:t>
            </a:r>
          </a:p>
        </p:txBody>
      </p:sp>
      <p:pic>
        <p:nvPicPr>
          <p:cNvPr id="6" name="Picture 5" descr="A person standing posing for the camera&#10;&#10;Description automatically generated">
            <a:extLst>
              <a:ext uri="{FF2B5EF4-FFF2-40B4-BE49-F238E27FC236}">
                <a16:creationId xmlns:a16="http://schemas.microsoft.com/office/drawing/2014/main" id="{127E0DE7-4808-4155-93EA-A810BA3048A9}"/>
              </a:ext>
            </a:extLst>
          </p:cNvPr>
          <p:cNvPicPr>
            <a:picLocks noChangeAspect="1"/>
          </p:cNvPicPr>
          <p:nvPr/>
        </p:nvPicPr>
        <p:blipFill>
          <a:blip r:embed="rId3"/>
          <a:stretch>
            <a:fillRect/>
          </a:stretch>
        </p:blipFill>
        <p:spPr>
          <a:xfrm>
            <a:off x="6299303" y="1710724"/>
            <a:ext cx="2298160" cy="4198257"/>
          </a:xfrm>
          <a:prstGeom prst="rect">
            <a:avLst/>
          </a:prstGeom>
        </p:spPr>
      </p:pic>
    </p:spTree>
    <p:extLst>
      <p:ext uri="{BB962C8B-B14F-4D97-AF65-F5344CB8AC3E}">
        <p14:creationId xmlns:p14="http://schemas.microsoft.com/office/powerpoint/2010/main" val="633292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 PivotChart?</a:t>
            </a:r>
          </a:p>
        </p:txBody>
      </p:sp>
      <p:sp>
        <p:nvSpPr>
          <p:cNvPr id="22" name="Content Placeholder 9">
            <a:extLst>
              <a:ext uri="{FF2B5EF4-FFF2-40B4-BE49-F238E27FC236}">
                <a16:creationId xmlns:a16="http://schemas.microsoft.com/office/drawing/2014/main" id="{9CCDCAF7-7223-49E1-B076-30E5EC90874D}"/>
              </a:ext>
            </a:extLst>
          </p:cNvPr>
          <p:cNvSpPr txBox="1">
            <a:spLocks/>
          </p:cNvSpPr>
          <p:nvPr/>
        </p:nvSpPr>
        <p:spPr>
          <a:xfrm>
            <a:off x="388154" y="1752158"/>
            <a:ext cx="5897031" cy="836928"/>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b="0" dirty="0">
                <a:solidFill>
                  <a:schemeClr val="tx1"/>
                </a:solidFill>
              </a:rPr>
              <a:t>Another great feature of PivotTables, is that you can take the data you have analyzed in a table and quickly turn it in to a chart or graphic that will help you visualize what you have learned.</a:t>
            </a:r>
          </a:p>
        </p:txBody>
      </p:sp>
      <p:pic>
        <p:nvPicPr>
          <p:cNvPr id="5" name="Picture 4" descr="A screenshot of a cell phone&#10;&#10;Description automatically generated">
            <a:extLst>
              <a:ext uri="{FF2B5EF4-FFF2-40B4-BE49-F238E27FC236}">
                <a16:creationId xmlns:a16="http://schemas.microsoft.com/office/drawing/2014/main" id="{6DC79E09-074F-48EF-8A9C-DBB57E21CDE8}"/>
              </a:ext>
            </a:extLst>
          </p:cNvPr>
          <p:cNvPicPr>
            <a:picLocks noChangeAspect="1"/>
          </p:cNvPicPr>
          <p:nvPr/>
        </p:nvPicPr>
        <p:blipFill rotWithShape="1">
          <a:blip r:embed="rId3"/>
          <a:srcRect l="43262"/>
          <a:stretch/>
        </p:blipFill>
        <p:spPr>
          <a:xfrm>
            <a:off x="570155" y="2682811"/>
            <a:ext cx="5007357" cy="3104965"/>
          </a:xfrm>
          <a:prstGeom prst="rect">
            <a:avLst/>
          </a:prstGeom>
        </p:spPr>
      </p:pic>
      <p:pic>
        <p:nvPicPr>
          <p:cNvPr id="6" name="Picture 5">
            <a:extLst>
              <a:ext uri="{FF2B5EF4-FFF2-40B4-BE49-F238E27FC236}">
                <a16:creationId xmlns:a16="http://schemas.microsoft.com/office/drawing/2014/main" id="{CB9C4083-EF46-438B-ABEF-2177D1CA92C0}"/>
              </a:ext>
            </a:extLst>
          </p:cNvPr>
          <p:cNvPicPr>
            <a:picLocks noChangeAspect="1"/>
          </p:cNvPicPr>
          <p:nvPr/>
        </p:nvPicPr>
        <p:blipFill>
          <a:blip r:embed="rId4"/>
          <a:srcRect/>
          <a:stretch/>
        </p:blipFill>
        <p:spPr>
          <a:xfrm>
            <a:off x="6961352" y="1593676"/>
            <a:ext cx="2060207" cy="4198257"/>
          </a:xfrm>
          <a:prstGeom prst="rect">
            <a:avLst/>
          </a:prstGeom>
        </p:spPr>
      </p:pic>
      <p:sp>
        <p:nvSpPr>
          <p:cNvPr id="7" name="TextBox 6">
            <a:extLst>
              <a:ext uri="{FF2B5EF4-FFF2-40B4-BE49-F238E27FC236}">
                <a16:creationId xmlns:a16="http://schemas.microsoft.com/office/drawing/2014/main" id="{79B72C07-83E8-4121-BFFD-56C4006B043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Content Placeholder 9">
            <a:extLst>
              <a:ext uri="{FF2B5EF4-FFF2-40B4-BE49-F238E27FC236}">
                <a16:creationId xmlns:a16="http://schemas.microsoft.com/office/drawing/2014/main" id="{D267E0FC-B44F-472D-B6DA-ED3DD68CFFA8}"/>
              </a:ext>
            </a:extLst>
          </p:cNvPr>
          <p:cNvSpPr txBox="1">
            <a:spLocks/>
          </p:cNvSpPr>
          <p:nvPr/>
        </p:nvSpPr>
        <p:spPr>
          <a:xfrm>
            <a:off x="1045051" y="5881501"/>
            <a:ext cx="3989404" cy="330894"/>
          </a:xfrm>
          <a:prstGeom prst="rect">
            <a:avLst/>
          </a:prstGeom>
          <a:noFill/>
        </p:spPr>
        <p:txBody>
          <a:bodyPr vert="horz" lIns="0" tIns="0" rIns="0" bIns="0" rtlCol="0">
            <a:no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b="0" i="1" dirty="0">
                <a:solidFill>
                  <a:schemeClr val="tx1"/>
                </a:solidFill>
              </a:rPr>
              <a:t>PivotChart based on Barry’s Bowling Data</a:t>
            </a:r>
          </a:p>
        </p:txBody>
      </p:sp>
    </p:spTree>
    <p:extLst>
      <p:ext uri="{BB962C8B-B14F-4D97-AF65-F5344CB8AC3E}">
        <p14:creationId xmlns:p14="http://schemas.microsoft.com/office/powerpoint/2010/main" val="2395034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PivotTable and PivotChart Relationship</a:t>
            </a:r>
          </a:p>
        </p:txBody>
      </p:sp>
      <p:sp>
        <p:nvSpPr>
          <p:cNvPr id="22" name="Content Placeholder 9">
            <a:extLst>
              <a:ext uri="{FF2B5EF4-FFF2-40B4-BE49-F238E27FC236}">
                <a16:creationId xmlns:a16="http://schemas.microsoft.com/office/drawing/2014/main" id="{9CCDCAF7-7223-49E1-B076-30E5EC90874D}"/>
              </a:ext>
            </a:extLst>
          </p:cNvPr>
          <p:cNvSpPr txBox="1">
            <a:spLocks/>
          </p:cNvSpPr>
          <p:nvPr/>
        </p:nvSpPr>
        <p:spPr>
          <a:xfrm>
            <a:off x="388154" y="1752158"/>
            <a:ext cx="8377474" cy="836928"/>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b="0" dirty="0">
                <a:solidFill>
                  <a:schemeClr val="tx1"/>
                </a:solidFill>
              </a:rPr>
              <a:t>A PivotChart is created based on a specific PivotTable. There is a one-to-one relationship between the PivotTable and the PivotChart. You will notice that all the elements of the PivotTable are present in the PivotChart.</a:t>
            </a:r>
          </a:p>
        </p:txBody>
      </p:sp>
      <p:sp>
        <p:nvSpPr>
          <p:cNvPr id="7" name="TextBox 6">
            <a:extLst>
              <a:ext uri="{FF2B5EF4-FFF2-40B4-BE49-F238E27FC236}">
                <a16:creationId xmlns:a16="http://schemas.microsoft.com/office/drawing/2014/main" id="{79B72C07-83E8-4121-BFFD-56C4006B043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Content Placeholder 9">
            <a:extLst>
              <a:ext uri="{FF2B5EF4-FFF2-40B4-BE49-F238E27FC236}">
                <a16:creationId xmlns:a16="http://schemas.microsoft.com/office/drawing/2014/main" id="{D267E0FC-B44F-472D-B6DA-ED3DD68CFFA8}"/>
              </a:ext>
            </a:extLst>
          </p:cNvPr>
          <p:cNvSpPr txBox="1">
            <a:spLocks/>
          </p:cNvSpPr>
          <p:nvPr/>
        </p:nvSpPr>
        <p:spPr>
          <a:xfrm>
            <a:off x="1351608" y="5680909"/>
            <a:ext cx="2400585" cy="330894"/>
          </a:xfrm>
          <a:prstGeom prst="rect">
            <a:avLst/>
          </a:prstGeom>
          <a:noFill/>
        </p:spPr>
        <p:txBody>
          <a:bodyPr vert="horz" lIns="0" tIns="0" rIns="0" bIns="0" rtlCol="0">
            <a:no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b="0" i="1" dirty="0">
                <a:solidFill>
                  <a:schemeClr val="tx1"/>
                </a:solidFill>
              </a:rPr>
              <a:t>PivotTable of Bowling Data</a:t>
            </a:r>
          </a:p>
        </p:txBody>
      </p:sp>
      <p:pic>
        <p:nvPicPr>
          <p:cNvPr id="3" name="Picture 2" descr="A screenshot of a cell phone&#10;&#10;Description automatically generated">
            <a:extLst>
              <a:ext uri="{FF2B5EF4-FFF2-40B4-BE49-F238E27FC236}">
                <a16:creationId xmlns:a16="http://schemas.microsoft.com/office/drawing/2014/main" id="{647C7267-8DD0-4C8E-B8D4-E85F8F61AADE}"/>
              </a:ext>
            </a:extLst>
          </p:cNvPr>
          <p:cNvPicPr>
            <a:picLocks noChangeAspect="1"/>
          </p:cNvPicPr>
          <p:nvPr/>
        </p:nvPicPr>
        <p:blipFill>
          <a:blip r:embed="rId3"/>
          <a:stretch>
            <a:fillRect/>
          </a:stretch>
        </p:blipFill>
        <p:spPr>
          <a:xfrm>
            <a:off x="702913" y="2711669"/>
            <a:ext cx="8219357" cy="2891733"/>
          </a:xfrm>
          <a:prstGeom prst="rect">
            <a:avLst/>
          </a:prstGeom>
        </p:spPr>
      </p:pic>
      <p:sp>
        <p:nvSpPr>
          <p:cNvPr id="9" name="Content Placeholder 9">
            <a:extLst>
              <a:ext uri="{FF2B5EF4-FFF2-40B4-BE49-F238E27FC236}">
                <a16:creationId xmlns:a16="http://schemas.microsoft.com/office/drawing/2014/main" id="{99ED0E72-9486-4D1A-81A5-64297C3F8A71}"/>
              </a:ext>
            </a:extLst>
          </p:cNvPr>
          <p:cNvSpPr txBox="1">
            <a:spLocks/>
          </p:cNvSpPr>
          <p:nvPr/>
        </p:nvSpPr>
        <p:spPr>
          <a:xfrm>
            <a:off x="5269117" y="5680909"/>
            <a:ext cx="2870938" cy="330894"/>
          </a:xfrm>
          <a:prstGeom prst="rect">
            <a:avLst/>
          </a:prstGeom>
          <a:noFill/>
        </p:spPr>
        <p:txBody>
          <a:bodyPr vert="horz" lIns="0" tIns="0" rIns="0" bIns="0" rtlCol="0">
            <a:no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r>
              <a:rPr lang="en-US" b="0" i="1" dirty="0">
                <a:solidFill>
                  <a:schemeClr val="tx1"/>
                </a:solidFill>
              </a:rPr>
              <a:t>PivotChart based on PivotTable</a:t>
            </a:r>
          </a:p>
        </p:txBody>
      </p:sp>
      <p:sp>
        <p:nvSpPr>
          <p:cNvPr id="10" name="Rectangle 9">
            <a:extLst>
              <a:ext uri="{FF2B5EF4-FFF2-40B4-BE49-F238E27FC236}">
                <a16:creationId xmlns:a16="http://schemas.microsoft.com/office/drawing/2014/main" id="{81E94D22-5C05-4F90-AE93-9E6EB6DA2B6D}"/>
              </a:ext>
            </a:extLst>
          </p:cNvPr>
          <p:cNvSpPr/>
          <p:nvPr/>
        </p:nvSpPr>
        <p:spPr>
          <a:xfrm>
            <a:off x="1566041" y="2837792"/>
            <a:ext cx="2617076" cy="1944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E10B78-CB50-47D2-ABB6-A941D8E22F4A}"/>
              </a:ext>
            </a:extLst>
          </p:cNvPr>
          <p:cNvSpPr/>
          <p:nvPr/>
        </p:nvSpPr>
        <p:spPr>
          <a:xfrm>
            <a:off x="4453723" y="2921876"/>
            <a:ext cx="2241367" cy="11035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7EE45F5-A306-4743-90AD-292BCFF24353}"/>
              </a:ext>
            </a:extLst>
          </p:cNvPr>
          <p:cNvCxnSpPr>
            <a:cxnSpLocks/>
            <a:stCxn id="10" idx="3"/>
            <a:endCxn id="12" idx="1"/>
          </p:cNvCxnSpPr>
          <p:nvPr/>
        </p:nvCxnSpPr>
        <p:spPr>
          <a:xfrm>
            <a:off x="4183117" y="2935014"/>
            <a:ext cx="270606" cy="4204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FF3BF1C-45EE-45FE-B39F-060E276CD2F3}"/>
              </a:ext>
            </a:extLst>
          </p:cNvPr>
          <p:cNvSpPr/>
          <p:nvPr/>
        </p:nvSpPr>
        <p:spPr>
          <a:xfrm>
            <a:off x="702914" y="3032236"/>
            <a:ext cx="758692" cy="182354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52EEF6-825F-49CD-944D-D247D546DEB5}"/>
              </a:ext>
            </a:extLst>
          </p:cNvPr>
          <p:cNvSpPr/>
          <p:nvPr/>
        </p:nvSpPr>
        <p:spPr>
          <a:xfrm>
            <a:off x="4572667" y="4749353"/>
            <a:ext cx="3152436" cy="49530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C2F3921-52DC-450E-9B45-A42ADDBDCD61}"/>
              </a:ext>
            </a:extLst>
          </p:cNvPr>
          <p:cNvCxnSpPr>
            <a:cxnSpLocks/>
            <a:endCxn id="20" idx="1"/>
          </p:cNvCxnSpPr>
          <p:nvPr/>
        </p:nvCxnSpPr>
        <p:spPr>
          <a:xfrm>
            <a:off x="1461606" y="4855778"/>
            <a:ext cx="3111061" cy="14123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742B69C-D39E-404C-ADAC-9490A6788BDD}"/>
              </a:ext>
            </a:extLst>
          </p:cNvPr>
          <p:cNvSpPr/>
          <p:nvPr/>
        </p:nvSpPr>
        <p:spPr>
          <a:xfrm>
            <a:off x="2076203" y="3043767"/>
            <a:ext cx="2106914" cy="18120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69B9FC5-4199-4F80-9750-1CD34E7EB5C0}"/>
              </a:ext>
            </a:extLst>
          </p:cNvPr>
          <p:cNvSpPr/>
          <p:nvPr/>
        </p:nvSpPr>
        <p:spPr>
          <a:xfrm>
            <a:off x="4318420" y="3090042"/>
            <a:ext cx="3406683" cy="165537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EC1D5D8F-09A9-4FF3-A8B1-5BBDBEB57FCB}"/>
              </a:ext>
            </a:extLst>
          </p:cNvPr>
          <p:cNvCxnSpPr>
            <a:cxnSpLocks/>
            <a:endCxn id="37" idx="1"/>
          </p:cNvCxnSpPr>
          <p:nvPr/>
        </p:nvCxnSpPr>
        <p:spPr>
          <a:xfrm>
            <a:off x="4183117" y="3754161"/>
            <a:ext cx="135303" cy="16357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905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12" y="1198812"/>
            <a:ext cx="5548231" cy="310392"/>
          </a:xfrm>
        </p:spPr>
        <p:txBody>
          <a:bodyPr/>
          <a:lstStyle/>
          <a:p>
            <a:r>
              <a:rPr lang="en-US" dirty="0"/>
              <a:t>Creating a PivotChart</a:t>
            </a:r>
          </a:p>
        </p:txBody>
      </p:sp>
      <p:pic>
        <p:nvPicPr>
          <p:cNvPr id="5" name="Picture 4">
            <a:extLst>
              <a:ext uri="{FF2B5EF4-FFF2-40B4-BE49-F238E27FC236}">
                <a16:creationId xmlns:a16="http://schemas.microsoft.com/office/drawing/2014/main" id="{D41BA8F1-4DC8-455C-9008-24853D23666E}"/>
              </a:ext>
            </a:extLst>
          </p:cNvPr>
          <p:cNvPicPr>
            <a:picLocks noChangeAspect="1"/>
          </p:cNvPicPr>
          <p:nvPr/>
        </p:nvPicPr>
        <p:blipFill>
          <a:blip r:embed="rId5"/>
          <a:stretch>
            <a:fillRect/>
          </a:stretch>
        </p:blipFill>
        <p:spPr>
          <a:xfrm>
            <a:off x="2066979" y="6400748"/>
            <a:ext cx="5404036" cy="397031"/>
          </a:xfrm>
          <a:prstGeom prst="rect">
            <a:avLst/>
          </a:prstGeom>
        </p:spPr>
      </p:pic>
      <p:sp>
        <p:nvSpPr>
          <p:cNvPr id="8" name="TextBox 7">
            <a:extLst>
              <a:ext uri="{FF2B5EF4-FFF2-40B4-BE49-F238E27FC236}">
                <a16:creationId xmlns:a16="http://schemas.microsoft.com/office/drawing/2014/main" id="{904BF344-C439-404A-BA2E-34F19A06EA39}"/>
              </a:ext>
            </a:extLst>
          </p:cNvPr>
          <p:cNvSpPr txBox="1"/>
          <p:nvPr/>
        </p:nvSpPr>
        <p:spPr>
          <a:xfrm>
            <a:off x="408414" y="1759481"/>
            <a:ext cx="8440684" cy="276999"/>
          </a:xfrm>
          <a:prstGeom prst="rect">
            <a:avLst/>
          </a:prstGeom>
          <a:noFill/>
        </p:spPr>
        <p:txBody>
          <a:bodyPr wrap="square">
            <a:spAutoFit/>
          </a:bodyPr>
          <a:lstStyle/>
          <a:p>
            <a:r>
              <a:rPr lang="en-US" sz="1200" b="0" dirty="0">
                <a:solidFill>
                  <a:schemeClr val="tx1"/>
                </a:solidFill>
                <a:ea typeface="Open Sans" panose="020B0606030504020204" pitchFamily="34" charset="0"/>
                <a:cs typeface="Open Sans" panose="020B0606030504020204" pitchFamily="34" charset="0"/>
              </a:rPr>
              <a:t>Watch the video to learn how to create a PivotChart. </a:t>
            </a:r>
          </a:p>
        </p:txBody>
      </p:sp>
      <p:sp>
        <p:nvSpPr>
          <p:cNvPr id="2" name="Rectangle 1">
            <a:extLst>
              <a:ext uri="{FF2B5EF4-FFF2-40B4-BE49-F238E27FC236}">
                <a16:creationId xmlns:a16="http://schemas.microsoft.com/office/drawing/2014/main" id="{58849122-EDEC-48F9-80D7-2E5345614F67}"/>
              </a:ext>
            </a:extLst>
          </p:cNvPr>
          <p:cNvSpPr/>
          <p:nvPr/>
        </p:nvSpPr>
        <p:spPr>
          <a:xfrm>
            <a:off x="2739714" y="5902610"/>
            <a:ext cx="3450560"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Use the slider bar below to pause or replay the video.</a:t>
            </a:r>
          </a:p>
        </p:txBody>
      </p:sp>
      <p:pic>
        <p:nvPicPr>
          <p:cNvPr id="3" name="PivotChart">
            <a:hlinkClick r:id="" action="ppaction://media"/>
            <a:extLst>
              <a:ext uri="{FF2B5EF4-FFF2-40B4-BE49-F238E27FC236}">
                <a16:creationId xmlns:a16="http://schemas.microsoft.com/office/drawing/2014/main" id="{86A76F4F-0F7E-4C54-A57D-664C66604F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0004" y="2257619"/>
            <a:ext cx="6751949" cy="3419451"/>
          </a:xfrm>
          <a:prstGeom prst="rect">
            <a:avLst/>
          </a:prstGeom>
        </p:spPr>
      </p:pic>
    </p:spTree>
    <p:extLst>
      <p:ext uri="{BB962C8B-B14F-4D97-AF65-F5344CB8AC3E}">
        <p14:creationId xmlns:p14="http://schemas.microsoft.com/office/powerpoint/2010/main" val="19214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12" y="1198812"/>
            <a:ext cx="5548231" cy="310392"/>
          </a:xfrm>
        </p:spPr>
        <p:txBody>
          <a:bodyPr/>
          <a:lstStyle/>
          <a:p>
            <a:r>
              <a:rPr lang="en-US" dirty="0"/>
              <a:t>Add a Slicer</a:t>
            </a:r>
          </a:p>
        </p:txBody>
      </p:sp>
      <p:sp>
        <p:nvSpPr>
          <p:cNvPr id="8" name="TextBox 7">
            <a:extLst>
              <a:ext uri="{FF2B5EF4-FFF2-40B4-BE49-F238E27FC236}">
                <a16:creationId xmlns:a16="http://schemas.microsoft.com/office/drawing/2014/main" id="{904BF344-C439-404A-BA2E-34F19A06EA39}"/>
              </a:ext>
            </a:extLst>
          </p:cNvPr>
          <p:cNvSpPr txBox="1"/>
          <p:nvPr/>
        </p:nvSpPr>
        <p:spPr>
          <a:xfrm>
            <a:off x="408414" y="2069872"/>
            <a:ext cx="4426346" cy="1754326"/>
          </a:xfrm>
          <a:prstGeom prst="rect">
            <a:avLst/>
          </a:prstGeom>
          <a:noFill/>
        </p:spPr>
        <p:txBody>
          <a:bodyPr wrap="square">
            <a:spAutoFit/>
          </a:bodyPr>
          <a:lstStyle/>
          <a:p>
            <a:r>
              <a:rPr lang="en-US" sz="1200" dirty="0">
                <a:ea typeface="Open Sans" panose="020B0606030504020204" pitchFamily="34" charset="0"/>
                <a:cs typeface="Open Sans" panose="020B0606030504020204" pitchFamily="34" charset="0"/>
              </a:rPr>
              <a:t>A Slicer is another way to help you analyze and visualize your data. A Slicer is similar to a Filter in that in helps you to quickly focus in on specific elements of your data. </a:t>
            </a:r>
          </a:p>
          <a:p>
            <a:endParaRPr lang="en-US" sz="1200" dirty="0">
              <a:ea typeface="Open Sans" panose="020B0606030504020204" pitchFamily="34" charset="0"/>
              <a:cs typeface="Open Sans" panose="020B0606030504020204" pitchFamily="34" charset="0"/>
            </a:endParaRPr>
          </a:p>
          <a:p>
            <a:r>
              <a:rPr lang="en-US" sz="1200" dirty="0">
                <a:ea typeface="Open Sans" panose="020B0606030504020204" pitchFamily="34" charset="0"/>
                <a:cs typeface="Open Sans" panose="020B0606030504020204" pitchFamily="34" charset="0"/>
              </a:rPr>
              <a:t>In this example, Barry has created a slicer tool to be able to choose which individuals from each team he would like to view. This is very similar to how he could use a Filter, but a Slicer gives you a more easily accessible, nicely formatted menu.</a:t>
            </a:r>
            <a:endParaRPr lang="en-US" sz="1200" b="0" dirty="0">
              <a:solidFill>
                <a:schemeClr val="tx1"/>
              </a:solidFill>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81ED757-D26A-4E10-98AE-BC02AF734AD5}"/>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grpSp>
        <p:nvGrpSpPr>
          <p:cNvPr id="18" name="Group 17">
            <a:extLst>
              <a:ext uri="{FF2B5EF4-FFF2-40B4-BE49-F238E27FC236}">
                <a16:creationId xmlns:a16="http://schemas.microsoft.com/office/drawing/2014/main" id="{DF90A898-5F24-4040-BBDE-A832E5A0C0D6}"/>
              </a:ext>
            </a:extLst>
          </p:cNvPr>
          <p:cNvGrpSpPr/>
          <p:nvPr/>
        </p:nvGrpSpPr>
        <p:grpSpPr>
          <a:xfrm>
            <a:off x="5353867" y="1956852"/>
            <a:ext cx="3729382" cy="3734691"/>
            <a:chOff x="5353868" y="2140591"/>
            <a:chExt cx="3729382" cy="3734691"/>
          </a:xfrm>
        </p:grpSpPr>
        <p:pic>
          <p:nvPicPr>
            <p:cNvPr id="11" name="Picture 10" descr="A screenshot of a cell phone&#10;&#10;Description automatically generated">
              <a:extLst>
                <a:ext uri="{FF2B5EF4-FFF2-40B4-BE49-F238E27FC236}">
                  <a16:creationId xmlns:a16="http://schemas.microsoft.com/office/drawing/2014/main" id="{5C132DD4-118E-41C5-A53D-112568451EEB}"/>
                </a:ext>
              </a:extLst>
            </p:cNvPr>
            <p:cNvPicPr>
              <a:picLocks noChangeAspect="1"/>
            </p:cNvPicPr>
            <p:nvPr/>
          </p:nvPicPr>
          <p:blipFill rotWithShape="1">
            <a:blip r:embed="rId3"/>
            <a:srcRect l="71089" r="1"/>
            <a:stretch/>
          </p:blipFill>
          <p:spPr>
            <a:xfrm>
              <a:off x="5353869" y="2140591"/>
              <a:ext cx="3729381" cy="3734691"/>
            </a:xfrm>
            <a:prstGeom prst="rect">
              <a:avLst/>
            </a:prstGeom>
          </p:spPr>
        </p:pic>
        <p:sp>
          <p:nvSpPr>
            <p:cNvPr id="17" name="Rectangle 16">
              <a:extLst>
                <a:ext uri="{FF2B5EF4-FFF2-40B4-BE49-F238E27FC236}">
                  <a16:creationId xmlns:a16="http://schemas.microsoft.com/office/drawing/2014/main" id="{B000F7CE-9D8E-4B42-BE56-C403A7AB9850}"/>
                </a:ext>
              </a:extLst>
            </p:cNvPr>
            <p:cNvSpPr/>
            <p:nvPr/>
          </p:nvSpPr>
          <p:spPr>
            <a:xfrm rot="16200000" flipV="1">
              <a:off x="3993117" y="3501342"/>
              <a:ext cx="3734690" cy="1013187"/>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9506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6F4542-71C0-4CD5-A3BF-66A7ECEECE57}"/>
              </a:ext>
            </a:extLst>
          </p:cNvPr>
          <p:cNvPicPr>
            <a:picLocks noChangeAspect="1"/>
          </p:cNvPicPr>
          <p:nvPr/>
        </p:nvPicPr>
        <p:blipFill rotWithShape="1">
          <a:blip r:embed="rId3"/>
          <a:srcRect r="10259"/>
          <a:stretch/>
        </p:blipFill>
        <p:spPr>
          <a:xfrm>
            <a:off x="4781676" y="2753553"/>
            <a:ext cx="4496022" cy="1369238"/>
          </a:xfrm>
          <a:prstGeom prst="rect">
            <a:avLst/>
          </a:prstGeom>
        </p:spPr>
      </p:pic>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2" name="Content Placeholder 9"/>
          <p:cNvSpPr>
            <a:spLocks noGrp="1"/>
          </p:cNvSpPr>
          <p:nvPr>
            <p:ph idx="1"/>
          </p:nvPr>
        </p:nvSpPr>
        <p:spPr>
          <a:xfrm>
            <a:off x="419350" y="1656432"/>
            <a:ext cx="8724650" cy="600368"/>
          </a:xfrm>
        </p:spPr>
        <p:txBody>
          <a:bodyPr lIns="0" tIns="0" rIns="0" bIns="0">
            <a:normAutofit/>
          </a:bodyPr>
          <a:lstStyle/>
          <a:p>
            <a:pPr>
              <a:spcBef>
                <a:spcPts val="600"/>
              </a:spcBef>
              <a:spcAft>
                <a:spcPts val="600"/>
              </a:spcAft>
            </a:pPr>
            <a:r>
              <a:rPr lang="en-US" sz="1400" dirty="0"/>
              <a:t>By using his data, Barry can create a PivotTable to answer his question of which family won each game without making any calculations himself. </a:t>
            </a:r>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Table versus PivotTable</a:t>
            </a:r>
          </a:p>
        </p:txBody>
      </p:sp>
      <p:grpSp>
        <p:nvGrpSpPr>
          <p:cNvPr id="9" name="Group 8">
            <a:extLst>
              <a:ext uri="{FF2B5EF4-FFF2-40B4-BE49-F238E27FC236}">
                <a16:creationId xmlns:a16="http://schemas.microsoft.com/office/drawing/2014/main" id="{09119289-E96A-439E-B267-275F54F6CE08}"/>
              </a:ext>
            </a:extLst>
          </p:cNvPr>
          <p:cNvGrpSpPr/>
          <p:nvPr/>
        </p:nvGrpSpPr>
        <p:grpSpPr>
          <a:xfrm>
            <a:off x="489564" y="2396205"/>
            <a:ext cx="4049241" cy="2112447"/>
            <a:chOff x="548557" y="2509974"/>
            <a:chExt cx="3769747" cy="1966638"/>
          </a:xfrm>
        </p:grpSpPr>
        <p:pic>
          <p:nvPicPr>
            <p:cNvPr id="15" name="Picture 14">
              <a:extLst>
                <a:ext uri="{FF2B5EF4-FFF2-40B4-BE49-F238E27FC236}">
                  <a16:creationId xmlns:a16="http://schemas.microsoft.com/office/drawing/2014/main" id="{548DD383-6D12-4384-B4A7-BEAE3CD13F31}"/>
                </a:ext>
              </a:extLst>
            </p:cNvPr>
            <p:cNvPicPr>
              <a:picLocks noChangeAspect="1"/>
            </p:cNvPicPr>
            <p:nvPr/>
          </p:nvPicPr>
          <p:blipFill>
            <a:blip r:embed="rId4"/>
            <a:srcRect/>
            <a:stretch/>
          </p:blipFill>
          <p:spPr>
            <a:xfrm>
              <a:off x="694863" y="2509975"/>
              <a:ext cx="3477133" cy="1966637"/>
            </a:xfrm>
            <a:prstGeom prst="rect">
              <a:avLst/>
            </a:prstGeom>
          </p:spPr>
        </p:pic>
        <p:sp>
          <p:nvSpPr>
            <p:cNvPr id="16" name="Rectangle 15">
              <a:extLst>
                <a:ext uri="{FF2B5EF4-FFF2-40B4-BE49-F238E27FC236}">
                  <a16:creationId xmlns:a16="http://schemas.microsoft.com/office/drawing/2014/main" id="{95D54083-68A4-46AF-B162-6180C0EA7B7E}"/>
                </a:ext>
              </a:extLst>
            </p:cNvPr>
            <p:cNvSpPr/>
            <p:nvPr/>
          </p:nvSpPr>
          <p:spPr>
            <a:xfrm rot="16200000">
              <a:off x="3094295" y="3252603"/>
              <a:ext cx="1966637" cy="481380"/>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9A2D4E-9C09-461B-908E-390920F236DD}"/>
                </a:ext>
              </a:extLst>
            </p:cNvPr>
            <p:cNvSpPr/>
            <p:nvPr/>
          </p:nvSpPr>
          <p:spPr>
            <a:xfrm>
              <a:off x="548557" y="4372367"/>
              <a:ext cx="3769742" cy="10424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8379B86A-5999-4F64-B49E-E6E8826FEE71}"/>
              </a:ext>
            </a:extLst>
          </p:cNvPr>
          <p:cNvSpPr txBox="1"/>
          <p:nvPr/>
        </p:nvSpPr>
        <p:spPr>
          <a:xfrm>
            <a:off x="1110700" y="4606136"/>
            <a:ext cx="2592313" cy="307777"/>
          </a:xfrm>
          <a:prstGeom prst="rect">
            <a:avLst/>
          </a:prstGeom>
          <a:noFill/>
        </p:spPr>
        <p:txBody>
          <a:bodyPr wrap="none" rtlCol="0">
            <a:spAutoFit/>
          </a:bodyPr>
          <a:lstStyle/>
          <a:p>
            <a:r>
              <a:rPr lang="en-US" sz="1400" i="1" dirty="0"/>
              <a:t>Standard Table of Barry’s Data</a:t>
            </a:r>
          </a:p>
        </p:txBody>
      </p:sp>
      <p:sp>
        <p:nvSpPr>
          <p:cNvPr id="21" name="Rectangle 20">
            <a:extLst>
              <a:ext uri="{FF2B5EF4-FFF2-40B4-BE49-F238E27FC236}">
                <a16:creationId xmlns:a16="http://schemas.microsoft.com/office/drawing/2014/main" id="{47EB9634-7200-4D71-978F-2A0AF404B220}"/>
              </a:ext>
            </a:extLst>
          </p:cNvPr>
          <p:cNvSpPr/>
          <p:nvPr/>
        </p:nvSpPr>
        <p:spPr>
          <a:xfrm rot="16200000">
            <a:off x="8526231" y="3371323"/>
            <a:ext cx="1369238" cy="133697"/>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C051E83-7FB7-4B9E-A65C-B36479E1867C}"/>
              </a:ext>
            </a:extLst>
          </p:cNvPr>
          <p:cNvSpPr/>
          <p:nvPr/>
        </p:nvSpPr>
        <p:spPr>
          <a:xfrm>
            <a:off x="4781675" y="3815137"/>
            <a:ext cx="4362322" cy="579063"/>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B7B772-CE26-4158-B5CB-EE28C60296DC}"/>
              </a:ext>
            </a:extLst>
          </p:cNvPr>
          <p:cNvSpPr txBox="1"/>
          <p:nvPr/>
        </p:nvSpPr>
        <p:spPr>
          <a:xfrm>
            <a:off x="5914066" y="4603159"/>
            <a:ext cx="2204771" cy="307777"/>
          </a:xfrm>
          <a:prstGeom prst="rect">
            <a:avLst/>
          </a:prstGeom>
          <a:noFill/>
        </p:spPr>
        <p:txBody>
          <a:bodyPr wrap="none" rtlCol="0">
            <a:spAutoFit/>
          </a:bodyPr>
          <a:lstStyle/>
          <a:p>
            <a:r>
              <a:rPr lang="en-US" sz="1400" i="1" dirty="0"/>
              <a:t>PivotTable of Barry’s Data</a:t>
            </a:r>
          </a:p>
        </p:txBody>
      </p:sp>
      <p:sp>
        <p:nvSpPr>
          <p:cNvPr id="24" name="Content Placeholder 9">
            <a:extLst>
              <a:ext uri="{FF2B5EF4-FFF2-40B4-BE49-F238E27FC236}">
                <a16:creationId xmlns:a16="http://schemas.microsoft.com/office/drawing/2014/main" id="{08F80916-1933-40C0-AE5F-7ACF929BB3A0}"/>
              </a:ext>
            </a:extLst>
          </p:cNvPr>
          <p:cNvSpPr txBox="1">
            <a:spLocks/>
          </p:cNvSpPr>
          <p:nvPr/>
        </p:nvSpPr>
        <p:spPr>
          <a:xfrm>
            <a:off x="553047" y="5163545"/>
            <a:ext cx="8724650" cy="600368"/>
          </a:xfrm>
          <a:prstGeom prst="rect">
            <a:avLst/>
          </a:prstGeom>
          <a:noFill/>
        </p:spPr>
        <p:txBody>
          <a:bodyPr vert="horz" lIns="0" tIns="0" rIns="0" bIns="0" rtlCol="0">
            <a:normAutofit/>
          </a:bodyPr>
          <a:lstStyle>
            <a:lvl1pPr marL="153181" indent="0" algn="l" defTabSz="931591" rtl="0" eaLnBrk="1" latinLnBrk="0" hangingPunct="1">
              <a:lnSpc>
                <a:spcPct val="110000"/>
              </a:lnSpc>
              <a:spcBef>
                <a:spcPts val="877"/>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30238" indent="-163513" algn="l" defTabSz="931591" rtl="0" eaLnBrk="1" latinLnBrk="0" hangingPunct="1">
              <a:lnSpc>
                <a:spcPct val="110000"/>
              </a:lnSpc>
              <a:spcBef>
                <a:spcPts val="0"/>
              </a:spcBef>
              <a:spcAft>
                <a:spcPts val="800"/>
              </a:spcAft>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82675" indent="-150813" algn="l" defTabSz="931591" rtl="0" eaLnBrk="1" latinLnBrk="0" hangingPunct="1">
              <a:lnSpc>
                <a:spcPct val="110000"/>
              </a:lnSpc>
              <a:spcBef>
                <a:spcPts val="0"/>
              </a:spcBef>
              <a:spcAft>
                <a:spcPts val="800"/>
              </a:spcAft>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0"/>
              </a:spcBef>
              <a:spcAft>
                <a:spcPts val="800"/>
              </a:spcAft>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0"/>
              </a:spcBef>
              <a:spcAft>
                <a:spcPts val="800"/>
              </a:spcAft>
              <a:buFont typeface="Arial" panose="020B0604020202020204" pitchFamily="34" charset="0"/>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a:spcBef>
                <a:spcPts val="600"/>
              </a:spcBef>
              <a:spcAft>
                <a:spcPts val="600"/>
              </a:spcAft>
            </a:pPr>
            <a:r>
              <a:rPr lang="en-US" sz="1400" dirty="0"/>
              <a:t>So how exactly was Barry able to re-organize his data and calculate the game scores with a PivotTable? Learn how on the following screens. </a:t>
            </a:r>
          </a:p>
        </p:txBody>
      </p:sp>
    </p:spTree>
    <p:extLst>
      <p:ext uri="{BB962C8B-B14F-4D97-AF65-F5344CB8AC3E}">
        <p14:creationId xmlns:p14="http://schemas.microsoft.com/office/powerpoint/2010/main" val="17213539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12" y="1198812"/>
            <a:ext cx="5548231" cy="310392"/>
          </a:xfrm>
        </p:spPr>
        <p:txBody>
          <a:bodyPr/>
          <a:lstStyle/>
          <a:p>
            <a:r>
              <a:rPr lang="en-US" dirty="0"/>
              <a:t>Creating a Slicer</a:t>
            </a:r>
          </a:p>
        </p:txBody>
      </p:sp>
      <p:pic>
        <p:nvPicPr>
          <p:cNvPr id="5" name="Picture 4">
            <a:extLst>
              <a:ext uri="{FF2B5EF4-FFF2-40B4-BE49-F238E27FC236}">
                <a16:creationId xmlns:a16="http://schemas.microsoft.com/office/drawing/2014/main" id="{D41BA8F1-4DC8-455C-9008-24853D23666E}"/>
              </a:ext>
            </a:extLst>
          </p:cNvPr>
          <p:cNvPicPr>
            <a:picLocks noChangeAspect="1"/>
          </p:cNvPicPr>
          <p:nvPr/>
        </p:nvPicPr>
        <p:blipFill>
          <a:blip r:embed="rId5"/>
          <a:stretch>
            <a:fillRect/>
          </a:stretch>
        </p:blipFill>
        <p:spPr>
          <a:xfrm>
            <a:off x="2066979" y="6400748"/>
            <a:ext cx="5404036" cy="397031"/>
          </a:xfrm>
          <a:prstGeom prst="rect">
            <a:avLst/>
          </a:prstGeom>
        </p:spPr>
      </p:pic>
      <p:sp>
        <p:nvSpPr>
          <p:cNvPr id="8" name="TextBox 7">
            <a:extLst>
              <a:ext uri="{FF2B5EF4-FFF2-40B4-BE49-F238E27FC236}">
                <a16:creationId xmlns:a16="http://schemas.microsoft.com/office/drawing/2014/main" id="{904BF344-C439-404A-BA2E-34F19A06EA39}"/>
              </a:ext>
            </a:extLst>
          </p:cNvPr>
          <p:cNvSpPr txBox="1"/>
          <p:nvPr/>
        </p:nvSpPr>
        <p:spPr>
          <a:xfrm>
            <a:off x="408414" y="1759481"/>
            <a:ext cx="8440684" cy="276999"/>
          </a:xfrm>
          <a:prstGeom prst="rect">
            <a:avLst/>
          </a:prstGeom>
          <a:noFill/>
        </p:spPr>
        <p:txBody>
          <a:bodyPr wrap="square">
            <a:spAutoFit/>
          </a:bodyPr>
          <a:lstStyle/>
          <a:p>
            <a:r>
              <a:rPr lang="en-US" sz="1200" b="0" dirty="0">
                <a:solidFill>
                  <a:schemeClr val="tx1"/>
                </a:solidFill>
                <a:ea typeface="Open Sans" panose="020B0606030504020204" pitchFamily="34" charset="0"/>
                <a:cs typeface="Open Sans" panose="020B0606030504020204" pitchFamily="34" charset="0"/>
              </a:rPr>
              <a:t>Watch the video to learn how to create a Slicer. </a:t>
            </a:r>
          </a:p>
        </p:txBody>
      </p:sp>
      <p:sp>
        <p:nvSpPr>
          <p:cNvPr id="2" name="Rectangle 1">
            <a:extLst>
              <a:ext uri="{FF2B5EF4-FFF2-40B4-BE49-F238E27FC236}">
                <a16:creationId xmlns:a16="http://schemas.microsoft.com/office/drawing/2014/main" id="{58849122-EDEC-48F9-80D7-2E5345614F67}"/>
              </a:ext>
            </a:extLst>
          </p:cNvPr>
          <p:cNvSpPr/>
          <p:nvPr/>
        </p:nvSpPr>
        <p:spPr>
          <a:xfrm>
            <a:off x="2739714" y="5902610"/>
            <a:ext cx="3450560"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Use the slider bar below to pause or replay the video.</a:t>
            </a:r>
          </a:p>
        </p:txBody>
      </p:sp>
      <p:pic>
        <p:nvPicPr>
          <p:cNvPr id="6" name="Slicer">
            <a:hlinkClick r:id="" action="ppaction://media"/>
            <a:extLst>
              <a:ext uri="{FF2B5EF4-FFF2-40B4-BE49-F238E27FC236}">
                <a16:creationId xmlns:a16="http://schemas.microsoft.com/office/drawing/2014/main" id="{72D96E3C-E165-4E80-99BB-98DD87B427A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64883" y="2097161"/>
            <a:ext cx="6527746" cy="3584310"/>
          </a:xfrm>
          <a:prstGeom prst="rect">
            <a:avLst/>
          </a:prstGeom>
        </p:spPr>
      </p:pic>
    </p:spTree>
    <p:extLst>
      <p:ext uri="{BB962C8B-B14F-4D97-AF65-F5344CB8AC3E}">
        <p14:creationId xmlns:p14="http://schemas.microsoft.com/office/powerpoint/2010/main" val="150628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312" y="1198812"/>
            <a:ext cx="5548231" cy="310392"/>
          </a:xfrm>
        </p:spPr>
        <p:txBody>
          <a:bodyPr/>
          <a:lstStyle/>
          <a:p>
            <a:r>
              <a:rPr lang="en-US" dirty="0"/>
              <a:t>Present Data with a Dashboard</a:t>
            </a:r>
          </a:p>
        </p:txBody>
      </p:sp>
      <p:sp>
        <p:nvSpPr>
          <p:cNvPr id="8" name="TextBox 7">
            <a:extLst>
              <a:ext uri="{FF2B5EF4-FFF2-40B4-BE49-F238E27FC236}">
                <a16:creationId xmlns:a16="http://schemas.microsoft.com/office/drawing/2014/main" id="{904BF344-C439-404A-BA2E-34F19A06EA39}"/>
              </a:ext>
            </a:extLst>
          </p:cNvPr>
          <p:cNvSpPr txBox="1"/>
          <p:nvPr/>
        </p:nvSpPr>
        <p:spPr>
          <a:xfrm>
            <a:off x="408414" y="1738968"/>
            <a:ext cx="8483338" cy="1200329"/>
          </a:xfrm>
          <a:prstGeom prst="rect">
            <a:avLst/>
          </a:prstGeom>
          <a:noFill/>
        </p:spPr>
        <p:txBody>
          <a:bodyPr wrap="square">
            <a:spAutoFit/>
          </a:bodyPr>
          <a:lstStyle/>
          <a:p>
            <a:r>
              <a:rPr lang="en-US" sz="1200" dirty="0">
                <a:ea typeface="Open Sans" panose="020B0606030504020204" pitchFamily="34" charset="0"/>
                <a:cs typeface="Open Sans" panose="020B0606030504020204" pitchFamily="34" charset="0"/>
              </a:rPr>
              <a:t>Now that you have a PivotTable, PivotChart, and Slider, you have what is referred to as a Dashboard. Think of a Dashboard as the PivotTable equivalent of a PowerPoint slide. You may choose to format your Dashboard to make it ready to present. For example, you may want to make a solid color background so that it resembles a slide more than a spreadsheet.</a:t>
            </a:r>
          </a:p>
          <a:p>
            <a:endParaRPr lang="en-US" sz="1200" dirty="0">
              <a:ea typeface="Open Sans" panose="020B0606030504020204" pitchFamily="34" charset="0"/>
              <a:cs typeface="Open Sans" panose="020B0606030504020204" pitchFamily="34" charset="0"/>
            </a:endParaRPr>
          </a:p>
          <a:p>
            <a:r>
              <a:rPr lang="en-US" sz="1200" b="0" dirty="0">
                <a:solidFill>
                  <a:schemeClr val="tx1"/>
                </a:solidFill>
                <a:ea typeface="Open Sans" panose="020B0606030504020204" pitchFamily="34" charset="0"/>
                <a:cs typeface="Open Sans" panose="020B0606030504020204" pitchFamily="34" charset="0"/>
              </a:rPr>
              <a:t>At this point, your data has been transformed from simple </a:t>
            </a:r>
            <a:r>
              <a:rPr lang="en-US" sz="1200" dirty="0">
                <a:ea typeface="Open Sans" panose="020B0606030504020204" pitchFamily="34" charset="0"/>
                <a:cs typeface="Open Sans" panose="020B0606030504020204" pitchFamily="34" charset="0"/>
              </a:rPr>
              <a:t>text and numbers into an interactive presentation tool!</a:t>
            </a:r>
            <a:endParaRPr lang="en-US" sz="1200" b="0" dirty="0">
              <a:solidFill>
                <a:schemeClr val="tx1"/>
              </a:solidFill>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81ED757-D26A-4E10-98AE-BC02AF734AD5}"/>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pic>
        <p:nvPicPr>
          <p:cNvPr id="3" name="Picture 2" descr="A screenshot of a cell phone&#10;&#10;Description automatically generated">
            <a:extLst>
              <a:ext uri="{FF2B5EF4-FFF2-40B4-BE49-F238E27FC236}">
                <a16:creationId xmlns:a16="http://schemas.microsoft.com/office/drawing/2014/main" id="{FD475BB1-62D7-4224-B6F2-EE6D39AD35EE}"/>
              </a:ext>
            </a:extLst>
          </p:cNvPr>
          <p:cNvPicPr>
            <a:picLocks noChangeAspect="1"/>
          </p:cNvPicPr>
          <p:nvPr/>
        </p:nvPicPr>
        <p:blipFill>
          <a:blip r:embed="rId3"/>
          <a:stretch>
            <a:fillRect/>
          </a:stretch>
        </p:blipFill>
        <p:spPr>
          <a:xfrm>
            <a:off x="519018" y="3169061"/>
            <a:ext cx="8372734" cy="2633360"/>
          </a:xfrm>
          <a:prstGeom prst="rect">
            <a:avLst/>
          </a:prstGeom>
        </p:spPr>
      </p:pic>
    </p:spTree>
    <p:extLst>
      <p:ext uri="{BB962C8B-B14F-4D97-AF65-F5344CB8AC3E}">
        <p14:creationId xmlns:p14="http://schemas.microsoft.com/office/powerpoint/2010/main" val="27523452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9"/>
          <p:cNvSpPr>
            <a:spLocks noGrp="1"/>
          </p:cNvSpPr>
          <p:nvPr>
            <p:ph type="subTitle" idx="1"/>
          </p:nvPr>
        </p:nvSpPr>
        <p:spPr>
          <a:xfrm>
            <a:off x="646646" y="2258191"/>
            <a:ext cx="5530418" cy="3889690"/>
          </a:xfrm>
        </p:spPr>
        <p:txBody>
          <a:bodyPr lIns="0" tIns="0" rIns="0" bIns="0">
            <a:normAutofit/>
          </a:bodyPr>
          <a:lstStyle/>
          <a:p>
            <a:r>
              <a:rPr lang="en-US" dirty="0"/>
              <a:t>This topic will show how to analyze and visualize UI data by creating a PivotTable and </a:t>
            </a:r>
            <a:r>
              <a:rPr lang="en-US" dirty="0" err="1"/>
              <a:t>PivotCharts</a:t>
            </a:r>
            <a:r>
              <a:rPr lang="en-US" dirty="0"/>
              <a:t>. </a:t>
            </a:r>
          </a:p>
          <a:p>
            <a:r>
              <a:rPr lang="en-US" dirty="0"/>
              <a:t>You will also learn how to create a dashboard of a PivotTable and </a:t>
            </a:r>
            <a:r>
              <a:rPr lang="en-US" dirty="0" err="1"/>
              <a:t>PivotCharts</a:t>
            </a:r>
            <a:r>
              <a:rPr lang="en-US" dirty="0"/>
              <a:t> to present data.</a:t>
            </a:r>
          </a:p>
          <a:p>
            <a:r>
              <a:rPr lang="en-US" dirty="0"/>
              <a:t>In this topic you will demonstrate:</a:t>
            </a:r>
          </a:p>
          <a:p>
            <a:pPr marL="342900" marR="0" lvl="0" indent="-342900">
              <a:spcBef>
                <a:spcPts val="0"/>
              </a:spcBef>
              <a:spcAft>
                <a:spcPts val="1200"/>
              </a:spcAft>
              <a:buFont typeface="Open Sans" panose="020B0606030504020204" pitchFamily="34" charset="0"/>
              <a:buChar char="•"/>
            </a:pPr>
            <a:r>
              <a:rPr lang="en-US" dirty="0">
                <a:effectLst/>
              </a:rPr>
              <a:t>How to analyze UI data using a PivotTable</a:t>
            </a:r>
          </a:p>
          <a:p>
            <a:pPr marL="342900" marR="0" lvl="0" indent="-342900">
              <a:spcBef>
                <a:spcPts val="0"/>
              </a:spcBef>
              <a:spcAft>
                <a:spcPts val="1200"/>
              </a:spcAft>
              <a:buFont typeface="Open Sans" panose="020B0606030504020204" pitchFamily="34" charset="0"/>
              <a:buChar char="•"/>
            </a:pPr>
            <a:r>
              <a:rPr lang="en-US" dirty="0">
                <a:effectLst/>
              </a:rPr>
              <a:t>How to visualize UI data using </a:t>
            </a:r>
            <a:r>
              <a:rPr lang="en-US" dirty="0" err="1">
                <a:effectLst/>
              </a:rPr>
              <a:t>PivotCharts</a:t>
            </a:r>
            <a:endParaRPr lang="en-US" dirty="0">
              <a:effectLst/>
            </a:endParaRPr>
          </a:p>
          <a:p>
            <a:pPr marL="342900" marR="0" lvl="0" indent="-342900">
              <a:spcBef>
                <a:spcPts val="0"/>
              </a:spcBef>
              <a:spcAft>
                <a:spcPts val="1200"/>
              </a:spcAft>
              <a:buFont typeface="Open Sans" panose="020B0606030504020204" pitchFamily="34" charset="0"/>
              <a:buChar char="•"/>
            </a:pPr>
            <a:r>
              <a:rPr lang="en-US" dirty="0">
                <a:effectLst/>
              </a:rPr>
              <a:t>How to create a dashboard to visualize and present UI data with a PivotTable and </a:t>
            </a:r>
            <a:r>
              <a:rPr lang="en-US" dirty="0" err="1">
                <a:effectLst/>
              </a:rPr>
              <a:t>PivotCharts</a:t>
            </a:r>
            <a:endParaRPr lang="en-US" dirty="0">
              <a:effectLst/>
            </a:endParaRPr>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760830"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Practice Scenario: Analyze and Visualize UI Data</a:t>
            </a:r>
          </a:p>
        </p:txBody>
      </p:sp>
      <p:pic>
        <p:nvPicPr>
          <p:cNvPr id="6" name="Picture 5" descr="A person standing posing for the camera&#10;&#10;Description automatically generated">
            <a:extLst>
              <a:ext uri="{FF2B5EF4-FFF2-40B4-BE49-F238E27FC236}">
                <a16:creationId xmlns:a16="http://schemas.microsoft.com/office/drawing/2014/main" id="{127E0DE7-4808-4155-93EA-A810BA3048A9}"/>
              </a:ext>
            </a:extLst>
          </p:cNvPr>
          <p:cNvPicPr>
            <a:picLocks noChangeAspect="1"/>
          </p:cNvPicPr>
          <p:nvPr/>
        </p:nvPicPr>
        <p:blipFill>
          <a:blip r:embed="rId3"/>
          <a:stretch>
            <a:fillRect/>
          </a:stretch>
        </p:blipFill>
        <p:spPr>
          <a:xfrm>
            <a:off x="6299303" y="1710724"/>
            <a:ext cx="2298160" cy="4198257"/>
          </a:xfrm>
          <a:prstGeom prst="rect">
            <a:avLst/>
          </a:prstGeom>
        </p:spPr>
      </p:pic>
    </p:spTree>
    <p:extLst>
      <p:ext uri="{BB962C8B-B14F-4D97-AF65-F5344CB8AC3E}">
        <p14:creationId xmlns:p14="http://schemas.microsoft.com/office/powerpoint/2010/main" val="36027035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6141C0-7614-424C-A585-7CBCDE2D43E3}"/>
              </a:ext>
            </a:extLst>
          </p:cNvPr>
          <p:cNvSpPr/>
          <p:nvPr/>
        </p:nvSpPr>
        <p:spPr>
          <a:xfrm rot="16200000">
            <a:off x="5100919" y="2093465"/>
            <a:ext cx="4764696" cy="359616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B4C9B9-4C03-4837-BEFB-50241CBAFE67}"/>
              </a:ext>
            </a:extLst>
          </p:cNvPr>
          <p:cNvSpPr>
            <a:spLocks noGrp="1"/>
          </p:cNvSpPr>
          <p:nvPr>
            <p:ph type="title"/>
          </p:nvPr>
        </p:nvSpPr>
        <p:spPr>
          <a:xfrm>
            <a:off x="210312" y="1198812"/>
            <a:ext cx="5474871" cy="310392"/>
          </a:xfrm>
        </p:spPr>
        <p:txBody>
          <a:bodyPr/>
          <a:lstStyle/>
          <a:p>
            <a:r>
              <a:rPr lang="en-US" dirty="0"/>
              <a:t>Scenario: Analyze UI Data</a:t>
            </a:r>
          </a:p>
        </p:txBody>
      </p:sp>
      <p:sp>
        <p:nvSpPr>
          <p:cNvPr id="3" name="Content Placeholder 2">
            <a:extLst>
              <a:ext uri="{FF2B5EF4-FFF2-40B4-BE49-F238E27FC236}">
                <a16:creationId xmlns:a16="http://schemas.microsoft.com/office/drawing/2014/main" id="{FE4E9696-75C8-4AE9-BBBF-168284777608}"/>
              </a:ext>
            </a:extLst>
          </p:cNvPr>
          <p:cNvSpPr>
            <a:spLocks noGrp="1"/>
          </p:cNvSpPr>
          <p:nvPr>
            <p:ph idx="1"/>
          </p:nvPr>
        </p:nvSpPr>
        <p:spPr>
          <a:xfrm>
            <a:off x="649224" y="1780153"/>
            <a:ext cx="5035959" cy="4327683"/>
          </a:xfrm>
          <a:noFill/>
        </p:spPr>
        <p:txBody>
          <a:bodyPr/>
          <a:lstStyle/>
          <a:p>
            <a:r>
              <a:rPr lang="en-US" dirty="0"/>
              <a:t>Using a PivotTable to Explore BAM Data</a:t>
            </a:r>
          </a:p>
          <a:p>
            <a:r>
              <a:rPr lang="en-US" sz="1200" b="0" dirty="0">
                <a:solidFill>
                  <a:schemeClr val="tx1"/>
                </a:solidFill>
              </a:rPr>
              <a:t>In addition to having a family, Barry is a BAM Supervisor. Barry wants to use his skills creating PivotTables to analyze how consistently the Investigators in his BAM Unit are identifying errors in cases. </a:t>
            </a:r>
          </a:p>
          <a:p>
            <a:r>
              <a:rPr lang="en-US" sz="1200" b="0" dirty="0">
                <a:solidFill>
                  <a:schemeClr val="tx1"/>
                </a:solidFill>
              </a:rPr>
              <a:t>More specifically, Barry wants to answer the following question: </a:t>
            </a:r>
            <a:r>
              <a:rPr lang="en-US" sz="1200" b="0" i="1" dirty="0">
                <a:solidFill>
                  <a:schemeClr val="tx1"/>
                </a:solidFill>
              </a:rPr>
              <a:t>How many errors are each of his Investigators identifying?</a:t>
            </a:r>
          </a:p>
          <a:p>
            <a:r>
              <a:rPr lang="en-US" sz="1200" b="0" dirty="0">
                <a:solidFill>
                  <a:schemeClr val="tx1"/>
                </a:solidFill>
              </a:rPr>
              <a:t>In the following scenario you will:</a:t>
            </a:r>
          </a:p>
          <a:p>
            <a:pPr marL="381781" indent="-228600">
              <a:buFont typeface="+mj-lt"/>
              <a:buAutoNum type="arabicPeriod"/>
            </a:pPr>
            <a:r>
              <a:rPr lang="en-US" sz="1200" b="0" dirty="0">
                <a:solidFill>
                  <a:schemeClr val="tx1"/>
                </a:solidFill>
              </a:rPr>
              <a:t>Start with Barry’s BAM Unit source data</a:t>
            </a:r>
          </a:p>
          <a:p>
            <a:pPr marL="381781" indent="-228600">
              <a:buFont typeface="+mj-lt"/>
              <a:buAutoNum type="arabicPeriod"/>
            </a:pPr>
            <a:r>
              <a:rPr lang="en-US" sz="1200" b="0" dirty="0">
                <a:solidFill>
                  <a:schemeClr val="tx1"/>
                </a:solidFill>
              </a:rPr>
              <a:t>Create a PivotTable</a:t>
            </a:r>
          </a:p>
          <a:p>
            <a:pPr marL="381781" indent="-228600">
              <a:buFont typeface="+mj-lt"/>
              <a:buAutoNum type="arabicPeriod"/>
            </a:pPr>
            <a:r>
              <a:rPr lang="en-US" sz="1200" b="0" dirty="0">
                <a:solidFill>
                  <a:schemeClr val="tx1"/>
                </a:solidFill>
              </a:rPr>
              <a:t>Customize the PivotTable to answer questions</a:t>
            </a:r>
          </a:p>
        </p:txBody>
      </p:sp>
      <p:pic>
        <p:nvPicPr>
          <p:cNvPr id="5" name="Picture 4" descr="A person standing posing for the camera&#10;&#10;Description automatically generated">
            <a:extLst>
              <a:ext uri="{FF2B5EF4-FFF2-40B4-BE49-F238E27FC236}">
                <a16:creationId xmlns:a16="http://schemas.microsoft.com/office/drawing/2014/main" id="{1337FFEA-561C-4B94-98A4-EEC320BD9B02}"/>
              </a:ext>
            </a:extLst>
          </p:cNvPr>
          <p:cNvPicPr>
            <a:picLocks noChangeAspect="1"/>
          </p:cNvPicPr>
          <p:nvPr/>
        </p:nvPicPr>
        <p:blipFill>
          <a:blip r:embed="rId2"/>
          <a:stretch>
            <a:fillRect/>
          </a:stretch>
        </p:blipFill>
        <p:spPr>
          <a:xfrm>
            <a:off x="7033796" y="1640328"/>
            <a:ext cx="1705342" cy="4358702"/>
          </a:xfrm>
          <a:prstGeom prst="rect">
            <a:avLst/>
          </a:prstGeom>
        </p:spPr>
      </p:pic>
    </p:spTree>
    <p:extLst>
      <p:ext uri="{BB962C8B-B14F-4D97-AF65-F5344CB8AC3E}">
        <p14:creationId xmlns:p14="http://schemas.microsoft.com/office/powerpoint/2010/main" val="300357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E46FF215-AE9C-4FA3-9F6E-90D4C8D3BCB1}"/>
              </a:ext>
            </a:extLst>
          </p:cNvPr>
          <p:cNvPicPr>
            <a:picLocks noChangeAspect="1"/>
          </p:cNvPicPr>
          <p:nvPr/>
        </p:nvPicPr>
        <p:blipFill rotWithShape="1">
          <a:blip r:embed="rId3"/>
          <a:srcRect b="10600"/>
          <a:stretch/>
        </p:blipFill>
        <p:spPr>
          <a:xfrm>
            <a:off x="210312" y="2506028"/>
            <a:ext cx="6651032" cy="3764143"/>
          </a:xfrm>
          <a:prstGeom prst="rect">
            <a:avLst/>
          </a:prstGeom>
        </p:spPr>
      </p:pic>
      <p:sp>
        <p:nvSpPr>
          <p:cNvPr id="4" name="Title 3"/>
          <p:cNvSpPr>
            <a:spLocks noGrp="1"/>
          </p:cNvSpPr>
          <p:nvPr>
            <p:ph type="title"/>
          </p:nvPr>
        </p:nvSpPr>
        <p:spPr/>
        <p:txBody>
          <a:bodyPr/>
          <a:lstStyle/>
          <a:p>
            <a:r>
              <a:rPr lang="en-US" dirty="0"/>
              <a:t>Practice Scenario: Analyze UI Data</a:t>
            </a:r>
          </a:p>
        </p:txBody>
      </p:sp>
      <p:sp>
        <p:nvSpPr>
          <p:cNvPr id="8" name="Content Placeholder 9">
            <a:extLst>
              <a:ext uri="{FF2B5EF4-FFF2-40B4-BE49-F238E27FC236}">
                <a16:creationId xmlns:a16="http://schemas.microsoft.com/office/drawing/2014/main" id="{93AC71A6-8B6A-442C-9079-4173EA433F0E}"/>
              </a:ext>
            </a:extLst>
          </p:cNvPr>
          <p:cNvSpPr txBox="1">
            <a:spLocks/>
          </p:cNvSpPr>
          <p:nvPr/>
        </p:nvSpPr>
        <p:spPr>
          <a:xfrm>
            <a:off x="347462" y="1763172"/>
            <a:ext cx="8256211" cy="530419"/>
          </a:xfrm>
          <a:prstGeom prst="rect">
            <a:avLst/>
          </a:prstGeom>
          <a:noFill/>
        </p:spPr>
        <p:txBody>
          <a:bodyPr vert="horz" lIns="0" tIns="0" rIns="0" bIns="0" rtlCol="0">
            <a:normAutofit/>
          </a:bodyPr>
          <a:lstStyle>
            <a:lvl1pPr marL="153181" indent="0" algn="l" defTabSz="931591" rtl="0" eaLnBrk="1" latinLnBrk="0" hangingPunct="1">
              <a:lnSpc>
                <a:spcPct val="100000"/>
              </a:lnSpc>
              <a:spcBef>
                <a:spcPts val="0"/>
              </a:spcBef>
              <a:spcAft>
                <a:spcPts val="1400"/>
              </a:spcAft>
              <a:buFont typeface="Arial" panose="020B0604020202020204" pitchFamily="34" charset="0"/>
              <a:buNone/>
              <a:defRPr lang="en-US" sz="1400" b="1" kern="1200" dirty="0" smtClean="0">
                <a:solidFill>
                  <a:srgbClr val="008E40"/>
                </a:solidFill>
                <a:latin typeface="Open Sans" panose="020B0606030504020204" pitchFamily="34" charset="0"/>
                <a:ea typeface="Open Sans" panose="020B0606030504020204" pitchFamily="34" charset="0"/>
                <a:cs typeface="Open Sans" panose="020B0606030504020204" pitchFamily="34" charset="0"/>
              </a:defRPr>
            </a:lvl1pPr>
            <a:lvl2pPr marL="168275" indent="0" algn="l" defTabSz="931591" rtl="0" eaLnBrk="1" latinLnBrk="0" hangingPunct="1">
              <a:lnSpc>
                <a:spcPct val="100000"/>
              </a:lnSpc>
              <a:spcBef>
                <a:spcPts val="0"/>
              </a:spcBef>
              <a:spcAft>
                <a:spcPts val="8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30238" indent="-173038" algn="l" defTabSz="931591" rtl="0" eaLnBrk="1" latinLnBrk="0" hangingPunct="1">
              <a:lnSpc>
                <a:spcPct val="100000"/>
              </a:lnSpc>
              <a:spcBef>
                <a:spcPts val="0"/>
              </a:spcBef>
              <a:spcAft>
                <a:spcPts val="800"/>
              </a:spcAft>
              <a:buFont typeface="Arial" panose="020B0604020202020204" pitchFamily="34" charset="0"/>
              <a:buChar char="•"/>
              <a:defRPr sz="120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8513" indent="0" algn="l" defTabSz="931591" rtl="0" eaLnBrk="1" latinLnBrk="0" hangingPunct="1">
              <a:lnSpc>
                <a:spcPct val="110000"/>
              </a:lnSpc>
              <a:spcBef>
                <a:spcPts val="600"/>
              </a:spcBef>
              <a:spcAft>
                <a:spcPts val="600"/>
              </a:spcAft>
              <a:buFont typeface="Arial" panose="020B0604020202020204" pitchFamily="34" charset="0"/>
              <a:buNone/>
              <a:defRPr sz="1200" kern="1200">
                <a:solidFill>
                  <a:srgbClr val="FF0000"/>
                </a:solidFill>
                <a:latin typeface="Open Sans" panose="020B0606030504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a:spcAft>
                <a:spcPts val="1200"/>
              </a:spcAft>
            </a:pPr>
            <a:r>
              <a:rPr lang="en-US" sz="1200" b="0" dirty="0">
                <a:solidFill>
                  <a:schemeClr val="tx1"/>
                </a:solidFill>
              </a:rPr>
              <a:t>It is time to practice each step in the process to create a PivotTable based on Barry’s Bam Unit data.</a:t>
            </a:r>
          </a:p>
          <a:p>
            <a:pPr>
              <a:spcAft>
                <a:spcPts val="1200"/>
              </a:spcAft>
            </a:pPr>
            <a:endParaRPr lang="en-US" sz="1200" b="0" dirty="0">
              <a:solidFill>
                <a:schemeClr val="tx1"/>
              </a:solidFill>
            </a:endParaRPr>
          </a:p>
          <a:p>
            <a:pPr marL="324631" indent="-171450">
              <a:buFont typeface="Arial" panose="020B0604020202020204" pitchFamily="34" charset="0"/>
              <a:buChar char="•"/>
            </a:pPr>
            <a:endParaRPr lang="en-US" sz="1200" b="0" dirty="0">
              <a:solidFill>
                <a:schemeClr val="tx1"/>
              </a:solidFill>
            </a:endParaRPr>
          </a:p>
        </p:txBody>
      </p:sp>
      <p:sp>
        <p:nvSpPr>
          <p:cNvPr id="10" name="TextBox 9">
            <a:extLst>
              <a:ext uri="{FF2B5EF4-FFF2-40B4-BE49-F238E27FC236}">
                <a16:creationId xmlns:a16="http://schemas.microsoft.com/office/drawing/2014/main" id="{66056FFE-4FD1-4083-83DA-4667314C5024}"/>
              </a:ext>
            </a:extLst>
          </p:cNvPr>
          <p:cNvSpPr txBox="1"/>
          <p:nvPr/>
        </p:nvSpPr>
        <p:spPr>
          <a:xfrm>
            <a:off x="691317" y="3432550"/>
            <a:ext cx="5689022" cy="2862322"/>
          </a:xfrm>
          <a:prstGeom prst="rect">
            <a:avLst/>
          </a:prstGeom>
          <a:noFill/>
        </p:spPr>
        <p:txBody>
          <a:bodyPr wrap="square">
            <a:spAutoFit/>
          </a:bodyPr>
          <a:lstStyle/>
          <a:p>
            <a:pPr>
              <a:spcAft>
                <a:spcPts val="1200"/>
              </a:spcAft>
            </a:pPr>
            <a:r>
              <a:rPr lang="en-US" sz="1200" b="0" dirty="0">
                <a:solidFill>
                  <a:schemeClr val="tx1"/>
                </a:solidFill>
              </a:rPr>
              <a:t>In the following scenario:</a:t>
            </a:r>
          </a:p>
          <a:p>
            <a:pPr marL="324631" indent="-171450">
              <a:spcAft>
                <a:spcPts val="1200"/>
              </a:spcAft>
              <a:buFont typeface="Arial" panose="020B0604020202020204" pitchFamily="34" charset="0"/>
              <a:buChar char="•"/>
            </a:pPr>
            <a:r>
              <a:rPr lang="en-US" sz="1200" b="0" dirty="0">
                <a:solidFill>
                  <a:schemeClr val="tx1"/>
                </a:solidFill>
              </a:rPr>
              <a:t>You will be expected to complete a series of tasks.</a:t>
            </a:r>
          </a:p>
          <a:p>
            <a:pPr marL="324631" indent="-171450">
              <a:spcAft>
                <a:spcPts val="1200"/>
              </a:spcAft>
              <a:buFont typeface="Arial" panose="020B0604020202020204" pitchFamily="34" charset="0"/>
              <a:buChar char="•"/>
            </a:pPr>
            <a:r>
              <a:rPr lang="en-US" sz="1200" dirty="0"/>
              <a:t>You will be prompted to complete one task at a time.</a:t>
            </a:r>
            <a:r>
              <a:rPr lang="en-US" sz="1200" b="0" dirty="0">
                <a:solidFill>
                  <a:schemeClr val="tx1"/>
                </a:solidFill>
              </a:rPr>
              <a:t> </a:t>
            </a:r>
          </a:p>
          <a:p>
            <a:pPr marL="324631" indent="-171450">
              <a:spcAft>
                <a:spcPts val="1200"/>
              </a:spcAft>
              <a:buFont typeface="Arial" panose="020B0604020202020204" pitchFamily="34" charset="0"/>
              <a:buChar char="•"/>
            </a:pPr>
            <a:r>
              <a:rPr lang="en-US" sz="1200" b="0" dirty="0">
                <a:solidFill>
                  <a:schemeClr val="tx1"/>
                </a:solidFill>
              </a:rPr>
              <a:t>You will not be able to move onto the next task until you have completed the current task.</a:t>
            </a:r>
          </a:p>
          <a:p>
            <a:pPr marL="324631" indent="-171450">
              <a:spcAft>
                <a:spcPts val="1200"/>
              </a:spcAft>
              <a:buFont typeface="Arial" panose="020B0604020202020204" pitchFamily="34" charset="0"/>
              <a:buChar char="•"/>
            </a:pPr>
            <a:r>
              <a:rPr lang="en-US" sz="1200" b="0" dirty="0">
                <a:solidFill>
                  <a:schemeClr val="tx1"/>
                </a:solidFill>
              </a:rPr>
              <a:t>You will have two attempts to complete each task.</a:t>
            </a:r>
          </a:p>
          <a:p>
            <a:pPr marL="324631" indent="-171450">
              <a:spcAft>
                <a:spcPts val="1200"/>
              </a:spcAft>
              <a:buFont typeface="Arial" panose="020B0604020202020204" pitchFamily="34" charset="0"/>
              <a:buChar char="•"/>
            </a:pPr>
            <a:r>
              <a:rPr lang="en-US" sz="1200" b="0" dirty="0">
                <a:solidFill>
                  <a:schemeClr val="tx1"/>
                </a:solidFill>
              </a:rPr>
              <a:t>If you do not correctly complete a task on your first attempt, you will receive a hint. </a:t>
            </a:r>
          </a:p>
          <a:p>
            <a:pPr marL="324631" indent="-171450">
              <a:spcAft>
                <a:spcPts val="1200"/>
              </a:spcAft>
              <a:buFont typeface="Arial" panose="020B0604020202020204" pitchFamily="34" charset="0"/>
              <a:buChar char="•"/>
            </a:pPr>
            <a:r>
              <a:rPr lang="en-US" sz="1200" b="0" dirty="0">
                <a:solidFill>
                  <a:schemeClr val="tx1"/>
                </a:solidFill>
              </a:rPr>
              <a:t>If you do not complete the task correctly after two tries, you will receive explicit instructions on how to complete the task.</a:t>
            </a:r>
          </a:p>
        </p:txBody>
      </p:sp>
      <p:sp>
        <p:nvSpPr>
          <p:cNvPr id="2" name="Rectangle 1">
            <a:extLst>
              <a:ext uri="{FF2B5EF4-FFF2-40B4-BE49-F238E27FC236}">
                <a16:creationId xmlns:a16="http://schemas.microsoft.com/office/drawing/2014/main" id="{D5B77C4A-DF3D-4639-9112-1413C693066F}"/>
              </a:ext>
            </a:extLst>
          </p:cNvPr>
          <p:cNvSpPr/>
          <p:nvPr/>
        </p:nvSpPr>
        <p:spPr>
          <a:xfrm>
            <a:off x="347462" y="2158727"/>
            <a:ext cx="4326056" cy="276999"/>
          </a:xfrm>
          <a:prstGeom prst="rect">
            <a:avLst/>
          </a:prstGeom>
        </p:spPr>
        <p:txBody>
          <a:bodyPr wrap="none">
            <a:spAutoFit/>
          </a:bodyPr>
          <a:lstStyle/>
          <a:p>
            <a:pPr>
              <a:spcAft>
                <a:spcPts val="300"/>
              </a:spcAft>
            </a:pPr>
            <a:r>
              <a:rPr lang="en-US" sz="1200" i="1" dirty="0">
                <a:solidFill>
                  <a:srgbClr val="774009"/>
                </a:solidFill>
                <a:latin typeface="+mj-lt"/>
                <a:ea typeface="Open Sans" panose="020B0606030504020204" pitchFamily="34" charset="0"/>
                <a:cs typeface="Open Sans" panose="020B0606030504020204" pitchFamily="34" charset="0"/>
              </a:rPr>
              <a:t>Click START when you are ready to begin the Practice Scenario.</a:t>
            </a:r>
          </a:p>
        </p:txBody>
      </p:sp>
      <p:pic>
        <p:nvPicPr>
          <p:cNvPr id="3" name="Picture 2">
            <a:extLst>
              <a:ext uri="{FF2B5EF4-FFF2-40B4-BE49-F238E27FC236}">
                <a16:creationId xmlns:a16="http://schemas.microsoft.com/office/drawing/2014/main" id="{03D4C299-99D3-4CAD-90F0-F22432F4FB4E}"/>
              </a:ext>
            </a:extLst>
          </p:cNvPr>
          <p:cNvPicPr>
            <a:picLocks noChangeAspect="1"/>
          </p:cNvPicPr>
          <p:nvPr/>
        </p:nvPicPr>
        <p:blipFill>
          <a:blip r:embed="rId4"/>
          <a:srcRect/>
          <a:stretch/>
        </p:blipFill>
        <p:spPr>
          <a:xfrm>
            <a:off x="6861344" y="2172826"/>
            <a:ext cx="2177143" cy="3977184"/>
          </a:xfrm>
          <a:prstGeom prst="rect">
            <a:avLst/>
          </a:prstGeom>
        </p:spPr>
      </p:pic>
      <p:sp>
        <p:nvSpPr>
          <p:cNvPr id="15" name="Rectangle: Rounded Corners 14">
            <a:extLst>
              <a:ext uri="{FF2B5EF4-FFF2-40B4-BE49-F238E27FC236}">
                <a16:creationId xmlns:a16="http://schemas.microsoft.com/office/drawing/2014/main" id="{A3C48469-319E-4BD9-A43C-206F598BC4E1}"/>
              </a:ext>
            </a:extLst>
          </p:cNvPr>
          <p:cNvSpPr/>
          <p:nvPr/>
        </p:nvSpPr>
        <p:spPr>
          <a:xfrm>
            <a:off x="4907459" y="2132798"/>
            <a:ext cx="859972" cy="3029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START</a:t>
            </a:r>
          </a:p>
        </p:txBody>
      </p:sp>
    </p:spTree>
    <p:extLst>
      <p:ext uri="{BB962C8B-B14F-4D97-AF65-F5344CB8AC3E}">
        <p14:creationId xmlns:p14="http://schemas.microsoft.com/office/powerpoint/2010/main" val="35034235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Task 1: Navigate to PivotTable Button</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a:blip r:embed="rId3"/>
          <a:srcRect/>
          <a:stretch/>
        </p:blipFill>
        <p:spPr>
          <a:xfrm>
            <a:off x="259067" y="1524296"/>
            <a:ext cx="9021256" cy="4769499"/>
          </a:xfrm>
          <a:prstGeom prst="rect">
            <a:avLst/>
          </a:prstGeom>
        </p:spPr>
      </p:pic>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203525" y="2397914"/>
            <a:ext cx="2606745" cy="151113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Navigate to correct ribbon</a:t>
            </a:r>
          </a:p>
          <a:p>
            <a:pPr marL="0" lvl="1" indent="0">
              <a:spcAft>
                <a:spcPts val="600"/>
              </a:spcAft>
              <a:buNone/>
            </a:pPr>
            <a:r>
              <a:rPr lang="en-US" sz="1200" dirty="0">
                <a:latin typeface="+mn-lt"/>
              </a:rPr>
              <a:t>The source data table has been selected for you.</a:t>
            </a:r>
          </a:p>
          <a:p>
            <a:pPr marL="0" lvl="1" indent="0">
              <a:spcAft>
                <a:spcPts val="600"/>
              </a:spcAft>
              <a:buNone/>
            </a:pPr>
            <a:r>
              <a:rPr lang="en-US" sz="1200" dirty="0">
                <a:latin typeface="+mn-lt"/>
              </a:rPr>
              <a:t>Select the menu in the top ribbon that contains the PivotTable button.</a:t>
            </a:r>
          </a:p>
        </p:txBody>
      </p:sp>
      <p:sp>
        <p:nvSpPr>
          <p:cNvPr id="12" name="Arrow: Down 11">
            <a:extLst>
              <a:ext uri="{FF2B5EF4-FFF2-40B4-BE49-F238E27FC236}">
                <a16:creationId xmlns:a16="http://schemas.microsoft.com/office/drawing/2014/main" id="{7E89B0A8-AD51-4F71-97C6-E3CAC9361186}"/>
              </a:ext>
            </a:extLst>
          </p:cNvPr>
          <p:cNvSpPr/>
          <p:nvPr/>
        </p:nvSpPr>
        <p:spPr>
          <a:xfrm rot="5400000">
            <a:off x="1625083" y="1782712"/>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1203524" y="1534927"/>
            <a:ext cx="477840" cy="23331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1203524" y="4020747"/>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The PivotTable button is in the Insert ribbon.</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1203525" y="4935074"/>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Insert Menu</a:t>
            </a:r>
          </a:p>
          <a:p>
            <a:pPr marL="0" lvl="1" indent="0">
              <a:spcAft>
                <a:spcPts val="600"/>
              </a:spcAft>
              <a:buNone/>
            </a:pPr>
            <a:r>
              <a:rPr lang="en-US" sz="1200" dirty="0">
                <a:latin typeface="+mn-lt"/>
              </a:rPr>
              <a:t>Select </a:t>
            </a:r>
            <a:r>
              <a:rPr lang="en-US" sz="1200" b="1" dirty="0">
                <a:latin typeface="+mn-lt"/>
              </a:rPr>
              <a:t>Insert</a:t>
            </a:r>
            <a:r>
              <a:rPr lang="en-US" sz="1200" dirty="0">
                <a:latin typeface="+mn-lt"/>
              </a:rPr>
              <a:t> in the top menu ribbon to navigate to the PivotTable button.</a:t>
            </a:r>
          </a:p>
        </p:txBody>
      </p:sp>
    </p:spTree>
    <p:extLst>
      <p:ext uri="{BB962C8B-B14F-4D97-AF65-F5344CB8AC3E}">
        <p14:creationId xmlns:p14="http://schemas.microsoft.com/office/powerpoint/2010/main" val="14297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00DD6-558F-4F1C-9A14-C5357B2A4390}"/>
              </a:ext>
            </a:extLst>
          </p:cNvPr>
          <p:cNvPicPr>
            <a:picLocks noChangeAspect="1"/>
          </p:cNvPicPr>
          <p:nvPr/>
        </p:nvPicPr>
        <p:blipFill>
          <a:blip r:embed="rId3"/>
          <a:srcRect/>
          <a:stretch/>
        </p:blipFill>
        <p:spPr>
          <a:xfrm>
            <a:off x="259067" y="1524296"/>
            <a:ext cx="9021256" cy="4769498"/>
          </a:xfrm>
          <a:prstGeom prst="rect">
            <a:avLst/>
          </a:prstGeom>
        </p:spPr>
      </p:pic>
      <p:sp>
        <p:nvSpPr>
          <p:cNvPr id="4" name="Title 3"/>
          <p:cNvSpPr>
            <a:spLocks noGrp="1"/>
          </p:cNvSpPr>
          <p:nvPr>
            <p:ph type="title"/>
          </p:nvPr>
        </p:nvSpPr>
        <p:spPr/>
        <p:txBody>
          <a:bodyPr/>
          <a:lstStyle/>
          <a:p>
            <a:r>
              <a:rPr lang="en-US" dirty="0"/>
              <a:t>Task 2: Select Button to Create PivotTable</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203526" y="2790432"/>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the correct button</a:t>
            </a:r>
          </a:p>
          <a:p>
            <a:pPr marL="0" lvl="1" indent="0">
              <a:spcAft>
                <a:spcPts val="600"/>
              </a:spcAft>
              <a:buNone/>
            </a:pPr>
            <a:r>
              <a:rPr lang="en-US" sz="1200" dirty="0">
                <a:latin typeface="+mn-lt"/>
              </a:rPr>
              <a:t>Select the correct button in the top ribbon to create a PivotTable.</a:t>
            </a:r>
          </a:p>
        </p:txBody>
      </p:sp>
      <p:sp>
        <p:nvSpPr>
          <p:cNvPr id="12" name="Arrow: Down 11">
            <a:extLst>
              <a:ext uri="{FF2B5EF4-FFF2-40B4-BE49-F238E27FC236}">
                <a16:creationId xmlns:a16="http://schemas.microsoft.com/office/drawing/2014/main" id="{7E89B0A8-AD51-4F71-97C6-E3CAC9361186}"/>
              </a:ext>
            </a:extLst>
          </p:cNvPr>
          <p:cNvSpPr/>
          <p:nvPr/>
        </p:nvSpPr>
        <p:spPr>
          <a:xfrm rot="5400000">
            <a:off x="895508" y="2119616"/>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259067" y="1711574"/>
            <a:ext cx="528738" cy="46441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1203524" y="3840253"/>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Choose the correct button the left side of the Insert ribbon.</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1203525" y="4890073"/>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PivotTable button</a:t>
            </a:r>
          </a:p>
          <a:p>
            <a:pPr marL="0" lvl="1" indent="0">
              <a:spcAft>
                <a:spcPts val="600"/>
              </a:spcAft>
              <a:buNone/>
            </a:pPr>
            <a:r>
              <a:rPr lang="en-US" sz="1200" dirty="0">
                <a:latin typeface="+mn-lt"/>
              </a:rPr>
              <a:t>Select the </a:t>
            </a:r>
            <a:r>
              <a:rPr lang="en-US" sz="1200" b="1" dirty="0">
                <a:latin typeface="+mn-lt"/>
              </a:rPr>
              <a:t>PivotTable</a:t>
            </a:r>
            <a:r>
              <a:rPr lang="en-US" sz="1200" dirty="0">
                <a:latin typeface="+mn-lt"/>
              </a:rPr>
              <a:t> button on the left of the top ribbon.</a:t>
            </a:r>
          </a:p>
        </p:txBody>
      </p:sp>
    </p:spTree>
    <p:extLst>
      <p:ext uri="{BB962C8B-B14F-4D97-AF65-F5344CB8AC3E}">
        <p14:creationId xmlns:p14="http://schemas.microsoft.com/office/powerpoint/2010/main" val="263970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E9D4B-76C9-4D8D-B93A-AD247C7BFF1E}"/>
              </a:ext>
            </a:extLst>
          </p:cNvPr>
          <p:cNvPicPr>
            <a:picLocks noChangeAspect="1"/>
          </p:cNvPicPr>
          <p:nvPr/>
        </p:nvPicPr>
        <p:blipFill>
          <a:blip r:embed="rId3"/>
          <a:srcRect/>
          <a:stretch/>
        </p:blipFill>
        <p:spPr>
          <a:xfrm>
            <a:off x="259068" y="1524296"/>
            <a:ext cx="9021254" cy="4769498"/>
          </a:xfrm>
          <a:prstGeom prst="rect">
            <a:avLst/>
          </a:prstGeom>
        </p:spPr>
      </p:pic>
      <p:sp>
        <p:nvSpPr>
          <p:cNvPr id="4" name="Title 3"/>
          <p:cNvSpPr>
            <a:spLocks noGrp="1"/>
          </p:cNvSpPr>
          <p:nvPr>
            <p:ph type="title"/>
          </p:nvPr>
        </p:nvSpPr>
        <p:spPr/>
        <p:txBody>
          <a:bodyPr/>
          <a:lstStyle/>
          <a:p>
            <a:r>
              <a:rPr lang="en-US" dirty="0"/>
              <a:t>Task 3: Confirm Correct Table is Selected</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4588752" y="2470826"/>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Confirm Table is Selected</a:t>
            </a:r>
          </a:p>
          <a:p>
            <a:pPr marL="0" lvl="1" indent="0">
              <a:spcAft>
                <a:spcPts val="600"/>
              </a:spcAft>
              <a:buNone/>
            </a:pPr>
            <a:r>
              <a:rPr lang="en-US" sz="1200" dirty="0">
                <a:latin typeface="+mn-lt"/>
              </a:rPr>
              <a:t>Verify and confirm the correct table is selected.</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2901784" y="5554410"/>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3200550" y="5570154"/>
            <a:ext cx="606560" cy="20795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4588752" y="3697010"/>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The </a:t>
            </a:r>
            <a:r>
              <a:rPr lang="en-US" sz="1200" b="1" dirty="0">
                <a:latin typeface="+mn-lt"/>
              </a:rPr>
              <a:t>‘SourceData’1$A:$HC </a:t>
            </a:r>
            <a:r>
              <a:rPr lang="en-US" sz="1200" dirty="0">
                <a:latin typeface="+mn-lt"/>
              </a:rPr>
              <a:t>table is correctly selected, so select the button to confirm.</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4588752" y="4923193"/>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OK button</a:t>
            </a:r>
          </a:p>
          <a:p>
            <a:pPr marL="0" lvl="1" indent="0">
              <a:spcAft>
                <a:spcPts val="600"/>
              </a:spcAft>
              <a:buNone/>
            </a:pPr>
            <a:r>
              <a:rPr lang="en-US" sz="1200" dirty="0">
                <a:latin typeface="+mn-lt"/>
              </a:rPr>
              <a:t>Select the </a:t>
            </a:r>
            <a:r>
              <a:rPr lang="en-US" sz="1200" b="1" dirty="0">
                <a:latin typeface="+mn-lt"/>
              </a:rPr>
              <a:t>OK </a:t>
            </a:r>
            <a:r>
              <a:rPr lang="en-US" sz="1200" dirty="0">
                <a:latin typeface="+mn-lt"/>
              </a:rPr>
              <a:t>button at the bottom of the</a:t>
            </a:r>
            <a:r>
              <a:rPr lang="en-US" sz="1200" b="1" dirty="0">
                <a:latin typeface="+mn-lt"/>
              </a:rPr>
              <a:t> Create PivotTable </a:t>
            </a:r>
            <a:r>
              <a:rPr lang="en-US" sz="1200" dirty="0">
                <a:latin typeface="+mn-lt"/>
              </a:rPr>
              <a:t>menu.</a:t>
            </a:r>
          </a:p>
        </p:txBody>
      </p:sp>
    </p:spTree>
    <p:extLst>
      <p:ext uri="{BB962C8B-B14F-4D97-AF65-F5344CB8AC3E}">
        <p14:creationId xmlns:p14="http://schemas.microsoft.com/office/powerpoint/2010/main" val="406972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B7D61-1A97-402B-87F4-87F30CDF39DB}"/>
              </a:ext>
            </a:extLst>
          </p:cNvPr>
          <p:cNvPicPr>
            <a:picLocks noChangeAspect="1"/>
          </p:cNvPicPr>
          <p:nvPr/>
        </p:nvPicPr>
        <p:blipFill>
          <a:blip r:embed="rId3"/>
          <a:srcRect/>
          <a:stretch/>
        </p:blipFill>
        <p:spPr>
          <a:xfrm>
            <a:off x="259068" y="1532734"/>
            <a:ext cx="9021254" cy="4752621"/>
          </a:xfrm>
          <a:prstGeom prst="rect">
            <a:avLst/>
          </a:prstGeom>
        </p:spPr>
      </p:pic>
      <p:sp>
        <p:nvSpPr>
          <p:cNvPr id="4" name="Title 3"/>
          <p:cNvSpPr>
            <a:spLocks noGrp="1"/>
          </p:cNvSpPr>
          <p:nvPr>
            <p:ph type="title"/>
          </p:nvPr>
        </p:nvSpPr>
        <p:spPr/>
        <p:txBody>
          <a:bodyPr/>
          <a:lstStyle/>
          <a:p>
            <a:r>
              <a:rPr lang="en-US" dirty="0"/>
              <a:t>Task 4: Set Row Label</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567352" y="2043517"/>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Row Label</a:t>
            </a:r>
          </a:p>
          <a:p>
            <a:pPr marL="0" lvl="1" indent="0">
              <a:spcAft>
                <a:spcPts val="600"/>
              </a:spcAft>
              <a:buNone/>
            </a:pPr>
            <a:r>
              <a:rPr lang="en-US" sz="1200" dirty="0">
                <a:latin typeface="+mn-lt"/>
              </a:rPr>
              <a:t>Select the field that identifies individual BAM Investigators (“</a:t>
            </a:r>
            <a:r>
              <a:rPr lang="en-US" sz="1200" dirty="0" err="1">
                <a:latin typeface="+mn-lt"/>
              </a:rPr>
              <a:t>AuditorIDNo</a:t>
            </a:r>
            <a:r>
              <a:rPr lang="en-US" sz="1200" dirty="0">
                <a:latin typeface="+mn-lt"/>
              </a:rPr>
              <a:t>”) and set it as a row label.</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6230441" y="3580307"/>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6463315" y="3616256"/>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567352" y="3410276"/>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box next to the field that relates to an auditor ID’s and set it as a row label.</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567352" y="4588797"/>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a:t>
            </a:r>
            <a:r>
              <a:rPr lang="en-US" sz="1200" b="1" dirty="0" err="1">
                <a:solidFill>
                  <a:srgbClr val="C55A11"/>
                </a:solidFill>
                <a:latin typeface="+mn-lt"/>
              </a:rPr>
              <a:t>AuditorIDNo</a:t>
            </a:r>
            <a:endParaRPr lang="en-US" sz="1200" b="1" dirty="0">
              <a:solidFill>
                <a:srgbClr val="C55A11"/>
              </a:solidFill>
              <a:latin typeface="+mn-lt"/>
            </a:endParaRPr>
          </a:p>
          <a:p>
            <a:pPr marL="0" lvl="1" indent="0">
              <a:spcAft>
                <a:spcPts val="600"/>
              </a:spcAft>
              <a:buNone/>
            </a:pPr>
            <a:r>
              <a:rPr lang="en-US" sz="1200" dirty="0">
                <a:latin typeface="+mn-lt"/>
              </a:rPr>
              <a:t>Select </a:t>
            </a:r>
            <a:r>
              <a:rPr lang="en-US" sz="1200" b="1" dirty="0" err="1">
                <a:latin typeface="+mn-lt"/>
              </a:rPr>
              <a:t>AuditorIDNo</a:t>
            </a:r>
            <a:r>
              <a:rPr lang="en-US" sz="1200" b="1" dirty="0">
                <a:latin typeface="+mn-lt"/>
              </a:rPr>
              <a:t> </a:t>
            </a:r>
            <a:r>
              <a:rPr lang="en-US" sz="1200" dirty="0">
                <a:latin typeface="+mn-lt"/>
              </a:rPr>
              <a:t>and drag it to the </a:t>
            </a:r>
            <a:r>
              <a:rPr lang="en-US" sz="1200" b="1" dirty="0">
                <a:latin typeface="+mn-lt"/>
              </a:rPr>
              <a:t>Rows </a:t>
            </a:r>
            <a:r>
              <a:rPr lang="en-US" sz="1200" dirty="0">
                <a:latin typeface="+mn-lt"/>
              </a:rPr>
              <a:t>box. This will set </a:t>
            </a:r>
            <a:r>
              <a:rPr lang="en-US" sz="1200" b="1" dirty="0" err="1">
                <a:latin typeface="+mn-lt"/>
              </a:rPr>
              <a:t>AuditorIDNo</a:t>
            </a:r>
            <a:r>
              <a:rPr lang="en-US" sz="1200" b="1" dirty="0">
                <a:latin typeface="+mn-lt"/>
              </a:rPr>
              <a:t> </a:t>
            </a:r>
            <a:r>
              <a:rPr lang="en-US" sz="1200" dirty="0">
                <a:latin typeface="+mn-lt"/>
              </a:rPr>
              <a:t>as the row label for the PivotTable.</a:t>
            </a:r>
          </a:p>
        </p:txBody>
      </p:sp>
      <p:sp>
        <p:nvSpPr>
          <p:cNvPr id="2" name="Rectangle 1">
            <a:extLst>
              <a:ext uri="{FF2B5EF4-FFF2-40B4-BE49-F238E27FC236}">
                <a16:creationId xmlns:a16="http://schemas.microsoft.com/office/drawing/2014/main" id="{3808511E-A991-4F19-A42B-A0B9B59EFC00}"/>
              </a:ext>
            </a:extLst>
          </p:cNvPr>
          <p:cNvSpPr/>
          <p:nvPr/>
        </p:nvSpPr>
        <p:spPr>
          <a:xfrm>
            <a:off x="6518073" y="5090059"/>
            <a:ext cx="1322644" cy="77582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5">
            <a:extLst>
              <a:ext uri="{FF2B5EF4-FFF2-40B4-BE49-F238E27FC236}">
                <a16:creationId xmlns:a16="http://schemas.microsoft.com/office/drawing/2014/main" id="{2A4BBE15-6E03-4278-9C5C-89FA9150E42F}"/>
              </a:ext>
            </a:extLst>
          </p:cNvPr>
          <p:cNvSpPr txBox="1">
            <a:spLocks/>
          </p:cNvSpPr>
          <p:nvPr/>
        </p:nvSpPr>
        <p:spPr>
          <a:xfrm>
            <a:off x="259068" y="2211262"/>
            <a:ext cx="2964308" cy="2634007"/>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Objective</a:t>
            </a:r>
          </a:p>
        </p:txBody>
      </p:sp>
      <p:sp>
        <p:nvSpPr>
          <p:cNvPr id="14" name="TextBox 13">
            <a:extLst>
              <a:ext uri="{FF2B5EF4-FFF2-40B4-BE49-F238E27FC236}">
                <a16:creationId xmlns:a16="http://schemas.microsoft.com/office/drawing/2014/main" id="{DA71DCA9-03EA-4FDC-856C-29CEE9635977}"/>
              </a:ext>
            </a:extLst>
          </p:cNvPr>
          <p:cNvSpPr txBox="1"/>
          <p:nvPr/>
        </p:nvSpPr>
        <p:spPr>
          <a:xfrm>
            <a:off x="335661" y="2515957"/>
            <a:ext cx="2796422" cy="1200329"/>
          </a:xfrm>
          <a:prstGeom prst="rect">
            <a:avLst/>
          </a:prstGeom>
          <a:noFill/>
        </p:spPr>
        <p:txBody>
          <a:bodyPr wrap="square">
            <a:spAutoFit/>
          </a:bodyPr>
          <a:lstStyle/>
          <a:p>
            <a:pPr marL="0" lvl="1" indent="0">
              <a:spcAft>
                <a:spcPts val="600"/>
              </a:spcAft>
              <a:buNone/>
            </a:pPr>
            <a:r>
              <a:rPr lang="en-US" sz="1200" dirty="0">
                <a:latin typeface="+mn-lt"/>
              </a:rPr>
              <a:t>Now that he has his data fields in the PivotTable Fields menu, Barry wants to orient his table around his Investigators. He would like a row showing an identifier for each of the BAM Investigators on his team.</a:t>
            </a:r>
          </a:p>
        </p:txBody>
      </p:sp>
      <p:pic>
        <p:nvPicPr>
          <p:cNvPr id="16" name="Picture 15" descr="A person standing posing for the camera&#10;&#10;Description automatically generated">
            <a:extLst>
              <a:ext uri="{FF2B5EF4-FFF2-40B4-BE49-F238E27FC236}">
                <a16:creationId xmlns:a16="http://schemas.microsoft.com/office/drawing/2014/main" id="{0DFFFB6B-F117-46A7-98BC-18063DA2B8AA}"/>
              </a:ext>
            </a:extLst>
          </p:cNvPr>
          <p:cNvPicPr>
            <a:picLocks noChangeAspect="1"/>
          </p:cNvPicPr>
          <p:nvPr/>
        </p:nvPicPr>
        <p:blipFill rotWithShape="1">
          <a:blip r:embed="rId4"/>
          <a:srcRect b="76111"/>
          <a:stretch/>
        </p:blipFill>
        <p:spPr>
          <a:xfrm>
            <a:off x="1399089" y="3804006"/>
            <a:ext cx="1705342" cy="1041263"/>
          </a:xfrm>
          <a:prstGeom prst="rect">
            <a:avLst/>
          </a:prstGeom>
        </p:spPr>
      </p:pic>
    </p:spTree>
    <p:extLst>
      <p:ext uri="{BB962C8B-B14F-4D97-AF65-F5344CB8AC3E}">
        <p14:creationId xmlns:p14="http://schemas.microsoft.com/office/powerpoint/2010/main" val="6360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P spid="13" grpId="0" animBg="1"/>
      <p:bldP spid="13"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299A16E-AB6F-449C-8921-FA6D5F515ED2}"/>
              </a:ext>
            </a:extLst>
          </p:cNvPr>
          <p:cNvPicPr>
            <a:picLocks noChangeAspect="1"/>
          </p:cNvPicPr>
          <p:nvPr/>
        </p:nvPicPr>
        <p:blipFill>
          <a:blip r:embed="rId3"/>
          <a:srcRect/>
          <a:stretch/>
        </p:blipFill>
        <p:spPr>
          <a:xfrm>
            <a:off x="259069" y="1532734"/>
            <a:ext cx="9021252" cy="4752621"/>
          </a:xfrm>
          <a:prstGeom prst="rect">
            <a:avLst/>
          </a:prstGeom>
        </p:spPr>
      </p:pic>
      <p:sp>
        <p:nvSpPr>
          <p:cNvPr id="4" name="Title 3"/>
          <p:cNvSpPr>
            <a:spLocks noGrp="1"/>
          </p:cNvSpPr>
          <p:nvPr>
            <p:ph type="title"/>
          </p:nvPr>
        </p:nvSpPr>
        <p:spPr/>
        <p:txBody>
          <a:bodyPr/>
          <a:lstStyle/>
          <a:p>
            <a:r>
              <a:rPr lang="en-US" dirty="0"/>
              <a:t>Task 5: Set Value</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786013" y="2063395"/>
            <a:ext cx="2299477"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Value</a:t>
            </a:r>
          </a:p>
          <a:p>
            <a:pPr marL="0" lvl="1" indent="0">
              <a:spcAft>
                <a:spcPts val="600"/>
              </a:spcAft>
              <a:buNone/>
            </a:pPr>
            <a:r>
              <a:rPr lang="en-US" sz="1200" dirty="0">
                <a:latin typeface="+mn-lt"/>
              </a:rPr>
              <a:t>Set the data field that enable you to view the total payment errors.</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6259635" y="2934216"/>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6483333" y="2948519"/>
            <a:ext cx="1420445" cy="188792"/>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786013" y="3206927"/>
            <a:ext cx="2299477"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box next to the data field that has to do with amount of Payment Errors and set it as the value.</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786013" y="4538697"/>
            <a:ext cx="2299477"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ei1 Data Field</a:t>
            </a:r>
          </a:p>
          <a:p>
            <a:pPr marL="0" lvl="1" indent="0">
              <a:spcAft>
                <a:spcPts val="600"/>
              </a:spcAft>
              <a:buNone/>
            </a:pPr>
            <a:r>
              <a:rPr lang="en-US" sz="1200" dirty="0">
                <a:latin typeface="+mn-lt"/>
              </a:rPr>
              <a:t>Select the check box next to </a:t>
            </a:r>
            <a:r>
              <a:rPr lang="en-US" sz="1200" b="1" dirty="0">
                <a:latin typeface="+mn-lt"/>
              </a:rPr>
              <a:t>ei1AmountofPaymentError </a:t>
            </a:r>
            <a:r>
              <a:rPr lang="en-US" sz="1200" dirty="0">
                <a:latin typeface="+mn-lt"/>
              </a:rPr>
              <a:t>and drag it to the </a:t>
            </a:r>
            <a:r>
              <a:rPr lang="en-US" sz="1200" b="1" dirty="0">
                <a:latin typeface="+mn-lt"/>
              </a:rPr>
              <a:t>Values </a:t>
            </a:r>
            <a:r>
              <a:rPr lang="en-US" sz="1200" dirty="0">
                <a:latin typeface="+mn-lt"/>
              </a:rPr>
              <a:t>box. </a:t>
            </a:r>
          </a:p>
        </p:txBody>
      </p:sp>
      <p:sp>
        <p:nvSpPr>
          <p:cNvPr id="2" name="Rectangle 1">
            <a:extLst>
              <a:ext uri="{FF2B5EF4-FFF2-40B4-BE49-F238E27FC236}">
                <a16:creationId xmlns:a16="http://schemas.microsoft.com/office/drawing/2014/main" id="{EC81181D-901F-4506-9E54-CB5BD528866C}"/>
              </a:ext>
            </a:extLst>
          </p:cNvPr>
          <p:cNvSpPr/>
          <p:nvPr/>
        </p:nvSpPr>
        <p:spPr>
          <a:xfrm>
            <a:off x="7833833" y="5118538"/>
            <a:ext cx="1420445" cy="787498"/>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5">
            <a:extLst>
              <a:ext uri="{FF2B5EF4-FFF2-40B4-BE49-F238E27FC236}">
                <a16:creationId xmlns:a16="http://schemas.microsoft.com/office/drawing/2014/main" id="{B1BF5840-A0BD-440A-A4FA-4A07BE9C9E16}"/>
              </a:ext>
            </a:extLst>
          </p:cNvPr>
          <p:cNvSpPr txBox="1">
            <a:spLocks/>
          </p:cNvSpPr>
          <p:nvPr/>
        </p:nvSpPr>
        <p:spPr>
          <a:xfrm>
            <a:off x="540387" y="3536350"/>
            <a:ext cx="2964308" cy="2251426"/>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Objective</a:t>
            </a:r>
          </a:p>
        </p:txBody>
      </p:sp>
      <p:sp>
        <p:nvSpPr>
          <p:cNvPr id="24" name="TextBox 23">
            <a:extLst>
              <a:ext uri="{FF2B5EF4-FFF2-40B4-BE49-F238E27FC236}">
                <a16:creationId xmlns:a16="http://schemas.microsoft.com/office/drawing/2014/main" id="{5C9BF34E-A443-47C4-8B69-96F55E580A0C}"/>
              </a:ext>
            </a:extLst>
          </p:cNvPr>
          <p:cNvSpPr txBox="1"/>
          <p:nvPr/>
        </p:nvSpPr>
        <p:spPr>
          <a:xfrm>
            <a:off x="616980" y="3841045"/>
            <a:ext cx="2796422" cy="1015663"/>
          </a:xfrm>
          <a:prstGeom prst="rect">
            <a:avLst/>
          </a:prstGeom>
          <a:noFill/>
        </p:spPr>
        <p:txBody>
          <a:bodyPr wrap="square">
            <a:spAutoFit/>
          </a:bodyPr>
          <a:lstStyle/>
          <a:p>
            <a:pPr marL="0" lvl="1" indent="0">
              <a:spcAft>
                <a:spcPts val="600"/>
              </a:spcAft>
              <a:buNone/>
            </a:pPr>
            <a:r>
              <a:rPr lang="en-US" sz="1200" dirty="0">
                <a:latin typeface="+mn-lt"/>
              </a:rPr>
              <a:t>Barry has the Auditor ID’s he needs as rows, so next he needs to identify a data field that will show all the errors identified by all of his investigators. </a:t>
            </a:r>
          </a:p>
        </p:txBody>
      </p:sp>
      <p:pic>
        <p:nvPicPr>
          <p:cNvPr id="25" name="Picture 24" descr="A person standing posing for the camera&#10;&#10;Description automatically generated">
            <a:extLst>
              <a:ext uri="{FF2B5EF4-FFF2-40B4-BE49-F238E27FC236}">
                <a16:creationId xmlns:a16="http://schemas.microsoft.com/office/drawing/2014/main" id="{39114555-9F24-4870-BBD7-6DA36915C461}"/>
              </a:ext>
            </a:extLst>
          </p:cNvPr>
          <p:cNvPicPr>
            <a:picLocks noChangeAspect="1"/>
          </p:cNvPicPr>
          <p:nvPr/>
        </p:nvPicPr>
        <p:blipFill rotWithShape="1">
          <a:blip r:embed="rId4"/>
          <a:srcRect b="76111"/>
          <a:stretch/>
        </p:blipFill>
        <p:spPr>
          <a:xfrm>
            <a:off x="1708060" y="4746513"/>
            <a:ext cx="1705342" cy="1041263"/>
          </a:xfrm>
          <a:prstGeom prst="rect">
            <a:avLst/>
          </a:prstGeom>
        </p:spPr>
      </p:pic>
    </p:spTree>
    <p:extLst>
      <p:ext uri="{BB962C8B-B14F-4D97-AF65-F5344CB8AC3E}">
        <p14:creationId xmlns:p14="http://schemas.microsoft.com/office/powerpoint/2010/main" val="393637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9D04D-23B9-437D-9E0A-47E7F1B2F811}"/>
              </a:ext>
            </a:extLst>
          </p:cNvPr>
          <p:cNvSpPr>
            <a:spLocks noGrp="1"/>
          </p:cNvSpPr>
          <p:nvPr>
            <p:ph type="title"/>
          </p:nvPr>
        </p:nvSpPr>
        <p:spPr/>
        <p:txBody>
          <a:bodyPr/>
          <a:lstStyle/>
          <a:p>
            <a:endParaRPr lang="en-US"/>
          </a:p>
        </p:txBody>
      </p:sp>
      <p:sp>
        <p:nvSpPr>
          <p:cNvPr id="17" name="TextBox 16"/>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
        <p:nvSpPr>
          <p:cNvPr id="8" name="Title 3">
            <a:extLst>
              <a:ext uri="{FF2B5EF4-FFF2-40B4-BE49-F238E27FC236}">
                <a16:creationId xmlns:a16="http://schemas.microsoft.com/office/drawing/2014/main" id="{B7C3B15F-7496-4E38-B7B4-C59F4CADE6B2}"/>
              </a:ext>
            </a:extLst>
          </p:cNvPr>
          <p:cNvSpPr txBox="1">
            <a:spLocks/>
          </p:cNvSpPr>
          <p:nvPr/>
        </p:nvSpPr>
        <p:spPr>
          <a:xfrm>
            <a:off x="210312" y="1198812"/>
            <a:ext cx="5058805" cy="310392"/>
          </a:xfrm>
          <a:prstGeom prst="rect">
            <a:avLst/>
          </a:prstGeom>
          <a:solidFill>
            <a:srgbClr val="DA5356"/>
          </a:solidFill>
        </p:spPr>
        <p:txBody>
          <a:bodyPr vert="horz" lIns="91440" tIns="45720" rIns="91440" bIns="45720" rtlCol="0" anchor="b">
            <a:normAutofit fontScale="55000" lnSpcReduction="20000"/>
          </a:bodyPr>
          <a:lstStyle>
            <a:lvl1pPr algn="ctr" defTabSz="931591" rtl="0" eaLnBrk="1" latinLnBrk="0" hangingPunct="1">
              <a:lnSpc>
                <a:spcPct val="90000"/>
              </a:lnSpc>
              <a:spcBef>
                <a:spcPct val="0"/>
              </a:spcBef>
              <a:buNone/>
              <a:defRPr sz="3200" b="1" kern="1200">
                <a:solidFill>
                  <a:schemeClr val="bg2">
                    <a:lumMod val="50000"/>
                  </a:schemeClr>
                </a:solidFill>
                <a:latin typeface="Arial Narrow" panose="020B0606020202030204" pitchFamily="34" charset="0"/>
                <a:ea typeface="+mj-ea"/>
                <a:cs typeface="+mj-cs"/>
              </a:defRPr>
            </a:lvl1pPr>
          </a:lstStyle>
          <a:p>
            <a:pPr algn="l"/>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Organize Data</a:t>
            </a:r>
          </a:p>
        </p:txBody>
      </p:sp>
      <p:grpSp>
        <p:nvGrpSpPr>
          <p:cNvPr id="15" name="Group 14">
            <a:extLst>
              <a:ext uri="{FF2B5EF4-FFF2-40B4-BE49-F238E27FC236}">
                <a16:creationId xmlns:a16="http://schemas.microsoft.com/office/drawing/2014/main" id="{CBB7ACF8-82CA-43AC-9DF0-1CDA8285A0A0}"/>
              </a:ext>
            </a:extLst>
          </p:cNvPr>
          <p:cNvGrpSpPr/>
          <p:nvPr/>
        </p:nvGrpSpPr>
        <p:grpSpPr>
          <a:xfrm>
            <a:off x="1590050" y="1835521"/>
            <a:ext cx="7358134" cy="4245277"/>
            <a:chOff x="1092994" y="1689498"/>
            <a:chExt cx="7358134" cy="4245277"/>
          </a:xfrm>
        </p:grpSpPr>
        <p:pic>
          <p:nvPicPr>
            <p:cNvPr id="16" name="Picture 15">
              <a:extLst>
                <a:ext uri="{FF2B5EF4-FFF2-40B4-BE49-F238E27FC236}">
                  <a16:creationId xmlns:a16="http://schemas.microsoft.com/office/drawing/2014/main" id="{5935FF75-879C-4BE9-B4AA-1A6DDF621A4A}"/>
                </a:ext>
              </a:extLst>
            </p:cNvPr>
            <p:cNvPicPr>
              <a:picLocks noChangeAspect="1"/>
            </p:cNvPicPr>
            <p:nvPr/>
          </p:nvPicPr>
          <p:blipFill>
            <a:blip r:embed="rId3"/>
            <a:srcRect/>
            <a:stretch/>
          </p:blipFill>
          <p:spPr>
            <a:xfrm>
              <a:off x="1092994" y="1755362"/>
              <a:ext cx="6936581" cy="3985199"/>
            </a:xfrm>
            <a:prstGeom prst="rect">
              <a:avLst/>
            </a:prstGeom>
          </p:spPr>
        </p:pic>
        <p:sp>
          <p:nvSpPr>
            <p:cNvPr id="18" name="Rectangle 17">
              <a:extLst>
                <a:ext uri="{FF2B5EF4-FFF2-40B4-BE49-F238E27FC236}">
                  <a16:creationId xmlns:a16="http://schemas.microsoft.com/office/drawing/2014/main" id="{8C9FFDB1-CB92-4F4E-97FD-EF6A3ABA9FFC}"/>
                </a:ext>
              </a:extLst>
            </p:cNvPr>
            <p:cNvSpPr/>
            <p:nvPr/>
          </p:nvSpPr>
          <p:spPr>
            <a:xfrm>
              <a:off x="1092994" y="5348747"/>
              <a:ext cx="7003256" cy="586028"/>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DDB1C-6268-482A-826E-5F65FDA2199E}"/>
                </a:ext>
              </a:extLst>
            </p:cNvPr>
            <p:cNvSpPr/>
            <p:nvPr/>
          </p:nvSpPr>
          <p:spPr>
            <a:xfrm rot="16200000">
              <a:off x="5934619" y="3271266"/>
              <a:ext cx="4098278" cy="934741"/>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6CCA1815-15DF-4393-8E7E-33C07E96D5F7}"/>
              </a:ext>
            </a:extLst>
          </p:cNvPr>
          <p:cNvSpPr/>
          <p:nvPr/>
        </p:nvSpPr>
        <p:spPr>
          <a:xfrm>
            <a:off x="1602836" y="1912213"/>
            <a:ext cx="1270707" cy="3582557"/>
          </a:xfrm>
          <a:prstGeom prst="rect">
            <a:avLst/>
          </a:prstGeom>
          <a:solidFill>
            <a:schemeClr val="accent2">
              <a:alpha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006D7D58-1E78-484B-A7AE-97ADD8F28DBE}"/>
              </a:ext>
            </a:extLst>
          </p:cNvPr>
          <p:cNvSpPr/>
          <p:nvPr/>
        </p:nvSpPr>
        <p:spPr>
          <a:xfrm>
            <a:off x="2873543" y="1912213"/>
            <a:ext cx="1299243" cy="3582557"/>
          </a:xfrm>
          <a:prstGeom prst="rect">
            <a:avLst/>
          </a:prstGeom>
          <a:solidFill>
            <a:schemeClr val="accent5">
              <a:alpha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72D2089F-E20B-4872-8060-15DB995A2AE9}"/>
              </a:ext>
            </a:extLst>
          </p:cNvPr>
          <p:cNvSpPr/>
          <p:nvPr/>
        </p:nvSpPr>
        <p:spPr>
          <a:xfrm>
            <a:off x="4172786" y="1912213"/>
            <a:ext cx="1284975" cy="3582557"/>
          </a:xfrm>
          <a:prstGeom prst="rect">
            <a:avLst/>
          </a:prstGeom>
          <a:solidFill>
            <a:schemeClr val="accent6">
              <a:alpha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p>
        </p:txBody>
      </p:sp>
      <p:sp>
        <p:nvSpPr>
          <p:cNvPr id="23" name="Rectangle 22">
            <a:extLst>
              <a:ext uri="{FF2B5EF4-FFF2-40B4-BE49-F238E27FC236}">
                <a16:creationId xmlns:a16="http://schemas.microsoft.com/office/drawing/2014/main" id="{D336B37C-2489-485C-AC9A-88385FDCAA32}"/>
              </a:ext>
            </a:extLst>
          </p:cNvPr>
          <p:cNvSpPr/>
          <p:nvPr/>
        </p:nvSpPr>
        <p:spPr>
          <a:xfrm>
            <a:off x="5457761" y="1912213"/>
            <a:ext cx="1284973" cy="3582557"/>
          </a:xfrm>
          <a:prstGeom prst="rect">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BE3F56FE-4FA9-4D3E-9B0F-70ED667FE732}"/>
              </a:ext>
            </a:extLst>
          </p:cNvPr>
          <p:cNvSpPr/>
          <p:nvPr/>
        </p:nvSpPr>
        <p:spPr>
          <a:xfrm>
            <a:off x="6756205" y="1912213"/>
            <a:ext cx="1257237" cy="3582557"/>
          </a:xfrm>
          <a:prstGeom prst="rect">
            <a:avLst/>
          </a:prstGeom>
          <a:solidFill>
            <a:srgbClr val="7030A0">
              <a:alpha val="5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10774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DBE7F2-076D-40FA-BED3-A4B190A9CBCF}"/>
              </a:ext>
            </a:extLst>
          </p:cNvPr>
          <p:cNvPicPr>
            <a:picLocks noChangeAspect="1"/>
          </p:cNvPicPr>
          <p:nvPr/>
        </p:nvPicPr>
        <p:blipFill>
          <a:blip r:embed="rId3"/>
          <a:srcRect/>
          <a:stretch/>
        </p:blipFill>
        <p:spPr>
          <a:xfrm>
            <a:off x="259069" y="1532734"/>
            <a:ext cx="9021252" cy="4752620"/>
          </a:xfrm>
          <a:prstGeom prst="rect">
            <a:avLst/>
          </a:prstGeom>
        </p:spPr>
      </p:pic>
      <p:sp>
        <p:nvSpPr>
          <p:cNvPr id="4" name="Title 3"/>
          <p:cNvSpPr>
            <a:spLocks noGrp="1"/>
          </p:cNvSpPr>
          <p:nvPr>
            <p:ph type="title"/>
          </p:nvPr>
        </p:nvSpPr>
        <p:spPr/>
        <p:txBody>
          <a:bodyPr/>
          <a:lstStyle/>
          <a:p>
            <a:r>
              <a:rPr lang="en-US" dirty="0"/>
              <a:t>Task 6: Adjust Value</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3786014" y="1875157"/>
            <a:ext cx="2200956"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Adjust Value</a:t>
            </a:r>
          </a:p>
          <a:p>
            <a:pPr marL="0" lvl="1" indent="0">
              <a:spcAft>
                <a:spcPts val="600"/>
              </a:spcAft>
              <a:buNone/>
            </a:pPr>
            <a:r>
              <a:rPr lang="en-US" sz="1200" dirty="0">
                <a:latin typeface="+mn-lt"/>
              </a:rPr>
              <a:t>Select the option in the Value dropdown menu that enables you to adjust the value being calculated.</a:t>
            </a:r>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3786014" y="3206927"/>
            <a:ext cx="2200956"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option in the Values dropdown menu that will take you to the settings for Values.</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3786014" y="4538697"/>
            <a:ext cx="2200956"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Value Field Settings</a:t>
            </a:r>
          </a:p>
          <a:p>
            <a:pPr marL="0" lvl="1" indent="0">
              <a:spcAft>
                <a:spcPts val="600"/>
              </a:spcAft>
              <a:buNone/>
            </a:pPr>
            <a:r>
              <a:rPr lang="en-US" sz="1200" dirty="0">
                <a:latin typeface="+mn-lt"/>
              </a:rPr>
              <a:t>Select the </a:t>
            </a:r>
            <a:r>
              <a:rPr lang="en-US" sz="1200" b="1" dirty="0">
                <a:latin typeface="+mn-lt"/>
              </a:rPr>
              <a:t>Value Field Settings</a:t>
            </a:r>
            <a:r>
              <a:rPr lang="en-US" sz="1200" dirty="0">
                <a:latin typeface="+mn-lt"/>
              </a:rPr>
              <a:t>. This will take you to the Value Field Settings menu.</a:t>
            </a:r>
          </a:p>
        </p:txBody>
      </p:sp>
      <p:sp>
        <p:nvSpPr>
          <p:cNvPr id="14" name="Content Placeholder 5">
            <a:extLst>
              <a:ext uri="{FF2B5EF4-FFF2-40B4-BE49-F238E27FC236}">
                <a16:creationId xmlns:a16="http://schemas.microsoft.com/office/drawing/2014/main" id="{65AB3E04-C0D8-4097-844F-9A4F1E500D0B}"/>
              </a:ext>
            </a:extLst>
          </p:cNvPr>
          <p:cNvSpPr txBox="1">
            <a:spLocks/>
          </p:cNvSpPr>
          <p:nvPr/>
        </p:nvSpPr>
        <p:spPr>
          <a:xfrm>
            <a:off x="540387" y="3536350"/>
            <a:ext cx="2964308" cy="2251426"/>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Objective</a:t>
            </a:r>
          </a:p>
        </p:txBody>
      </p:sp>
      <p:sp>
        <p:nvSpPr>
          <p:cNvPr id="15" name="TextBox 14">
            <a:extLst>
              <a:ext uri="{FF2B5EF4-FFF2-40B4-BE49-F238E27FC236}">
                <a16:creationId xmlns:a16="http://schemas.microsoft.com/office/drawing/2014/main" id="{D2663962-12FE-4B63-A9A4-CECD44CB9459}"/>
              </a:ext>
            </a:extLst>
          </p:cNvPr>
          <p:cNvSpPr txBox="1"/>
          <p:nvPr/>
        </p:nvSpPr>
        <p:spPr>
          <a:xfrm>
            <a:off x="616979" y="3841046"/>
            <a:ext cx="2777861" cy="646331"/>
          </a:xfrm>
          <a:prstGeom prst="rect">
            <a:avLst/>
          </a:prstGeom>
          <a:noFill/>
        </p:spPr>
        <p:txBody>
          <a:bodyPr wrap="square">
            <a:spAutoFit/>
          </a:bodyPr>
          <a:lstStyle/>
          <a:p>
            <a:pPr marL="0" lvl="1" indent="0">
              <a:spcAft>
                <a:spcPts val="600"/>
              </a:spcAft>
              <a:buNone/>
            </a:pPr>
            <a:r>
              <a:rPr lang="en-US" sz="1200" dirty="0">
                <a:latin typeface="+mn-lt"/>
              </a:rPr>
              <a:t>Barry has now created a simple PivotTable showing the errors identified by his investigators. </a:t>
            </a:r>
          </a:p>
        </p:txBody>
      </p:sp>
      <p:pic>
        <p:nvPicPr>
          <p:cNvPr id="16" name="Picture 15" descr="A person standing posing for the camera&#10;&#10;Description automatically generated">
            <a:extLst>
              <a:ext uri="{FF2B5EF4-FFF2-40B4-BE49-F238E27FC236}">
                <a16:creationId xmlns:a16="http://schemas.microsoft.com/office/drawing/2014/main" id="{5316C573-F36C-46E8-9F1A-1F58E4ED0EF8}"/>
              </a:ext>
            </a:extLst>
          </p:cNvPr>
          <p:cNvPicPr>
            <a:picLocks noChangeAspect="1"/>
          </p:cNvPicPr>
          <p:nvPr/>
        </p:nvPicPr>
        <p:blipFill rotWithShape="1">
          <a:blip r:embed="rId4"/>
          <a:srcRect b="76111"/>
          <a:stretch/>
        </p:blipFill>
        <p:spPr>
          <a:xfrm>
            <a:off x="2226777" y="4969149"/>
            <a:ext cx="1321842" cy="807102"/>
          </a:xfrm>
          <a:prstGeom prst="rect">
            <a:avLst/>
          </a:prstGeom>
        </p:spPr>
      </p:pic>
      <p:sp>
        <p:nvSpPr>
          <p:cNvPr id="17" name="TextBox 16">
            <a:extLst>
              <a:ext uri="{FF2B5EF4-FFF2-40B4-BE49-F238E27FC236}">
                <a16:creationId xmlns:a16="http://schemas.microsoft.com/office/drawing/2014/main" id="{87BA2D60-F97A-4165-BB59-4DA36437ACE8}"/>
              </a:ext>
            </a:extLst>
          </p:cNvPr>
          <p:cNvSpPr txBox="1"/>
          <p:nvPr/>
        </p:nvSpPr>
        <p:spPr>
          <a:xfrm>
            <a:off x="616979" y="4463825"/>
            <a:ext cx="2021118" cy="1200329"/>
          </a:xfrm>
          <a:prstGeom prst="rect">
            <a:avLst/>
          </a:prstGeom>
          <a:noFill/>
        </p:spPr>
        <p:txBody>
          <a:bodyPr wrap="square">
            <a:spAutoFit/>
          </a:bodyPr>
          <a:lstStyle/>
          <a:p>
            <a:r>
              <a:rPr lang="en-US" sz="1200" dirty="0">
                <a:latin typeface="+mn-lt"/>
              </a:rPr>
              <a:t>However, Barry notices the ei1 column is showing the sum of error payments and not the count of errors he is trying to analyze. </a:t>
            </a:r>
            <a:endParaRPr lang="en-US" sz="1200" dirty="0"/>
          </a:p>
        </p:txBody>
      </p:sp>
      <p:pic>
        <p:nvPicPr>
          <p:cNvPr id="21" name="Picture 20" descr="A screenshot of a cell phone&#10;&#10;Description automatically generated">
            <a:extLst>
              <a:ext uri="{FF2B5EF4-FFF2-40B4-BE49-F238E27FC236}">
                <a16:creationId xmlns:a16="http://schemas.microsoft.com/office/drawing/2014/main" id="{8C4D224E-B43C-4D74-88CE-9D9854397B59}"/>
              </a:ext>
            </a:extLst>
          </p:cNvPr>
          <p:cNvPicPr>
            <a:picLocks noChangeAspect="1"/>
          </p:cNvPicPr>
          <p:nvPr/>
        </p:nvPicPr>
        <p:blipFill>
          <a:blip r:embed="rId5"/>
          <a:stretch>
            <a:fillRect/>
          </a:stretch>
        </p:blipFill>
        <p:spPr>
          <a:xfrm>
            <a:off x="7479994" y="3040504"/>
            <a:ext cx="1752600" cy="2276475"/>
          </a:xfrm>
          <a:prstGeom prst="rect">
            <a:avLst/>
          </a:prstGeom>
        </p:spPr>
      </p:pic>
      <p:sp>
        <p:nvSpPr>
          <p:cNvPr id="12" name="Arrow: Down 11">
            <a:extLst>
              <a:ext uri="{FF2B5EF4-FFF2-40B4-BE49-F238E27FC236}">
                <a16:creationId xmlns:a16="http://schemas.microsoft.com/office/drawing/2014/main" id="{7E89B0A8-AD51-4F71-97C6-E3CAC9361186}"/>
              </a:ext>
            </a:extLst>
          </p:cNvPr>
          <p:cNvSpPr/>
          <p:nvPr/>
        </p:nvSpPr>
        <p:spPr>
          <a:xfrm rot="16200000" flipH="1">
            <a:off x="7182658" y="5092468"/>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81181D-901F-4506-9E54-CB5BD528866C}"/>
              </a:ext>
            </a:extLst>
          </p:cNvPr>
          <p:cNvSpPr/>
          <p:nvPr/>
        </p:nvSpPr>
        <p:spPr>
          <a:xfrm>
            <a:off x="7449320" y="5106772"/>
            <a:ext cx="1752600" cy="209395"/>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03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8" grpId="1" animBg="1"/>
      <p:bldP spid="11" grpId="0" animBg="1"/>
      <p:bldP spid="14" grpId="0" animBg="1"/>
      <p:bldP spid="14" grpId="1"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64F55-6552-43AC-A43C-E29CA106E5E4}"/>
              </a:ext>
            </a:extLst>
          </p:cNvPr>
          <p:cNvPicPr>
            <a:picLocks noChangeAspect="1"/>
          </p:cNvPicPr>
          <p:nvPr/>
        </p:nvPicPr>
        <p:blipFill>
          <a:blip r:embed="rId3"/>
          <a:srcRect/>
          <a:stretch/>
        </p:blipFill>
        <p:spPr>
          <a:xfrm>
            <a:off x="259070" y="1532734"/>
            <a:ext cx="9021250" cy="4752620"/>
          </a:xfrm>
          <a:prstGeom prst="rect">
            <a:avLst/>
          </a:prstGeom>
        </p:spPr>
      </p:pic>
      <p:sp>
        <p:nvSpPr>
          <p:cNvPr id="4" name="Title 3"/>
          <p:cNvSpPr>
            <a:spLocks noGrp="1"/>
          </p:cNvSpPr>
          <p:nvPr>
            <p:ph type="title"/>
          </p:nvPr>
        </p:nvSpPr>
        <p:spPr/>
        <p:txBody>
          <a:bodyPr/>
          <a:lstStyle/>
          <a:p>
            <a:r>
              <a:rPr lang="en-US" dirty="0"/>
              <a:t>Task 7: Change Value Field Setting</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6489213" y="1864190"/>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Set Value to Count Errors</a:t>
            </a:r>
          </a:p>
          <a:p>
            <a:pPr marL="0" lvl="1" indent="0">
              <a:spcAft>
                <a:spcPts val="600"/>
              </a:spcAft>
              <a:buNone/>
            </a:pPr>
            <a:r>
              <a:rPr lang="en-US" sz="1200" dirty="0">
                <a:latin typeface="+mn-lt"/>
              </a:rPr>
              <a:t>Set the data field that will enable you to view additional information on the transaction type.</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4310530" y="3269595"/>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4585444" y="3305544"/>
            <a:ext cx="371991" cy="187750"/>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6489213" y="3136830"/>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value field that will count the errors instead of the sum of payment amount.</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6489213" y="4409470"/>
            <a:ext cx="2606745" cy="1179101"/>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Description</a:t>
            </a:r>
          </a:p>
          <a:p>
            <a:pPr marL="0" lvl="1" indent="0">
              <a:spcAft>
                <a:spcPts val="600"/>
              </a:spcAft>
              <a:buNone/>
            </a:pPr>
            <a:r>
              <a:rPr lang="en-US" sz="1200" dirty="0">
                <a:latin typeface="+mn-lt"/>
              </a:rPr>
              <a:t>Select </a:t>
            </a:r>
            <a:r>
              <a:rPr lang="en-US" sz="1200" b="1" dirty="0">
                <a:latin typeface="+mn-lt"/>
              </a:rPr>
              <a:t>Count</a:t>
            </a:r>
            <a:r>
              <a:rPr lang="en-US" sz="1200" dirty="0">
                <a:latin typeface="+mn-lt"/>
              </a:rPr>
              <a:t>. This will adjust the type of calculation to count errors rather than the sum or payment amounts.</a:t>
            </a:r>
          </a:p>
        </p:txBody>
      </p:sp>
      <p:sp>
        <p:nvSpPr>
          <p:cNvPr id="18" name="Content Placeholder 5">
            <a:extLst>
              <a:ext uri="{FF2B5EF4-FFF2-40B4-BE49-F238E27FC236}">
                <a16:creationId xmlns:a16="http://schemas.microsoft.com/office/drawing/2014/main" id="{F7245A7D-60BE-4FA8-9DEA-F0C39A500212}"/>
              </a:ext>
            </a:extLst>
          </p:cNvPr>
          <p:cNvSpPr txBox="1">
            <a:spLocks/>
          </p:cNvSpPr>
          <p:nvPr/>
        </p:nvSpPr>
        <p:spPr>
          <a:xfrm>
            <a:off x="540387" y="3536350"/>
            <a:ext cx="2964308" cy="2251426"/>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Objective</a:t>
            </a:r>
          </a:p>
        </p:txBody>
      </p:sp>
      <p:sp>
        <p:nvSpPr>
          <p:cNvPr id="19" name="TextBox 18">
            <a:extLst>
              <a:ext uri="{FF2B5EF4-FFF2-40B4-BE49-F238E27FC236}">
                <a16:creationId xmlns:a16="http://schemas.microsoft.com/office/drawing/2014/main" id="{7DB7C44C-C77C-4DEE-9FD2-1B390871F54C}"/>
              </a:ext>
            </a:extLst>
          </p:cNvPr>
          <p:cNvSpPr txBox="1"/>
          <p:nvPr/>
        </p:nvSpPr>
        <p:spPr>
          <a:xfrm>
            <a:off x="616980" y="3841045"/>
            <a:ext cx="2796422" cy="1015663"/>
          </a:xfrm>
          <a:prstGeom prst="rect">
            <a:avLst/>
          </a:prstGeom>
          <a:noFill/>
        </p:spPr>
        <p:txBody>
          <a:bodyPr wrap="square">
            <a:spAutoFit/>
          </a:bodyPr>
          <a:lstStyle/>
          <a:p>
            <a:pPr marL="0" lvl="1" indent="0">
              <a:spcAft>
                <a:spcPts val="600"/>
              </a:spcAft>
              <a:buNone/>
            </a:pPr>
            <a:r>
              <a:rPr lang="en-US" sz="1200" dirty="0">
                <a:latin typeface="+mn-lt"/>
              </a:rPr>
              <a:t>Now that the Value Field Settings menu is open Barry is ready to change the type of value being calculated to count the errors detected. </a:t>
            </a:r>
          </a:p>
        </p:txBody>
      </p:sp>
      <p:pic>
        <p:nvPicPr>
          <p:cNvPr id="20" name="Picture 19" descr="A person standing posing for the camera&#10;&#10;Description automatically generated">
            <a:extLst>
              <a:ext uri="{FF2B5EF4-FFF2-40B4-BE49-F238E27FC236}">
                <a16:creationId xmlns:a16="http://schemas.microsoft.com/office/drawing/2014/main" id="{E2611D1C-9BB8-4863-AB5E-F780D47FC723}"/>
              </a:ext>
            </a:extLst>
          </p:cNvPr>
          <p:cNvPicPr>
            <a:picLocks noChangeAspect="1"/>
          </p:cNvPicPr>
          <p:nvPr/>
        </p:nvPicPr>
        <p:blipFill rotWithShape="1">
          <a:blip r:embed="rId4"/>
          <a:srcRect b="76111"/>
          <a:stretch/>
        </p:blipFill>
        <p:spPr>
          <a:xfrm>
            <a:off x="1708060" y="4746513"/>
            <a:ext cx="1705342" cy="1041263"/>
          </a:xfrm>
          <a:prstGeom prst="rect">
            <a:avLst/>
          </a:prstGeom>
        </p:spPr>
      </p:pic>
    </p:spTree>
    <p:extLst>
      <p:ext uri="{BB962C8B-B14F-4D97-AF65-F5344CB8AC3E}">
        <p14:creationId xmlns:p14="http://schemas.microsoft.com/office/powerpoint/2010/main" val="139343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P spid="18" grpId="0" animBg="1"/>
      <p:bldP spid="1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FD95D-4DC0-4658-85D8-7AF198F6985E}"/>
              </a:ext>
            </a:extLst>
          </p:cNvPr>
          <p:cNvPicPr>
            <a:picLocks noChangeAspect="1"/>
          </p:cNvPicPr>
          <p:nvPr/>
        </p:nvPicPr>
        <p:blipFill>
          <a:blip r:embed="rId3"/>
          <a:srcRect/>
          <a:stretch/>
        </p:blipFill>
        <p:spPr>
          <a:xfrm>
            <a:off x="259070" y="1532734"/>
            <a:ext cx="9021250" cy="4752619"/>
          </a:xfrm>
          <a:prstGeom prst="rect">
            <a:avLst/>
          </a:prstGeom>
        </p:spPr>
      </p:pic>
      <p:sp>
        <p:nvSpPr>
          <p:cNvPr id="4" name="Title 3"/>
          <p:cNvSpPr>
            <a:spLocks noGrp="1"/>
          </p:cNvSpPr>
          <p:nvPr>
            <p:ph type="title"/>
          </p:nvPr>
        </p:nvSpPr>
        <p:spPr/>
        <p:txBody>
          <a:bodyPr/>
          <a:lstStyle/>
          <a:p>
            <a:r>
              <a:rPr lang="en-US" dirty="0"/>
              <a:t>Task 8: Create PivotChart</a:t>
            </a:r>
          </a:p>
        </p:txBody>
      </p:sp>
      <p:sp>
        <p:nvSpPr>
          <p:cNvPr id="10" name="Content Placeholder 5">
            <a:extLst>
              <a:ext uri="{FF2B5EF4-FFF2-40B4-BE49-F238E27FC236}">
                <a16:creationId xmlns:a16="http://schemas.microsoft.com/office/drawing/2014/main" id="{3F22CE99-0B72-4FD1-A31E-CA159290ADB7}"/>
              </a:ext>
            </a:extLst>
          </p:cNvPr>
          <p:cNvSpPr txBox="1">
            <a:spLocks/>
          </p:cNvSpPr>
          <p:nvPr/>
        </p:nvSpPr>
        <p:spPr>
          <a:xfrm>
            <a:off x="1483860" y="1693466"/>
            <a:ext cx="2606745" cy="802625"/>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Create a Bar PivotChart</a:t>
            </a:r>
          </a:p>
          <a:p>
            <a:pPr marL="0" lvl="1" indent="0">
              <a:spcAft>
                <a:spcPts val="600"/>
              </a:spcAft>
              <a:buNone/>
            </a:pPr>
            <a:r>
              <a:rPr lang="en-US" sz="1200" dirty="0">
                <a:latin typeface="+mn-lt"/>
              </a:rPr>
              <a:t>Select the option that will enable Barry to create a Bar PivotChart.</a:t>
            </a:r>
          </a:p>
        </p:txBody>
      </p:sp>
      <p:sp>
        <p:nvSpPr>
          <p:cNvPr id="12" name="Arrow: Down 11">
            <a:extLst>
              <a:ext uri="{FF2B5EF4-FFF2-40B4-BE49-F238E27FC236}">
                <a16:creationId xmlns:a16="http://schemas.microsoft.com/office/drawing/2014/main" id="{7E89B0A8-AD51-4F71-97C6-E3CAC9361186}"/>
              </a:ext>
            </a:extLst>
          </p:cNvPr>
          <p:cNvSpPr/>
          <p:nvPr/>
        </p:nvSpPr>
        <p:spPr>
          <a:xfrm rot="16200000" flipH="1">
            <a:off x="4031450" y="3113459"/>
            <a:ext cx="209395" cy="23800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9C93F6-A379-46E9-814D-CE21384ECF78}"/>
              </a:ext>
            </a:extLst>
          </p:cNvPr>
          <p:cNvSpPr/>
          <p:nvPr/>
        </p:nvSpPr>
        <p:spPr>
          <a:xfrm>
            <a:off x="4306364" y="3149408"/>
            <a:ext cx="878934" cy="166106"/>
          </a:xfrm>
          <a:prstGeom prst="rect">
            <a:avLst/>
          </a:prstGeom>
          <a:solidFill>
            <a:srgbClr val="70AD47">
              <a:alpha val="50196"/>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B71F69F6-0349-4B6A-B25F-D148D9263695}"/>
              </a:ext>
            </a:extLst>
          </p:cNvPr>
          <p:cNvSpPr txBox="1">
            <a:spLocks/>
          </p:cNvSpPr>
          <p:nvPr/>
        </p:nvSpPr>
        <p:spPr>
          <a:xfrm>
            <a:off x="5664812" y="1693466"/>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Tip</a:t>
            </a:r>
          </a:p>
          <a:p>
            <a:pPr marL="0" lvl="1" indent="0">
              <a:spcAft>
                <a:spcPts val="600"/>
              </a:spcAft>
              <a:buNone/>
            </a:pPr>
            <a:r>
              <a:rPr lang="en-US" sz="1200" dirty="0">
                <a:latin typeface="+mn-lt"/>
              </a:rPr>
              <a:t>Select the option in the All Charts menu that will create a Bar PivotChart.</a:t>
            </a:r>
          </a:p>
        </p:txBody>
      </p:sp>
      <p:sp>
        <p:nvSpPr>
          <p:cNvPr id="11" name="Content Placeholder 5">
            <a:extLst>
              <a:ext uri="{FF2B5EF4-FFF2-40B4-BE49-F238E27FC236}">
                <a16:creationId xmlns:a16="http://schemas.microsoft.com/office/drawing/2014/main" id="{7F1E51F5-61A7-413E-9708-9D180628E8EC}"/>
              </a:ext>
            </a:extLst>
          </p:cNvPr>
          <p:cNvSpPr txBox="1">
            <a:spLocks/>
          </p:cNvSpPr>
          <p:nvPr/>
        </p:nvSpPr>
        <p:spPr>
          <a:xfrm>
            <a:off x="5570219" y="4179314"/>
            <a:ext cx="2606745" cy="990863"/>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sp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Select Bar</a:t>
            </a:r>
          </a:p>
          <a:p>
            <a:pPr marL="0" lvl="1" indent="0">
              <a:spcAft>
                <a:spcPts val="600"/>
              </a:spcAft>
              <a:buNone/>
            </a:pPr>
            <a:r>
              <a:rPr lang="en-US" sz="1200" dirty="0">
                <a:latin typeface="+mn-lt"/>
              </a:rPr>
              <a:t>Select </a:t>
            </a:r>
            <a:r>
              <a:rPr lang="en-US" sz="1200" b="1" dirty="0">
                <a:latin typeface="+mn-lt"/>
              </a:rPr>
              <a:t>Bar </a:t>
            </a:r>
            <a:r>
              <a:rPr lang="en-US" sz="1200" dirty="0">
                <a:latin typeface="+mn-lt"/>
              </a:rPr>
              <a:t>in the All Charts menu. This create a PivotChart of the data in the PivotTable.</a:t>
            </a:r>
          </a:p>
        </p:txBody>
      </p:sp>
      <p:sp>
        <p:nvSpPr>
          <p:cNvPr id="13" name="Content Placeholder 5">
            <a:extLst>
              <a:ext uri="{FF2B5EF4-FFF2-40B4-BE49-F238E27FC236}">
                <a16:creationId xmlns:a16="http://schemas.microsoft.com/office/drawing/2014/main" id="{8E0FAF37-C866-4304-AF11-AA7CA0295B32}"/>
              </a:ext>
            </a:extLst>
          </p:cNvPr>
          <p:cNvSpPr txBox="1">
            <a:spLocks/>
          </p:cNvSpPr>
          <p:nvPr/>
        </p:nvSpPr>
        <p:spPr>
          <a:xfrm>
            <a:off x="487291" y="3583535"/>
            <a:ext cx="2964308" cy="2251426"/>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Objective</a:t>
            </a:r>
          </a:p>
        </p:txBody>
      </p:sp>
      <p:sp>
        <p:nvSpPr>
          <p:cNvPr id="14" name="TextBox 13">
            <a:extLst>
              <a:ext uri="{FF2B5EF4-FFF2-40B4-BE49-F238E27FC236}">
                <a16:creationId xmlns:a16="http://schemas.microsoft.com/office/drawing/2014/main" id="{C071D16A-53DE-413E-8625-D3358CD04145}"/>
              </a:ext>
            </a:extLst>
          </p:cNvPr>
          <p:cNvSpPr txBox="1"/>
          <p:nvPr/>
        </p:nvSpPr>
        <p:spPr>
          <a:xfrm>
            <a:off x="563884" y="3888230"/>
            <a:ext cx="2796422" cy="830997"/>
          </a:xfrm>
          <a:prstGeom prst="rect">
            <a:avLst/>
          </a:prstGeom>
          <a:noFill/>
        </p:spPr>
        <p:txBody>
          <a:bodyPr wrap="square">
            <a:spAutoFit/>
          </a:bodyPr>
          <a:lstStyle/>
          <a:p>
            <a:pPr marL="0" lvl="1" indent="0">
              <a:spcAft>
                <a:spcPts val="600"/>
              </a:spcAft>
              <a:buNone/>
            </a:pPr>
            <a:r>
              <a:rPr lang="en-US" sz="1200" dirty="0">
                <a:latin typeface="+mn-lt"/>
              </a:rPr>
              <a:t>Barry is now able to clearly see the number of errors detected by each Investigator as well as the total for the BAM Unit.  </a:t>
            </a:r>
          </a:p>
        </p:txBody>
      </p:sp>
      <p:pic>
        <p:nvPicPr>
          <p:cNvPr id="15" name="Picture 14" descr="A person standing posing for the camera&#10;&#10;Description automatically generated">
            <a:extLst>
              <a:ext uri="{FF2B5EF4-FFF2-40B4-BE49-F238E27FC236}">
                <a16:creationId xmlns:a16="http://schemas.microsoft.com/office/drawing/2014/main" id="{F597AE84-CDD7-4F79-9431-D7327C38D6D5}"/>
              </a:ext>
            </a:extLst>
          </p:cNvPr>
          <p:cNvPicPr>
            <a:picLocks noChangeAspect="1"/>
          </p:cNvPicPr>
          <p:nvPr/>
        </p:nvPicPr>
        <p:blipFill rotWithShape="1">
          <a:blip r:embed="rId4"/>
          <a:srcRect b="76111"/>
          <a:stretch/>
        </p:blipFill>
        <p:spPr>
          <a:xfrm>
            <a:off x="2217873" y="5054255"/>
            <a:ext cx="1277135" cy="779805"/>
          </a:xfrm>
          <a:prstGeom prst="rect">
            <a:avLst/>
          </a:prstGeom>
        </p:spPr>
      </p:pic>
      <p:sp>
        <p:nvSpPr>
          <p:cNvPr id="5" name="TextBox 4">
            <a:extLst>
              <a:ext uri="{FF2B5EF4-FFF2-40B4-BE49-F238E27FC236}">
                <a16:creationId xmlns:a16="http://schemas.microsoft.com/office/drawing/2014/main" id="{11BF5DE0-6649-4BFD-849D-60ED2104DE73}"/>
              </a:ext>
            </a:extLst>
          </p:cNvPr>
          <p:cNvSpPr txBox="1"/>
          <p:nvPr/>
        </p:nvSpPr>
        <p:spPr>
          <a:xfrm>
            <a:off x="563883" y="4719227"/>
            <a:ext cx="2063160" cy="1015663"/>
          </a:xfrm>
          <a:prstGeom prst="rect">
            <a:avLst/>
          </a:prstGeom>
          <a:noFill/>
        </p:spPr>
        <p:txBody>
          <a:bodyPr wrap="square">
            <a:spAutoFit/>
          </a:bodyPr>
          <a:lstStyle/>
          <a:p>
            <a:r>
              <a:rPr lang="en-US" sz="1200" dirty="0">
                <a:latin typeface="+mn-lt"/>
              </a:rPr>
              <a:t>However, Barry would like a more visual breakdown of the data so he navigates to the PivotChart menu. </a:t>
            </a:r>
            <a:endParaRPr lang="en-US" sz="1200" dirty="0"/>
          </a:p>
        </p:txBody>
      </p:sp>
    </p:spTree>
    <p:extLst>
      <p:ext uri="{BB962C8B-B14F-4D97-AF65-F5344CB8AC3E}">
        <p14:creationId xmlns:p14="http://schemas.microsoft.com/office/powerpoint/2010/main" val="391597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 presetClass="exit" presetSubtype="0" fill="hold" grpId="1" nodeType="withEffect">
                                  <p:stCondLst>
                                    <p:cond delay="0"/>
                                  </p:stCondLst>
                                  <p:childTnLst>
                                    <p:set>
                                      <p:cBhvr>
                                        <p:cTn id="2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8" grpId="0" animBg="1"/>
      <p:bldP spid="8" grpId="1" animBg="1"/>
      <p:bldP spid="11" grpId="0" animBg="1"/>
      <p:bldP spid="13" grpId="0" animBg="1"/>
      <p:bldP spid="13"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FD95D-4DC0-4658-85D8-7AF198F6985E}"/>
              </a:ext>
            </a:extLst>
          </p:cNvPr>
          <p:cNvPicPr>
            <a:picLocks noChangeAspect="1"/>
          </p:cNvPicPr>
          <p:nvPr/>
        </p:nvPicPr>
        <p:blipFill>
          <a:blip r:embed="rId3"/>
          <a:srcRect/>
          <a:stretch/>
        </p:blipFill>
        <p:spPr>
          <a:xfrm>
            <a:off x="274081" y="1532734"/>
            <a:ext cx="8991227" cy="4752619"/>
          </a:xfrm>
          <a:prstGeom prst="rect">
            <a:avLst/>
          </a:prstGeom>
        </p:spPr>
      </p:pic>
      <p:sp>
        <p:nvSpPr>
          <p:cNvPr id="4" name="Title 3"/>
          <p:cNvSpPr>
            <a:spLocks noGrp="1"/>
          </p:cNvSpPr>
          <p:nvPr>
            <p:ph type="title"/>
          </p:nvPr>
        </p:nvSpPr>
        <p:spPr/>
        <p:txBody>
          <a:bodyPr/>
          <a:lstStyle/>
          <a:p>
            <a:r>
              <a:rPr lang="en-US" dirty="0"/>
              <a:t>Question Answered</a:t>
            </a:r>
          </a:p>
        </p:txBody>
      </p:sp>
      <p:sp>
        <p:nvSpPr>
          <p:cNvPr id="16" name="Content Placeholder 5">
            <a:extLst>
              <a:ext uri="{FF2B5EF4-FFF2-40B4-BE49-F238E27FC236}">
                <a16:creationId xmlns:a16="http://schemas.microsoft.com/office/drawing/2014/main" id="{82460353-C001-463C-88D1-403408E1EFF6}"/>
              </a:ext>
            </a:extLst>
          </p:cNvPr>
          <p:cNvSpPr txBox="1">
            <a:spLocks/>
          </p:cNvSpPr>
          <p:nvPr/>
        </p:nvSpPr>
        <p:spPr>
          <a:xfrm>
            <a:off x="540386" y="4025462"/>
            <a:ext cx="8057075" cy="1762314"/>
          </a:xfrm>
          <a:prstGeom prst="roundRect">
            <a:avLst>
              <a:gd name="adj" fmla="val 4313"/>
            </a:avLst>
          </a:prstGeom>
          <a:solidFill>
            <a:schemeClr val="bg2"/>
          </a:solidFill>
          <a:ln>
            <a:solidFill>
              <a:srgbClr val="3B5998"/>
            </a:solidFill>
          </a:ln>
          <a:effectLst>
            <a:outerShdw blurRad="63500" sx="102000" sy="102000" algn="ctr" rotWithShape="0">
              <a:prstClr val="black">
                <a:alpha val="40000"/>
              </a:prstClr>
            </a:outerShdw>
          </a:effectLst>
        </p:spPr>
        <p:txBody>
          <a:bodyPr vert="horz" wrap="square" lIns="91440" tIns="45720" rIns="91440" bIns="45720" rtlCol="0" anchor="t" anchorCtr="0">
            <a:noAutofit/>
          </a:bodyPr>
          <a:lstStyle>
            <a:lvl1pPr marL="153181" indent="0" algn="l" defTabSz="931591" rtl="0" eaLnBrk="1" latinLnBrk="0" hangingPunct="1">
              <a:lnSpc>
                <a:spcPct val="100000"/>
              </a:lnSpc>
              <a:spcBef>
                <a:spcPts val="877"/>
              </a:spcBef>
              <a:spcAft>
                <a:spcPts val="175"/>
              </a:spcAft>
              <a:buFont typeface="Arial" panose="020B0604020202020204" pitchFamily="34" charset="0"/>
              <a:buNone/>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vl2pPr marL="630238" indent="-163513" algn="l" defTabSz="931591" rtl="0" eaLnBrk="1" latinLnBrk="0" hangingPunct="1">
              <a:lnSpc>
                <a:spcPct val="100000"/>
              </a:lnSpc>
              <a:spcBef>
                <a:spcPts val="509"/>
              </a:spcBef>
              <a:buFont typeface="Arial" panose="020B0604020202020204" pitchFamily="34" charset="0"/>
              <a:buChar char="•"/>
              <a:defRPr sz="1300" kern="120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2pPr>
            <a:lvl3pPr marL="1082675" indent="-150813"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3pPr>
            <a:lvl4pPr marL="1544638" indent="-147638"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4pPr>
            <a:lvl5pPr marL="1997075" indent="-133350" algn="l" defTabSz="931591" rtl="0" eaLnBrk="1" latinLnBrk="0" hangingPunct="1">
              <a:lnSpc>
                <a:spcPct val="110000"/>
              </a:lnSpc>
              <a:spcBef>
                <a:spcPts val="509"/>
              </a:spcBef>
              <a:buFont typeface="Arial" panose="020B0604020202020204" pitchFamily="34" charset="0"/>
              <a:buChar char="•"/>
              <a:defRPr sz="1200" kern="1200">
                <a:solidFill>
                  <a:schemeClr val="tx1"/>
                </a:solidFill>
                <a:latin typeface="Century Gothic" panose="020B0502020202020204" pitchFamily="34" charset="0"/>
                <a:ea typeface="Open Sans" panose="020B0606030504020204" pitchFamily="34" charset="0"/>
                <a:cs typeface="Open Sans" panose="020B0606030504020204" pitchFamily="34" charset="0"/>
              </a:defRPr>
            </a:lvl5pPr>
            <a:lvl6pPr marL="2561874"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6pPr>
            <a:lvl7pPr marL="3027670"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7pPr>
            <a:lvl8pPr marL="3493465"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8pPr>
            <a:lvl9pPr marL="3959261" indent="-232898" algn="l" defTabSz="931591" rtl="0" eaLnBrk="1" latinLnBrk="0" hangingPunct="1">
              <a:lnSpc>
                <a:spcPct val="90000"/>
              </a:lnSpc>
              <a:spcBef>
                <a:spcPts val="509"/>
              </a:spcBef>
              <a:buFont typeface="Arial" panose="020B0604020202020204" pitchFamily="34" charset="0"/>
              <a:buChar char="•"/>
              <a:defRPr sz="1834" kern="1200">
                <a:solidFill>
                  <a:schemeClr val="tx1"/>
                </a:solidFill>
                <a:latin typeface="+mn-lt"/>
                <a:ea typeface="+mn-ea"/>
                <a:cs typeface="+mn-cs"/>
              </a:defRPr>
            </a:lvl9pPr>
          </a:lstStyle>
          <a:p>
            <a:pPr marL="0" lvl="1" indent="0">
              <a:spcAft>
                <a:spcPts val="600"/>
              </a:spcAft>
              <a:buNone/>
            </a:pPr>
            <a:r>
              <a:rPr lang="en-US" sz="1200" b="1" dirty="0">
                <a:solidFill>
                  <a:srgbClr val="C55A11"/>
                </a:solidFill>
                <a:latin typeface="+mn-lt"/>
              </a:rPr>
              <a:t>Answer to Barry’s Question</a:t>
            </a:r>
          </a:p>
        </p:txBody>
      </p:sp>
      <p:sp>
        <p:nvSpPr>
          <p:cNvPr id="17" name="TextBox 16">
            <a:extLst>
              <a:ext uri="{FF2B5EF4-FFF2-40B4-BE49-F238E27FC236}">
                <a16:creationId xmlns:a16="http://schemas.microsoft.com/office/drawing/2014/main" id="{2425C267-E64C-44E2-B81C-8224AFE8B5ED}"/>
              </a:ext>
            </a:extLst>
          </p:cNvPr>
          <p:cNvSpPr txBox="1"/>
          <p:nvPr/>
        </p:nvSpPr>
        <p:spPr>
          <a:xfrm>
            <a:off x="571233" y="4398787"/>
            <a:ext cx="5427711" cy="1277273"/>
          </a:xfrm>
          <a:prstGeom prst="rect">
            <a:avLst/>
          </a:prstGeom>
          <a:noFill/>
        </p:spPr>
        <p:txBody>
          <a:bodyPr wrap="square">
            <a:spAutoFit/>
          </a:bodyPr>
          <a:lstStyle/>
          <a:p>
            <a:pPr marL="0" lvl="1" indent="0">
              <a:spcAft>
                <a:spcPts val="600"/>
              </a:spcAft>
              <a:buNone/>
            </a:pPr>
            <a:r>
              <a:rPr lang="en-US" sz="1200" dirty="0">
                <a:latin typeface="+mn-lt"/>
              </a:rPr>
              <a:t>Now Barry has created a PivotTable and PivotChart of the number of errors detected by the investigators in his BAM Unit, he can analyze and visualize his data.</a:t>
            </a:r>
          </a:p>
          <a:p>
            <a:pPr marL="0" lvl="1" indent="0">
              <a:spcAft>
                <a:spcPts val="600"/>
              </a:spcAft>
              <a:buNone/>
            </a:pPr>
            <a:r>
              <a:rPr lang="en-US" sz="1200" dirty="0"/>
              <a:t>If he wanted to present his data, he could choose to continue to customize his PivotTable, as well as add </a:t>
            </a:r>
            <a:r>
              <a:rPr lang="en-US" sz="1200" dirty="0" err="1"/>
              <a:t>PivotCharts</a:t>
            </a:r>
            <a:r>
              <a:rPr lang="en-US" sz="1200" dirty="0"/>
              <a:t> and Slicers to create </a:t>
            </a:r>
            <a:r>
              <a:rPr lang="en-US" sz="1200"/>
              <a:t>a Dashboard.</a:t>
            </a:r>
            <a:endParaRPr lang="en-US" sz="1200" dirty="0">
              <a:latin typeface="+mn-lt"/>
            </a:endParaRPr>
          </a:p>
        </p:txBody>
      </p:sp>
      <p:pic>
        <p:nvPicPr>
          <p:cNvPr id="18" name="Picture 17" descr="A person standing posing for the camera&#10;&#10;Description automatically generated">
            <a:extLst>
              <a:ext uri="{FF2B5EF4-FFF2-40B4-BE49-F238E27FC236}">
                <a16:creationId xmlns:a16="http://schemas.microsoft.com/office/drawing/2014/main" id="{C5C58D26-8B4F-4310-B359-98A4E5CD054B}"/>
              </a:ext>
            </a:extLst>
          </p:cNvPr>
          <p:cNvPicPr>
            <a:picLocks noChangeAspect="1"/>
          </p:cNvPicPr>
          <p:nvPr/>
        </p:nvPicPr>
        <p:blipFill rotWithShape="1">
          <a:blip r:embed="rId4"/>
          <a:srcRect b="76111"/>
          <a:stretch/>
        </p:blipFill>
        <p:spPr>
          <a:xfrm>
            <a:off x="6311233" y="4582510"/>
            <a:ext cx="1973940" cy="1205266"/>
          </a:xfrm>
          <a:prstGeom prst="rect">
            <a:avLst/>
          </a:prstGeom>
        </p:spPr>
      </p:pic>
    </p:spTree>
    <p:extLst>
      <p:ext uri="{BB962C8B-B14F-4D97-AF65-F5344CB8AC3E}">
        <p14:creationId xmlns:p14="http://schemas.microsoft.com/office/powerpoint/2010/main" val="389866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xit" presetSubtype="0" fill="hold" grpId="1" nodeType="withEffect">
                                  <p:stCondLst>
                                    <p:cond delay="0"/>
                                  </p:stCondLst>
                                  <p:childTnLst>
                                    <p:set>
                                      <p:cBhvr>
                                        <p:cTn id="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Completed PivotTable and PivotChart</a:t>
            </a:r>
          </a:p>
        </p:txBody>
      </p:sp>
      <p:pic>
        <p:nvPicPr>
          <p:cNvPr id="5" name="Picture 4">
            <a:extLst>
              <a:ext uri="{FF2B5EF4-FFF2-40B4-BE49-F238E27FC236}">
                <a16:creationId xmlns:a16="http://schemas.microsoft.com/office/drawing/2014/main" id="{CDF8CFC1-BC38-47B4-A753-6F8F2B3D810E}"/>
              </a:ext>
            </a:extLst>
          </p:cNvPr>
          <p:cNvPicPr>
            <a:picLocks noChangeAspect="1"/>
          </p:cNvPicPr>
          <p:nvPr/>
        </p:nvPicPr>
        <p:blipFill rotWithShape="1">
          <a:blip r:embed="rId3"/>
          <a:srcRect r="11648" b="13296"/>
          <a:stretch/>
        </p:blipFill>
        <p:spPr>
          <a:xfrm>
            <a:off x="210312" y="1561802"/>
            <a:ext cx="9067386" cy="4703522"/>
          </a:xfrm>
          <a:prstGeom prst="rect">
            <a:avLst/>
          </a:prstGeom>
        </p:spPr>
      </p:pic>
      <p:sp>
        <p:nvSpPr>
          <p:cNvPr id="3" name="Rectangle 2">
            <a:extLst>
              <a:ext uri="{FF2B5EF4-FFF2-40B4-BE49-F238E27FC236}">
                <a16:creationId xmlns:a16="http://schemas.microsoft.com/office/drawing/2014/main" id="{106FF6A0-449B-4CA0-AED7-9B7F32E10303}"/>
              </a:ext>
            </a:extLst>
          </p:cNvPr>
          <p:cNvSpPr/>
          <p:nvPr/>
        </p:nvSpPr>
        <p:spPr>
          <a:xfrm>
            <a:off x="2392700" y="1528660"/>
            <a:ext cx="6939824" cy="4609493"/>
          </a:xfrm>
          <a:prstGeom prst="rect">
            <a:avLst/>
          </a:prstGeom>
          <a:gradFill flip="none" rotWithShape="1">
            <a:gsLst>
              <a:gs pos="0">
                <a:schemeClr val="accent1">
                  <a:lumMod val="5000"/>
                  <a:lumOff val="95000"/>
                  <a:alpha val="0"/>
                </a:schemeClr>
              </a:gs>
              <a:gs pos="78000">
                <a:schemeClr val="bg1">
                  <a:lumMod val="95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50E8D9-790F-4A76-A30B-8099CD5DC1C5}"/>
              </a:ext>
            </a:extLst>
          </p:cNvPr>
          <p:cNvSpPr/>
          <p:nvPr/>
        </p:nvSpPr>
        <p:spPr>
          <a:xfrm>
            <a:off x="744573" y="4305432"/>
            <a:ext cx="8533124" cy="1698280"/>
          </a:xfrm>
          <a:prstGeom prst="rect">
            <a:avLst/>
          </a:prstGeom>
          <a:solidFill>
            <a:srgbClr val="E0EDC5"/>
          </a:solidFill>
          <a:ln w="19050">
            <a:solidFill>
              <a:srgbClr val="8BA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69DBB3-1930-46EB-9445-4AE9AA2961FD}"/>
              </a:ext>
            </a:extLst>
          </p:cNvPr>
          <p:cNvSpPr txBox="1"/>
          <p:nvPr/>
        </p:nvSpPr>
        <p:spPr>
          <a:xfrm>
            <a:off x="883521" y="4422730"/>
            <a:ext cx="5958713" cy="1600438"/>
          </a:xfrm>
          <a:prstGeom prst="rect">
            <a:avLst/>
          </a:prstGeom>
          <a:noFill/>
        </p:spPr>
        <p:txBody>
          <a:bodyPr wrap="square">
            <a:spAutoFit/>
          </a:bodyPr>
          <a:lstStyle/>
          <a:p>
            <a:r>
              <a:rPr lang="en-US" sz="1400" b="1" dirty="0">
                <a:solidFill>
                  <a:srgbClr val="C55A11"/>
                </a:solidFill>
              </a:rPr>
              <a:t>Congratulations!</a:t>
            </a:r>
          </a:p>
          <a:p>
            <a:endParaRPr lang="en-US" sz="1200" b="0" dirty="0">
              <a:solidFill>
                <a:schemeClr val="tx1"/>
              </a:solidFill>
            </a:endParaRPr>
          </a:p>
          <a:p>
            <a:r>
              <a:rPr lang="en-US" sz="1200" b="0" dirty="0">
                <a:solidFill>
                  <a:schemeClr val="tx1"/>
                </a:solidFill>
              </a:rPr>
              <a:t>You have now </a:t>
            </a:r>
            <a:r>
              <a:rPr lang="en-US" sz="1200" dirty="0"/>
              <a:t>learned how to create a PivotTable and PivotChart to analyze and visualize UI data</a:t>
            </a:r>
            <a:r>
              <a:rPr lang="en-US" sz="1200" b="0" dirty="0">
                <a:solidFill>
                  <a:schemeClr val="tx1"/>
                </a:solidFill>
              </a:rPr>
              <a:t>!</a:t>
            </a:r>
          </a:p>
          <a:p>
            <a:endParaRPr lang="en-US" sz="1200" b="0" dirty="0">
              <a:solidFill>
                <a:schemeClr val="tx1"/>
              </a:solidFill>
            </a:endParaRPr>
          </a:p>
          <a:p>
            <a:r>
              <a:rPr lang="en-US" sz="1200" b="0" dirty="0">
                <a:solidFill>
                  <a:schemeClr val="tx1"/>
                </a:solidFill>
              </a:rPr>
              <a:t>Begin thinking about what questions you might have and how you can use PivotTables and </a:t>
            </a:r>
            <a:r>
              <a:rPr lang="en-US" sz="1200" b="0" dirty="0" err="1">
                <a:solidFill>
                  <a:schemeClr val="tx1"/>
                </a:solidFill>
              </a:rPr>
              <a:t>PivotCharts</a:t>
            </a:r>
            <a:r>
              <a:rPr lang="en-US" sz="1200" b="0" dirty="0">
                <a:solidFill>
                  <a:schemeClr val="tx1"/>
                </a:solidFill>
              </a:rPr>
              <a:t> to begin analyzing your data!</a:t>
            </a:r>
          </a:p>
          <a:p>
            <a:endParaRPr lang="en-US" sz="1200" b="0" dirty="0">
              <a:solidFill>
                <a:schemeClr val="tx1"/>
              </a:solidFill>
            </a:endParaRPr>
          </a:p>
        </p:txBody>
      </p:sp>
      <p:pic>
        <p:nvPicPr>
          <p:cNvPr id="2" name="Picture 1" descr="A person standing posing for the camera&#10;&#10;Description automatically generated">
            <a:extLst>
              <a:ext uri="{FF2B5EF4-FFF2-40B4-BE49-F238E27FC236}">
                <a16:creationId xmlns:a16="http://schemas.microsoft.com/office/drawing/2014/main" id="{5C827B36-28DC-46DE-95D2-75149C0565FC}"/>
              </a:ext>
            </a:extLst>
          </p:cNvPr>
          <p:cNvPicPr>
            <a:picLocks noChangeAspect="1"/>
          </p:cNvPicPr>
          <p:nvPr/>
        </p:nvPicPr>
        <p:blipFill>
          <a:blip r:embed="rId4"/>
          <a:stretch>
            <a:fillRect/>
          </a:stretch>
        </p:blipFill>
        <p:spPr>
          <a:xfrm>
            <a:off x="6596952" y="1734277"/>
            <a:ext cx="2298160" cy="4198257"/>
          </a:xfrm>
          <a:prstGeom prst="rect">
            <a:avLst/>
          </a:prstGeom>
        </p:spPr>
      </p:pic>
      <p:sp>
        <p:nvSpPr>
          <p:cNvPr id="17" name="TextBox 16">
            <a:extLst>
              <a:ext uri="{FF2B5EF4-FFF2-40B4-BE49-F238E27FC236}">
                <a16:creationId xmlns:a16="http://schemas.microsoft.com/office/drawing/2014/main" id="{7208FC8F-5630-40D1-965A-038FA837D83A}"/>
              </a:ext>
            </a:extLst>
          </p:cNvPr>
          <p:cNvSpPr txBox="1"/>
          <p:nvPr/>
        </p:nvSpPr>
        <p:spPr>
          <a:xfrm>
            <a:off x="7359497" y="6003713"/>
            <a:ext cx="1918200" cy="261610"/>
          </a:xfrm>
          <a:prstGeom prst="rect">
            <a:avLst/>
          </a:prstGeom>
          <a:noFill/>
        </p:spPr>
        <p:txBody>
          <a:bodyPr wrap="square" rtlCol="0">
            <a:spAutoFit/>
          </a:bodyPr>
          <a:lstStyle/>
          <a:p>
            <a:pPr algn="r"/>
            <a:r>
              <a:rPr lang="en-US" sz="1100" b="1" i="1" dirty="0">
                <a:solidFill>
                  <a:srgbClr val="783113"/>
                </a:solidFill>
                <a:latin typeface="Open Sans" panose="020B0606030504020204" pitchFamily="34" charset="0"/>
                <a:ea typeface="Open Sans" panose="020B0606030504020204" pitchFamily="34" charset="0"/>
                <a:cs typeface="Open Sans" panose="020B0606030504020204" pitchFamily="34" charset="0"/>
              </a:rPr>
              <a:t>Click NEXT to continue.</a:t>
            </a:r>
          </a:p>
        </p:txBody>
      </p:sp>
    </p:spTree>
    <p:extLst>
      <p:ext uri="{BB962C8B-B14F-4D97-AF65-F5344CB8AC3E}">
        <p14:creationId xmlns:p14="http://schemas.microsoft.com/office/powerpoint/2010/main" val="2612803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230f3ff7-6dd0-4b5f-a6b0-3fb1e0520ba8"/>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bdc3bd6-16cc-448e-924f-f58e203bf887">7FD47SRUJDZT-385-8926</_dlc_DocId>
    <_dlc_DocIdUrl xmlns="8bdc3bd6-16cc-448e-924f-f58e203bf887">
      <Url>https://members.itsc.org/sites/projects/intcenter/_layouts/15/DocIdRedir.aspx?ID=7FD47SRUJDZT-385-8926</Url>
      <Description>7FD47SRUJDZT-385-8926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9D590CF2AE9541B9A9FBF39F1A49B8" ma:contentTypeVersion="10" ma:contentTypeDescription="Create a new document." ma:contentTypeScope="" ma:versionID="32cce1fd6a9c683f0dd82aeb138648c3">
  <xsd:schema xmlns:xsd="http://www.w3.org/2001/XMLSchema" xmlns:xs="http://www.w3.org/2001/XMLSchema" xmlns:p="http://schemas.microsoft.com/office/2006/metadata/properties" xmlns:ns2="8bdc3bd6-16cc-448e-924f-f58e203bf887" targetNamespace="http://schemas.microsoft.com/office/2006/metadata/properties" ma:root="true" ma:fieldsID="be9bd189c793a46722afe03341f0e3dd" ns2:_="">
    <xsd:import namespace="8bdc3bd6-16cc-448e-924f-f58e203bf887"/>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c3bd6-16cc-448e-924f-f58e203bf88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0F6F505-7C81-42E9-9336-9F992F2C379E}">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8bdc3bd6-16cc-448e-924f-f58e203bf887"/>
    <ds:schemaRef ds:uri="http://www.w3.org/XML/1998/namespace"/>
    <ds:schemaRef ds:uri="http://purl.org/dc/dcmitype/"/>
  </ds:schemaRefs>
</ds:datastoreItem>
</file>

<file path=customXml/itemProps2.xml><?xml version="1.0" encoding="utf-8"?>
<ds:datastoreItem xmlns:ds="http://schemas.openxmlformats.org/officeDocument/2006/customXml" ds:itemID="{D4831EFE-FE36-4127-B6D7-EBBD5DD190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c3bd6-16cc-448e-924f-f58e203bf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3DF7DE-1F1B-4D05-A212-8958FFA5AAEA}">
  <ds:schemaRefs>
    <ds:schemaRef ds:uri="http://schemas.microsoft.com/sharepoint/v3/contenttype/forms"/>
  </ds:schemaRefs>
</ds:datastoreItem>
</file>

<file path=customXml/itemProps4.xml><?xml version="1.0" encoding="utf-8"?>
<ds:datastoreItem xmlns:ds="http://schemas.openxmlformats.org/officeDocument/2006/customXml" ds:itemID="{B03F56D8-31AA-4FAE-A656-5F81773C993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499355</TotalTime>
  <Words>10820</Words>
  <Application>Microsoft Office PowerPoint</Application>
  <PresentationFormat>Custom</PresentationFormat>
  <Paragraphs>979</Paragraphs>
  <Slides>94</Slides>
  <Notes>91</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Arial</vt:lpstr>
      <vt:lpstr>Arial Narrow</vt:lpstr>
      <vt:lpstr>Calibri</vt:lpstr>
      <vt:lpstr>Calibri Light</vt:lpstr>
      <vt:lpstr>Century Gothic</vt:lpstr>
      <vt:lpstr>Nirmala UI</vt:lpstr>
      <vt:lpstr>Open Sans</vt:lpstr>
      <vt:lpstr>1_Office Theme</vt:lpstr>
      <vt:lpstr>Leverage the Power of Excel</vt:lpstr>
      <vt:lpstr>Leverage the Power of Excel</vt:lpstr>
      <vt:lpstr>PowerPoint Presentation</vt:lpstr>
      <vt:lpstr>PowerPoint Presentation</vt:lpstr>
      <vt:lpstr>Why Use PivotTables?</vt:lpstr>
      <vt:lpstr>Why Use PivotTables?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Organize PivotTable Around a Question</vt:lpstr>
      <vt:lpstr>PowerPoint Presentation</vt:lpstr>
      <vt:lpstr>PowerPoint Presentation</vt:lpstr>
      <vt:lpstr>PowerPoint Presentation</vt:lpstr>
      <vt:lpstr>PowerPoint Presentation</vt:lpstr>
      <vt:lpstr>PivotTable Defined</vt:lpstr>
      <vt:lpstr>PivotTable Defined</vt:lpstr>
      <vt:lpstr>PivotTable Defined</vt:lpstr>
      <vt:lpstr>PivotTable Defined</vt:lpstr>
      <vt:lpstr>When to Use a PivotTable</vt:lpstr>
      <vt:lpstr>When to Use a PivotTable</vt:lpstr>
      <vt:lpstr>Attributes of a PivotTable</vt:lpstr>
      <vt:lpstr>Attributes of a PivotTable</vt:lpstr>
      <vt:lpstr>Attributes of a PivotTable</vt:lpstr>
      <vt:lpstr>Attributes of a PivotTable</vt:lpstr>
      <vt:lpstr>Attributes of a PivotTable</vt:lpstr>
      <vt:lpstr>Attributes of a PivotTable</vt:lpstr>
      <vt:lpstr>Source Data, Table, and PivotTable</vt:lpstr>
      <vt:lpstr>Source Data, Table, and PivotTable</vt:lpstr>
      <vt:lpstr>Source Data, Table, and PivotTable</vt:lpstr>
      <vt:lpstr>Compare Source Data, Table, and PivotTable</vt:lpstr>
      <vt:lpstr>Knowledge Check</vt:lpstr>
      <vt:lpstr>Knowledge Check</vt:lpstr>
      <vt:lpstr>Knowledge Check</vt:lpstr>
      <vt:lpstr>PowerPoint Presentation</vt:lpstr>
      <vt:lpstr>Create a PivotTable</vt:lpstr>
      <vt:lpstr>How to Format Source Data</vt:lpstr>
      <vt:lpstr>How to Format Source Data</vt:lpstr>
      <vt:lpstr>Source Data for a PivotTable</vt:lpstr>
      <vt:lpstr>Source Data for a PivotTable</vt:lpstr>
      <vt:lpstr>Source Data for a PivotTable</vt:lpstr>
      <vt:lpstr>Step 1: Navigate to Insert Menu</vt:lpstr>
      <vt:lpstr>Step 2: Select PivotTable Button</vt:lpstr>
      <vt:lpstr>Step 3: Verify Source Data</vt:lpstr>
      <vt:lpstr>PivotTable Fields Box Appears</vt:lpstr>
      <vt:lpstr>Description of PivotTable Fields Options</vt:lpstr>
      <vt:lpstr>Description of PivotTable Fields Options</vt:lpstr>
      <vt:lpstr>Description of PivotTable Fields Options</vt:lpstr>
      <vt:lpstr>Description of PivotTable Fields Options</vt:lpstr>
      <vt:lpstr>PivotTable Fields menu: Assign Data Fields</vt:lpstr>
      <vt:lpstr>PivotTable Fields Menu: Set Row Labels</vt:lpstr>
      <vt:lpstr>PivotTable Fields Menu: Set Up Values</vt:lpstr>
      <vt:lpstr>PivotTable Fields Menu: Set Data Filter</vt:lpstr>
      <vt:lpstr>PivotTable Fields Menu: Set Columns of Data</vt:lpstr>
      <vt:lpstr>Set Layout for PivotTable Fields Menu</vt:lpstr>
      <vt:lpstr>Search for data fields</vt:lpstr>
      <vt:lpstr>Knowledge Check</vt:lpstr>
      <vt:lpstr>Knowledge Check</vt:lpstr>
      <vt:lpstr>Knowledge Check</vt:lpstr>
      <vt:lpstr>PowerPoint Presentation</vt:lpstr>
      <vt:lpstr>Scenario: Create and Customize a PivotTable</vt:lpstr>
      <vt:lpstr>Practice Scenario: Create a PivotTable</vt:lpstr>
      <vt:lpstr>Task 1: Navigate to PivotTable Button</vt:lpstr>
      <vt:lpstr>Task 2: Select Button to Create PivotTable</vt:lpstr>
      <vt:lpstr>Task 3: Confirm Correct Table is Selected</vt:lpstr>
      <vt:lpstr>Task 4: Set Row Label</vt:lpstr>
      <vt:lpstr>Task 5: Set Value</vt:lpstr>
      <vt:lpstr>Task 6: Select Second Value</vt:lpstr>
      <vt:lpstr>Task 7: Set Row Label Subcategory</vt:lpstr>
      <vt:lpstr>Task 8: Set Column Subcategory</vt:lpstr>
      <vt:lpstr>Completed PivotTable</vt:lpstr>
      <vt:lpstr>PowerPoint Presentation</vt:lpstr>
      <vt:lpstr>What is a PivotChart?</vt:lpstr>
      <vt:lpstr>PivotTable and PivotChart Relationship</vt:lpstr>
      <vt:lpstr>Creating a PivotChart</vt:lpstr>
      <vt:lpstr>Add a Slicer</vt:lpstr>
      <vt:lpstr>Creating a Slicer</vt:lpstr>
      <vt:lpstr>Present Data with a Dashboard</vt:lpstr>
      <vt:lpstr>PowerPoint Presentation</vt:lpstr>
      <vt:lpstr>Scenario: Analyze UI Data</vt:lpstr>
      <vt:lpstr>Practice Scenario: Analyze UI Data</vt:lpstr>
      <vt:lpstr>Task 1: Navigate to PivotTable Button</vt:lpstr>
      <vt:lpstr>Task 2: Select Button to Create PivotTable</vt:lpstr>
      <vt:lpstr>Task 3: Confirm Correct Table is Selected</vt:lpstr>
      <vt:lpstr>Task 4: Set Row Label</vt:lpstr>
      <vt:lpstr>Task 5: Set Value</vt:lpstr>
      <vt:lpstr>Task 6: Adjust Value</vt:lpstr>
      <vt:lpstr>Task 7: Change Value Field Setting</vt:lpstr>
      <vt:lpstr>Task 8: Create PivotChart</vt:lpstr>
      <vt:lpstr>Question Answered</vt:lpstr>
      <vt:lpstr>Completed PivotTable and PivotChart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Todd</dc:creator>
  <cp:lastModifiedBy>Sean McCarty</cp:lastModifiedBy>
  <cp:revision>8027</cp:revision>
  <dcterms:created xsi:type="dcterms:W3CDTF">2016-03-01T09:24:19Z</dcterms:created>
  <dcterms:modified xsi:type="dcterms:W3CDTF">2020-10-13T21:49:29Z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0x010100D59D590CF2AE9541B9A9FBF39F1A49B8</vt:lpwstr>
  </property>
  <property fmtid="{D5CDD505-2E9C-101B-9397-08002B2CF9AE}" pid="3" name="_dlc_DocIdItemGuid">
    <vt:lpwstr>9cb3f2e8-b6ae-4171-9273-600520b1b75a</vt:lpwstr>
  </property>
</Properties>
</file>