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56" r:id="rId3"/>
    <p:sldId id="350" r:id="rId4"/>
    <p:sldId id="335" r:id="rId5"/>
    <p:sldId id="369" r:id="rId6"/>
    <p:sldId id="351" r:id="rId7"/>
    <p:sldId id="368" r:id="rId8"/>
    <p:sldId id="360" r:id="rId9"/>
    <p:sldId id="361" r:id="rId10"/>
    <p:sldId id="367" r:id="rId11"/>
    <p:sldId id="352" r:id="rId12"/>
    <p:sldId id="355" r:id="rId13"/>
    <p:sldId id="340" r:id="rId14"/>
    <p:sldId id="356" r:id="rId15"/>
    <p:sldId id="358" r:id="rId16"/>
    <p:sldId id="362" r:id="rId17"/>
    <p:sldId id="363" r:id="rId18"/>
    <p:sldId id="364" r:id="rId19"/>
    <p:sldId id="365" r:id="rId20"/>
    <p:sldId id="366" r:id="rId21"/>
    <p:sldId id="353" r:id="rId22"/>
    <p:sldId id="341" r:id="rId23"/>
    <p:sldId id="354" r:id="rId24"/>
    <p:sldId id="342" r:id="rId25"/>
    <p:sldId id="35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Bredlow" initials="AB" lastIdx="14" clrIdx="0">
    <p:extLst/>
  </p:cmAuthor>
  <p:cmAuthor id="2" name="Kiersten Kirshman" initials="KK" lastIdx="10" clrIdx="1">
    <p:extLst>
      <p:ext uri="{19B8F6BF-5375-455C-9EA6-DF929625EA0E}">
        <p15:presenceInfo xmlns:p15="http://schemas.microsoft.com/office/powerpoint/2012/main" userId="eca4d21f42448998" providerId="Windows Live"/>
      </p:ext>
    </p:extLst>
  </p:cmAuthor>
  <p:cmAuthor id="3" name="Sean McCarty" initials="SM" lastIdx="7" clrIdx="2">
    <p:extLst>
      <p:ext uri="{19B8F6BF-5375-455C-9EA6-DF929625EA0E}">
        <p15:presenceInfo xmlns:p15="http://schemas.microsoft.com/office/powerpoint/2012/main" userId="23ddf413d9ef97cb" providerId="Windows Live"/>
      </p:ext>
    </p:extLst>
  </p:cmAuthor>
  <p:cmAuthor id="4" name="Kiersten Kirshman" initials="KK [2]" lastIdx="53" clrIdx="3">
    <p:extLst>
      <p:ext uri="{19B8F6BF-5375-455C-9EA6-DF929625EA0E}">
        <p15:presenceInfo xmlns:p15="http://schemas.microsoft.com/office/powerpoint/2012/main" userId="Kiersten Kirshman" providerId="None"/>
      </p:ext>
    </p:extLst>
  </p:cmAuthor>
  <p:cmAuthor id="5" name="Brian Moring" initials="BM" lastIdx="4" clrIdx="4">
    <p:extLst>
      <p:ext uri="{19B8F6BF-5375-455C-9EA6-DF929625EA0E}">
        <p15:presenceInfo xmlns:p15="http://schemas.microsoft.com/office/powerpoint/2012/main" userId="b34fcec1d0692b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00"/>
    <a:srgbClr val="D83B01"/>
    <a:srgbClr val="525252"/>
    <a:srgbClr val="008272"/>
    <a:srgbClr val="5C2D91"/>
    <a:srgbClr val="D7D7D7"/>
    <a:srgbClr val="737373"/>
    <a:srgbClr val="FFB900"/>
    <a:srgbClr val="E6E6E6"/>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141" autoAdjust="0"/>
  </p:normalViewPr>
  <p:slideViewPr>
    <p:cSldViewPr snapToGrid="0">
      <p:cViewPr varScale="1">
        <p:scale>
          <a:sx n="78" d="100"/>
          <a:sy n="78" d="100"/>
        </p:scale>
        <p:origin x="99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A1444F5-E675-4E56-84CC-43DF5347B08D}" type="datetimeFigureOut">
              <a:rPr lang="en-US" smtClean="0"/>
              <a:t>3/29/2017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B751064-6D72-44D3-8788-68AEDEE41AD5}" type="slidenum">
              <a:rPr lang="en-US" smtClean="0"/>
              <a:t>‹#›</a:t>
            </a:fld>
            <a:endParaRPr lang="en-US"/>
          </a:p>
        </p:txBody>
      </p:sp>
    </p:spTree>
    <p:extLst>
      <p:ext uri="{BB962C8B-B14F-4D97-AF65-F5344CB8AC3E}">
        <p14:creationId xmlns:p14="http://schemas.microsoft.com/office/powerpoint/2010/main" val="380432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3 seconds</a:t>
            </a: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Welcome audience to the Introductory vignette</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1</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r>
              <a:rPr lang="en-US" sz="1200" kern="1200" dirty="0">
                <a:solidFill>
                  <a:schemeClr val="tx1"/>
                </a:solidFill>
                <a:effectLst/>
                <a:latin typeface="+mn-lt"/>
                <a:ea typeface="+mn-ea"/>
                <a:cs typeface="+mn-cs"/>
              </a:rPr>
              <a:t>(Background</a:t>
            </a:r>
            <a:r>
              <a:rPr lang="en-US" sz="1200" kern="1200" baseline="0" dirty="0">
                <a:solidFill>
                  <a:schemeClr val="tx1"/>
                </a:solidFill>
                <a:effectLst/>
                <a:latin typeface="+mn-lt"/>
                <a:ea typeface="+mn-ea"/>
                <a:cs typeface="+mn-cs"/>
              </a:rPr>
              <a:t> music)</a:t>
            </a:r>
            <a:endParaRPr lang="en-US" sz="1200" kern="1200" dirty="0">
              <a:solidFill>
                <a:schemeClr val="tx1"/>
              </a:solidFill>
              <a:effectLst/>
              <a:latin typeface="+mn-lt"/>
              <a:ea typeface="+mn-ea"/>
              <a:cs typeface="+mn-cs"/>
            </a:endParaRPr>
          </a:p>
          <a:p>
            <a:r>
              <a:rPr lang="en-US" b="1" dirty="0"/>
              <a:t>Length of voiceover: </a:t>
            </a:r>
            <a:r>
              <a:rPr lang="en-US" b="0" dirty="0"/>
              <a:t>:05</a:t>
            </a:r>
          </a:p>
          <a:p>
            <a:r>
              <a:rPr lang="en-US" b="1" dirty="0"/>
              <a:t>Outline:</a:t>
            </a:r>
          </a:p>
          <a:p>
            <a:r>
              <a:rPr lang="en-US" b="0" dirty="0"/>
              <a:t>PowerPoint</a:t>
            </a:r>
          </a:p>
          <a:p>
            <a:r>
              <a:rPr lang="en-US" b="1" dirty="0"/>
              <a:t>Elements: </a:t>
            </a:r>
          </a:p>
          <a:p>
            <a:pPr marL="171450" indent="-171450">
              <a:buFont typeface="Arial" panose="020B0604020202020204" pitchFamily="34" charset="0"/>
              <a:buChar char="•"/>
            </a:pPr>
            <a:r>
              <a:rPr lang="en-US" b="0" dirty="0"/>
              <a:t>Full screen photograph representing a welcoming group of people. </a:t>
            </a:r>
          </a:p>
          <a:p>
            <a:pPr marL="171450" indent="-171450">
              <a:buFont typeface="Arial" panose="020B0604020202020204" pitchFamily="34" charset="0"/>
              <a:buChar char="•"/>
            </a:pPr>
            <a:r>
              <a:rPr lang="en-US" b="0" dirty="0"/>
              <a:t>MSFT</a:t>
            </a:r>
            <a:r>
              <a:rPr lang="en-US" b="0" baseline="0" dirty="0"/>
              <a:t> ‘Pure’ audio background music begins.</a:t>
            </a:r>
            <a:endParaRPr lang="en-US" b="1" dirty="0"/>
          </a:p>
        </p:txBody>
      </p:sp>
      <p:sp>
        <p:nvSpPr>
          <p:cNvPr id="4" name="Slide Number Placeholder 3"/>
          <p:cNvSpPr>
            <a:spLocks noGrp="1"/>
          </p:cNvSpPr>
          <p:nvPr>
            <p:ph type="sldNum" sz="quarter" idx="10"/>
          </p:nvPr>
        </p:nvSpPr>
        <p:spPr/>
        <p:txBody>
          <a:bodyPr/>
          <a:lstStyle/>
          <a:p>
            <a:fld id="{AB751064-6D72-44D3-8788-68AEDEE41AD5}" type="slidenum">
              <a:rPr lang="en-US" smtClean="0"/>
              <a:t>1</a:t>
            </a:fld>
            <a:endParaRPr lang="en-US"/>
          </a:p>
        </p:txBody>
      </p:sp>
    </p:spTree>
    <p:extLst>
      <p:ext uri="{BB962C8B-B14F-4D97-AF65-F5344CB8AC3E}">
        <p14:creationId xmlns:p14="http://schemas.microsoft.com/office/powerpoint/2010/main" val="44586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2 seconds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Transition slide to sequence and overview of training modules.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Audio: </a:t>
            </a:r>
            <a:r>
              <a:rPr lang="en-US" sz="1200" b="0" kern="1200" dirty="0">
                <a:solidFill>
                  <a:schemeClr val="tx1"/>
                </a:solidFill>
                <a:effectLst/>
                <a:latin typeface="+mn-lt"/>
                <a:ea typeface="+mn-ea"/>
                <a:cs typeface="+mn-cs"/>
              </a:rPr>
              <a:t>MS Pure audio continues in background</a:t>
            </a:r>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10</a:t>
            </a:fld>
            <a:endParaRPr lang="en-US"/>
          </a:p>
        </p:txBody>
      </p:sp>
    </p:spTree>
    <p:extLst>
      <p:ext uri="{BB962C8B-B14F-4D97-AF65-F5344CB8AC3E}">
        <p14:creationId xmlns:p14="http://schemas.microsoft.com/office/powerpoint/2010/main" val="1274059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22 seconds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Provide overview of sequence training</a:t>
            </a:r>
            <a:r>
              <a:rPr lang="en-US" sz="1200" b="0" kern="1200" baseline="0" dirty="0">
                <a:solidFill>
                  <a:schemeClr val="tx1"/>
                </a:solidFill>
                <a:effectLst/>
                <a:latin typeface="+mn-lt"/>
                <a:ea typeface="+mn-ea"/>
                <a:cs typeface="+mn-cs"/>
              </a:rPr>
              <a:t> modules.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6</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r>
              <a:rPr lang="en-US" sz="1200" kern="1200" dirty="0">
                <a:solidFill>
                  <a:schemeClr val="tx1"/>
                </a:solidFill>
                <a:effectLst/>
                <a:latin typeface="+mn-lt"/>
                <a:ea typeface="+mn-ea"/>
                <a:cs typeface="+mn-cs"/>
              </a:rPr>
              <a:t>Over the course of the</a:t>
            </a:r>
            <a:r>
              <a:rPr lang="en-US" sz="1200" kern="1200" baseline="0" dirty="0">
                <a:solidFill>
                  <a:schemeClr val="tx1"/>
                </a:solidFill>
                <a:effectLst/>
                <a:latin typeface="+mn-lt"/>
                <a:ea typeface="+mn-ea"/>
                <a:cs typeface="+mn-cs"/>
              </a:rPr>
              <a:t> Azure PMM Onboarding process, you will take five different training modules in order. </a:t>
            </a:r>
            <a:r>
              <a:rPr lang="en-US" sz="1200" kern="1200" dirty="0">
                <a:solidFill>
                  <a:schemeClr val="tx1"/>
                </a:solidFill>
                <a:effectLst/>
                <a:latin typeface="+mn-lt"/>
                <a:ea typeface="+mn-ea"/>
                <a:cs typeface="+mn-cs"/>
              </a:rPr>
              <a:t>The names</a:t>
            </a:r>
            <a:r>
              <a:rPr lang="en-US" sz="1200" kern="1200" baseline="0" dirty="0">
                <a:solidFill>
                  <a:schemeClr val="tx1"/>
                </a:solidFill>
                <a:effectLst/>
                <a:latin typeface="+mn-lt"/>
                <a:ea typeface="+mn-ea"/>
                <a:cs typeface="+mn-cs"/>
              </a:rPr>
              <a:t> of module are Introduction to C+E, Introduction to Azure, Azure PMM Tools, Azure Marketing Insights and Best Practices and Events. </a:t>
            </a:r>
          </a:p>
          <a:p>
            <a:r>
              <a:rPr lang="en-US" b="1" dirty="0"/>
              <a:t>Length of voiceover: </a:t>
            </a:r>
            <a:r>
              <a:rPr lang="en-US" b="0" dirty="0"/>
              <a:t>00:22</a:t>
            </a:r>
          </a:p>
          <a:p>
            <a:r>
              <a:rPr lang="en-US" b="1" dirty="0"/>
              <a:t>Outline:</a:t>
            </a:r>
          </a:p>
          <a:p>
            <a:r>
              <a:rPr lang="en-US" b="0" dirty="0"/>
              <a:t>PowerPoint</a:t>
            </a:r>
          </a:p>
          <a:p>
            <a:r>
              <a:rPr lang="en-US" b="1" dirty="0"/>
              <a:t>Elements: </a:t>
            </a:r>
            <a:r>
              <a:rPr lang="en-US" b="0" dirty="0"/>
              <a:t>Slide with modules flying in as they are introduced.</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11</a:t>
            </a:fld>
            <a:endParaRPr lang="en-US"/>
          </a:p>
        </p:txBody>
      </p:sp>
    </p:spTree>
    <p:extLst>
      <p:ext uri="{BB962C8B-B14F-4D97-AF65-F5344CB8AC3E}">
        <p14:creationId xmlns:p14="http://schemas.microsoft.com/office/powerpoint/2010/main" val="266763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23 seconds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Provide overview of sequence training</a:t>
            </a:r>
            <a:r>
              <a:rPr lang="en-US" sz="1200" b="0" kern="1200" baseline="0" dirty="0">
                <a:solidFill>
                  <a:schemeClr val="tx1"/>
                </a:solidFill>
                <a:effectLst/>
                <a:latin typeface="+mn-lt"/>
                <a:ea typeface="+mn-ea"/>
                <a:cs typeface="+mn-cs"/>
              </a:rPr>
              <a:t> modules.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6 (cont.)</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Each of the five modules will cover different content, but include the same elements, such as tool demonstrations, tutorials, videos, testimonials and best practices. Post-module surveys and checklists will follow each training module to help map learning. Both the survey and checklist must be completed before you can begin the next module.</a:t>
            </a:r>
            <a:endParaRPr lang="en-US" sz="1200" kern="1200" dirty="0">
              <a:solidFill>
                <a:schemeClr val="tx1"/>
              </a:solidFill>
              <a:effectLst/>
              <a:latin typeface="+mn-lt"/>
              <a:ea typeface="+mn-ea"/>
              <a:cs typeface="+mn-cs"/>
            </a:endParaRPr>
          </a:p>
          <a:p>
            <a:r>
              <a:rPr lang="en-US" b="1" dirty="0"/>
              <a:t>Length of voiceover: </a:t>
            </a:r>
            <a:r>
              <a:rPr lang="en-US" b="0" dirty="0"/>
              <a:t>00:23 seconds</a:t>
            </a:r>
          </a:p>
          <a:p>
            <a:r>
              <a:rPr lang="en-US" b="1" dirty="0"/>
              <a:t>Outline:</a:t>
            </a:r>
          </a:p>
          <a:p>
            <a:r>
              <a:rPr lang="en-US" b="0" dirty="0"/>
              <a:t>PowerPoint</a:t>
            </a:r>
          </a:p>
          <a:p>
            <a:r>
              <a:rPr lang="en-US" b="1" dirty="0"/>
              <a:t>Elements: </a:t>
            </a:r>
            <a:r>
              <a:rPr lang="en-US" b="0" dirty="0"/>
              <a:t>Slide with the resources flying in as they are introduced.</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12</a:t>
            </a:fld>
            <a:endParaRPr lang="en-US"/>
          </a:p>
        </p:txBody>
      </p:sp>
    </p:spTree>
    <p:extLst>
      <p:ext uri="{BB962C8B-B14F-4D97-AF65-F5344CB8AC3E}">
        <p14:creationId xmlns:p14="http://schemas.microsoft.com/office/powerpoint/2010/main" val="296242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2 seconds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Transition slide to learning portal and additional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Audio: </a:t>
            </a:r>
            <a:r>
              <a:rPr lang="en-US" sz="1200" b="0" kern="1200" dirty="0">
                <a:solidFill>
                  <a:schemeClr val="tx1"/>
                </a:solidFill>
                <a:effectLst/>
                <a:latin typeface="+mn-lt"/>
                <a:ea typeface="+mn-ea"/>
                <a:cs typeface="+mn-cs"/>
              </a:rPr>
              <a:t>MS Pure audio continues in background</a:t>
            </a:r>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13</a:t>
            </a:fld>
            <a:endParaRPr lang="en-US"/>
          </a:p>
        </p:txBody>
      </p:sp>
    </p:spTree>
    <p:extLst>
      <p:ext uri="{BB962C8B-B14F-4D97-AF65-F5344CB8AC3E}">
        <p14:creationId xmlns:p14="http://schemas.microsoft.com/office/powerpoint/2010/main" val="159556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 </a:t>
            </a:r>
            <a:r>
              <a:rPr lang="en-US" b="0" dirty="0"/>
              <a:t>29 seconds</a:t>
            </a:r>
          </a:p>
          <a:p>
            <a:r>
              <a:rPr lang="en-US" b="1" dirty="0"/>
              <a:t>Objectives: </a:t>
            </a:r>
            <a:r>
              <a:rPr lang="en-US" dirty="0"/>
              <a:t>Overview</a:t>
            </a:r>
            <a:r>
              <a:rPr lang="en-US" baseline="0" dirty="0"/>
              <a:t> of post-module checklists.</a:t>
            </a:r>
            <a:endParaRPr lang="en-US" dirty="0"/>
          </a:p>
          <a:p>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7</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r>
              <a:rPr lang="en-US" sz="1200" kern="1200" dirty="0">
                <a:solidFill>
                  <a:schemeClr val="tx1"/>
                </a:solidFill>
                <a:effectLst/>
                <a:latin typeface="+mn-lt"/>
                <a:ea typeface="+mn-ea"/>
                <a:cs typeface="+mn-cs"/>
              </a:rPr>
              <a:t>Let’s take a look at the portal before we</a:t>
            </a:r>
            <a:r>
              <a:rPr lang="en-US" sz="1200" kern="1200" baseline="0" dirty="0">
                <a:solidFill>
                  <a:schemeClr val="tx1"/>
                </a:solidFill>
                <a:effectLst/>
                <a:latin typeface="+mn-lt"/>
                <a:ea typeface="+mn-ea"/>
                <a:cs typeface="+mn-cs"/>
              </a:rPr>
              <a:t> go over the specifics of the modules. After all, the portal will help you navigate through the training path. The learning portal hosts all of the training modules and content, such as videos, surveys and checklists, not to mention a robust resource library. You can also use the help-needed function to track down exactly what you need. You will also receive timely communications about upcoming events and you can even review recent events you may have missed. Now it’s time to take a close look at Module 1.</a:t>
            </a:r>
            <a:endParaRPr lang="en-US" sz="1200" kern="1200" dirty="0">
              <a:solidFill>
                <a:schemeClr val="tx1"/>
              </a:solidFill>
              <a:effectLst/>
              <a:latin typeface="+mn-lt"/>
              <a:ea typeface="+mn-ea"/>
              <a:cs typeface="+mn-cs"/>
            </a:endParaRPr>
          </a:p>
          <a:p>
            <a:r>
              <a:rPr lang="en-US" b="1" dirty="0"/>
              <a:t>Length of voiceover: </a:t>
            </a:r>
            <a:r>
              <a:rPr lang="en-US" b="0" dirty="0"/>
              <a:t>00:29 seconds</a:t>
            </a:r>
          </a:p>
          <a:p>
            <a:r>
              <a:rPr lang="en-US" b="1" dirty="0"/>
              <a:t>Elements: </a:t>
            </a:r>
            <a:r>
              <a:rPr lang="en-US" b="0" dirty="0"/>
              <a:t>Screenshot of learning portal resources with bullet points.</a:t>
            </a:r>
            <a:endParaRPr lang="en-US" b="1" dirty="0"/>
          </a:p>
        </p:txBody>
      </p:sp>
      <p:sp>
        <p:nvSpPr>
          <p:cNvPr id="4" name="Slide Number Placeholder 3"/>
          <p:cNvSpPr>
            <a:spLocks noGrp="1"/>
          </p:cNvSpPr>
          <p:nvPr>
            <p:ph type="sldNum" sz="quarter" idx="10"/>
          </p:nvPr>
        </p:nvSpPr>
        <p:spPr/>
        <p:txBody>
          <a:bodyPr/>
          <a:lstStyle/>
          <a:p>
            <a:fld id="{AB751064-6D72-44D3-8788-68AEDEE41AD5}" type="slidenum">
              <a:rPr lang="en-US" smtClean="0"/>
              <a:t>14</a:t>
            </a:fld>
            <a:endParaRPr lang="en-US"/>
          </a:p>
        </p:txBody>
      </p:sp>
    </p:spTree>
    <p:extLst>
      <p:ext uri="{BB962C8B-B14F-4D97-AF65-F5344CB8AC3E}">
        <p14:creationId xmlns:p14="http://schemas.microsoft.com/office/powerpoint/2010/main" val="3589274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47 seconds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Provide overview of learning module 2:</a:t>
            </a:r>
            <a:r>
              <a:rPr lang="en-US" sz="1200" b="0" kern="1200" baseline="0" dirty="0">
                <a:solidFill>
                  <a:schemeClr val="tx1"/>
                </a:solidFill>
                <a:effectLst/>
                <a:latin typeface="+mn-lt"/>
                <a:ea typeface="+mn-ea"/>
                <a:cs typeface="+mn-cs"/>
              </a:rPr>
              <a:t> Introduction to C+E.</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8</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first module is Introduction to C+E. This module covers key subjects of the C+E FY17 Field Planning and Execution Guide, C+E Business Portal, and the C+E Azure PMM Roles and Commitments. You will be introduced to C+E and the core scenarios, as well as key resources. You will also learn about the roles and commitments of an Azure PMM. All of the modules have certain elements in common, such as the use of videos, tutorials, testimonials and demonstrations of tools and resources. You will also hear from guest speakers related to the content of each module. Finally, like Module 1, subsequent modules will last approximately one week and will require you to complete a post-module survey and checklist before proceeding to the next module.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Length of voiceover: </a:t>
            </a:r>
            <a:r>
              <a:rPr lang="en-US" b="0" dirty="0"/>
              <a:t>00:47 seconds</a:t>
            </a:r>
          </a:p>
          <a:p>
            <a:r>
              <a:rPr lang="en-US" b="1" dirty="0"/>
              <a:t>Outline:</a:t>
            </a:r>
          </a:p>
          <a:p>
            <a:r>
              <a:rPr lang="en-US" b="0" dirty="0"/>
              <a:t>PowerPoint</a:t>
            </a:r>
          </a:p>
          <a:p>
            <a:r>
              <a:rPr lang="en-US" b="1" dirty="0"/>
              <a:t>Elements: </a:t>
            </a:r>
            <a:r>
              <a:rPr lang="en-US" b="0" dirty="0"/>
              <a:t>Image</a:t>
            </a:r>
            <a:r>
              <a:rPr lang="en-US" b="0" baseline="0" dirty="0"/>
              <a:t> with bullet points</a:t>
            </a:r>
            <a:r>
              <a:rPr lang="en-US" b="0" dirty="0"/>
              <a:t>.</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15</a:t>
            </a:fld>
            <a:endParaRPr lang="en-US"/>
          </a:p>
        </p:txBody>
      </p:sp>
    </p:spTree>
    <p:extLst>
      <p:ext uri="{BB962C8B-B14F-4D97-AF65-F5344CB8AC3E}">
        <p14:creationId xmlns:p14="http://schemas.microsoft.com/office/powerpoint/2010/main" val="3740388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45 seconds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Provide overview of learning module 1:</a:t>
            </a:r>
            <a:r>
              <a:rPr lang="en-US" sz="1200" b="0" kern="1200" baseline="0" dirty="0">
                <a:solidFill>
                  <a:schemeClr val="tx1"/>
                </a:solidFill>
                <a:effectLst/>
                <a:latin typeface="+mn-lt"/>
                <a:ea typeface="+mn-ea"/>
                <a:cs typeface="+mn-cs"/>
              </a:rPr>
              <a:t> Introduction to Azure.</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9</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second module is Introduction to Azure. This module covers the key subjects of Microsoft Azure Stack, Azure production information, Azure motions and Access Azure. You will be introduced to Azure and the production tools. You will also go over comprehensive information about Azure motions and an overview of how to access the information. The module includes video with tutorials and testimonials and demonstrations of tools and resources. You will hear Ibrahim Hamza discuss Azure and keys to success. The module lasts one week and you will complete a post-module survey and checklist before proceeding to Module 3.</a:t>
            </a:r>
          </a:p>
          <a:p>
            <a:r>
              <a:rPr lang="en-US" b="1" dirty="0"/>
              <a:t>Length of voiceover: </a:t>
            </a:r>
            <a:r>
              <a:rPr lang="en-US" b="0" dirty="0"/>
              <a:t>00:45 seconds</a:t>
            </a:r>
          </a:p>
          <a:p>
            <a:r>
              <a:rPr lang="en-US" b="1" dirty="0"/>
              <a:t>Outline:</a:t>
            </a:r>
          </a:p>
          <a:p>
            <a:r>
              <a:rPr lang="en-US" b="0" dirty="0"/>
              <a:t>PowerPoint</a:t>
            </a:r>
          </a:p>
          <a:p>
            <a:r>
              <a:rPr lang="en-US" b="1" dirty="0"/>
              <a:t>Elements: </a:t>
            </a:r>
            <a:r>
              <a:rPr lang="en-US" b="0" dirty="0"/>
              <a:t>Image</a:t>
            </a:r>
            <a:r>
              <a:rPr lang="en-US" b="0" baseline="0" dirty="0"/>
              <a:t> with bullet points</a:t>
            </a:r>
            <a:r>
              <a:rPr lang="en-US" b="0" dirty="0"/>
              <a:t>.</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16</a:t>
            </a:fld>
            <a:endParaRPr lang="en-US"/>
          </a:p>
        </p:txBody>
      </p:sp>
    </p:spTree>
    <p:extLst>
      <p:ext uri="{BB962C8B-B14F-4D97-AF65-F5344CB8AC3E}">
        <p14:creationId xmlns:p14="http://schemas.microsoft.com/office/powerpoint/2010/main" val="1129890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45 seconds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Provide overview of learning module 3:</a:t>
            </a:r>
            <a:r>
              <a:rPr lang="en-US" sz="1200" b="0" kern="1200" baseline="0" dirty="0">
                <a:solidFill>
                  <a:schemeClr val="tx1"/>
                </a:solidFill>
                <a:effectLst/>
                <a:latin typeface="+mn-lt"/>
                <a:ea typeface="+mn-ea"/>
                <a:cs typeface="+mn-cs"/>
              </a:rPr>
              <a:t> Introduction to C+E.</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10</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third module is Azure PMM Tools. This module covers the key subjects of C+E Insights, Azure Health Report, C+E Direct Dashboard and Azure Consumption. The module is an overview of Azure PMM tools and how to access the vital information on Azure, such as revenue and consumption. Similar to previous modules, video with tutorials and testimonials and demonstrations of tools and resources are used to deliver the training. You will also get insights from Nate Findley and Natalie Duryea. The module lasts one week and you will complete a post-module survey and checklist before proceeding to Module 4.</a:t>
            </a:r>
          </a:p>
          <a:p>
            <a:r>
              <a:rPr lang="en-US" b="1" dirty="0"/>
              <a:t>Length of voiceover: </a:t>
            </a:r>
            <a:r>
              <a:rPr lang="en-US" b="0" dirty="0"/>
              <a:t>00:45 seconds</a:t>
            </a:r>
          </a:p>
          <a:p>
            <a:r>
              <a:rPr lang="en-US" b="1" dirty="0"/>
              <a:t>Outline:</a:t>
            </a:r>
          </a:p>
          <a:p>
            <a:r>
              <a:rPr lang="en-US" b="0" dirty="0"/>
              <a:t>PowerPoint</a:t>
            </a:r>
          </a:p>
          <a:p>
            <a:r>
              <a:rPr lang="en-US" b="1" dirty="0"/>
              <a:t>Elements: </a:t>
            </a:r>
            <a:r>
              <a:rPr lang="en-US" b="0" dirty="0"/>
              <a:t>Image</a:t>
            </a:r>
            <a:r>
              <a:rPr lang="en-US" b="0" baseline="0" dirty="0"/>
              <a:t> with bullet points</a:t>
            </a:r>
            <a:r>
              <a:rPr lang="en-US" b="0" dirty="0"/>
              <a:t>.</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17</a:t>
            </a:fld>
            <a:endParaRPr lang="en-US"/>
          </a:p>
        </p:txBody>
      </p:sp>
    </p:spTree>
    <p:extLst>
      <p:ext uri="{BB962C8B-B14F-4D97-AF65-F5344CB8AC3E}">
        <p14:creationId xmlns:p14="http://schemas.microsoft.com/office/powerpoint/2010/main" val="105463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45 seconds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Provide overview of learning module 4:</a:t>
            </a:r>
            <a:r>
              <a:rPr lang="en-US" sz="1200" b="0" kern="1200" baseline="0" dirty="0">
                <a:solidFill>
                  <a:schemeClr val="tx1"/>
                </a:solidFill>
                <a:effectLst/>
                <a:latin typeface="+mn-lt"/>
                <a:ea typeface="+mn-ea"/>
                <a:cs typeface="+mn-cs"/>
              </a:rPr>
              <a:t> Azure Marketing Insights.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11</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fourth module is Azure Marketing Insights. This module covers the key subjects of Azure </a:t>
            </a:r>
            <a:r>
              <a:rPr lang="en-US" sz="1200" kern="1200" baseline="0" dirty="0" err="1">
                <a:solidFill>
                  <a:schemeClr val="tx1"/>
                </a:solidFill>
                <a:effectLst/>
                <a:latin typeface="+mn-lt"/>
                <a:ea typeface="+mn-ea"/>
                <a:cs typeface="+mn-cs"/>
              </a:rPr>
              <a:t>GearUp</a:t>
            </a:r>
            <a:r>
              <a:rPr lang="en-US" sz="1200" kern="1200" baseline="0" dirty="0">
                <a:solidFill>
                  <a:schemeClr val="tx1"/>
                </a:solidFill>
                <a:effectLst/>
                <a:latin typeface="+mn-lt"/>
                <a:ea typeface="+mn-ea"/>
                <a:cs typeface="+mn-cs"/>
              </a:rPr>
              <a:t>, WWSMM, Azure Yammer Community and the Modern Marketing Field Playbook. The module provides a comprehensive look at the marketing materials available for Azure. You will also learn how to identify the marketing community surrounding Azure and the best ways to leverage their expertise. The module includes video with tutorials and testimonials and demonstrations of tools and resources. In this module, you will also gain marketing insights from Ruth Ericson. The module lasts one week and you will complete a post-module survey and checklist before proceeding to Module 5.</a:t>
            </a:r>
          </a:p>
          <a:p>
            <a:r>
              <a:rPr lang="en-US" b="1" dirty="0"/>
              <a:t>Length of voiceover: </a:t>
            </a:r>
            <a:r>
              <a:rPr lang="en-US" b="0" dirty="0"/>
              <a:t>00:45 seconds</a:t>
            </a:r>
          </a:p>
          <a:p>
            <a:r>
              <a:rPr lang="en-US" b="1" dirty="0"/>
              <a:t>Outline:</a:t>
            </a:r>
          </a:p>
          <a:p>
            <a:r>
              <a:rPr lang="en-US" b="0" dirty="0"/>
              <a:t>PowerPoint</a:t>
            </a:r>
          </a:p>
          <a:p>
            <a:r>
              <a:rPr lang="en-US" b="1" dirty="0"/>
              <a:t>Elements: </a:t>
            </a:r>
            <a:r>
              <a:rPr lang="en-US" b="0" dirty="0"/>
              <a:t>Image</a:t>
            </a:r>
            <a:r>
              <a:rPr lang="en-US" b="0" baseline="0" dirty="0"/>
              <a:t> with bullet points</a:t>
            </a:r>
            <a:r>
              <a:rPr lang="en-US" b="0" dirty="0"/>
              <a:t>.</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18</a:t>
            </a:fld>
            <a:endParaRPr lang="en-US"/>
          </a:p>
        </p:txBody>
      </p:sp>
    </p:spTree>
    <p:extLst>
      <p:ext uri="{BB962C8B-B14F-4D97-AF65-F5344CB8AC3E}">
        <p14:creationId xmlns:p14="http://schemas.microsoft.com/office/powerpoint/2010/main" val="2850217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37 seconds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Provide overview of learning module 5:</a:t>
            </a:r>
            <a:r>
              <a:rPr lang="en-US" sz="1200" b="0" kern="1200" baseline="0" dirty="0">
                <a:solidFill>
                  <a:schemeClr val="tx1"/>
                </a:solidFill>
                <a:effectLst/>
                <a:latin typeface="+mn-lt"/>
                <a:ea typeface="+mn-ea"/>
                <a:cs typeface="+mn-cs"/>
              </a:rPr>
              <a:t> Best Practices and Events.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12</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fifth module is Best Practices and Events. This module covers the key subjects of S4, TechReady, Key Events and User how-to videos. You will learn how to access recent and upcoming events that provide the best practices to Azure PMMs like yourself from people in the field. Video with tutorials and testimonials as well as demonstrations of tools and resources will guide you through the module’s content. The module lasts one week and you will complete a post-module survey and checklist before completing the training.</a:t>
            </a:r>
          </a:p>
          <a:p>
            <a:r>
              <a:rPr lang="en-US" b="1" dirty="0"/>
              <a:t>Length of voiceover: </a:t>
            </a:r>
            <a:r>
              <a:rPr lang="en-US" b="0" dirty="0"/>
              <a:t>00:37 seconds</a:t>
            </a:r>
          </a:p>
          <a:p>
            <a:r>
              <a:rPr lang="en-US" b="1" dirty="0"/>
              <a:t>Outline:</a:t>
            </a:r>
          </a:p>
          <a:p>
            <a:r>
              <a:rPr lang="en-US" b="0" dirty="0"/>
              <a:t>PowerPoint</a:t>
            </a:r>
          </a:p>
          <a:p>
            <a:r>
              <a:rPr lang="en-US" b="1" dirty="0"/>
              <a:t>Elements: </a:t>
            </a:r>
            <a:r>
              <a:rPr lang="en-US" b="0" dirty="0"/>
              <a:t>Image</a:t>
            </a:r>
            <a:r>
              <a:rPr lang="en-US" b="0" baseline="0" dirty="0"/>
              <a:t> with bullet points</a:t>
            </a:r>
            <a:r>
              <a:rPr lang="en-US" b="0" dirty="0"/>
              <a:t>.</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19</a:t>
            </a:fld>
            <a:endParaRPr lang="en-US"/>
          </a:p>
        </p:txBody>
      </p:sp>
    </p:spTree>
    <p:extLst>
      <p:ext uri="{BB962C8B-B14F-4D97-AF65-F5344CB8AC3E}">
        <p14:creationId xmlns:p14="http://schemas.microsoft.com/office/powerpoint/2010/main" val="42798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3 seconds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Transition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Audio: </a:t>
            </a:r>
            <a:r>
              <a:rPr lang="en-US" sz="1200" b="0" kern="1200" dirty="0">
                <a:solidFill>
                  <a:schemeClr val="tx1"/>
                </a:solidFill>
                <a:effectLst/>
                <a:latin typeface="+mn-lt"/>
                <a:ea typeface="+mn-ea"/>
                <a:cs typeface="+mn-cs"/>
              </a:rPr>
              <a:t>MS Pure audio continues in background</a:t>
            </a:r>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2</a:t>
            </a:fld>
            <a:endParaRPr lang="en-US"/>
          </a:p>
        </p:txBody>
      </p:sp>
    </p:spTree>
    <p:extLst>
      <p:ext uri="{BB962C8B-B14F-4D97-AF65-F5344CB8AC3E}">
        <p14:creationId xmlns:p14="http://schemas.microsoft.com/office/powerpoint/2010/main" val="8190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2 seconds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Transition slide to Survey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Audio: </a:t>
            </a:r>
            <a:r>
              <a:rPr lang="en-US" sz="1200" b="0" kern="1200" dirty="0">
                <a:solidFill>
                  <a:schemeClr val="tx1"/>
                </a:solidFill>
                <a:effectLst/>
                <a:latin typeface="+mn-lt"/>
                <a:ea typeface="+mn-ea"/>
                <a:cs typeface="+mn-cs"/>
              </a:rPr>
              <a:t>MS Pure audio continues in background</a:t>
            </a:r>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20</a:t>
            </a:fld>
            <a:endParaRPr lang="en-US"/>
          </a:p>
        </p:txBody>
      </p:sp>
    </p:spTree>
    <p:extLst>
      <p:ext uri="{BB962C8B-B14F-4D97-AF65-F5344CB8AC3E}">
        <p14:creationId xmlns:p14="http://schemas.microsoft.com/office/powerpoint/2010/main" val="397662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a:t>
            </a:r>
            <a:r>
              <a:rPr lang="en-US" b="0" dirty="0"/>
              <a:t> 22 seconds</a:t>
            </a:r>
            <a:endParaRPr lang="en-US" b="1" dirty="0"/>
          </a:p>
          <a:p>
            <a:r>
              <a:rPr lang="en-US" b="1" dirty="0"/>
              <a:t>Objectives:</a:t>
            </a:r>
            <a:r>
              <a:rPr lang="en-US" b="0" dirty="0"/>
              <a:t> Overview</a:t>
            </a:r>
            <a:r>
              <a:rPr lang="en-US" b="0" baseline="0" dirty="0"/>
              <a:t> of post-module surveys.</a:t>
            </a:r>
            <a:endParaRPr lang="en-US" b="1" dirty="0"/>
          </a:p>
          <a:p>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13</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will complete a survey following each of the five modules. The surveys will focus primarily on how the content maps to your role. You will answer questions that help you reflect on what you have learned, and also inform stakeholders how you feel about your progress. The surveys are not graded, and take no more than 2-3 minutes to complete. </a:t>
            </a:r>
            <a:endParaRPr lang="en-US" sz="1200" kern="1200" dirty="0">
              <a:solidFill>
                <a:schemeClr val="tx1"/>
              </a:solidFill>
              <a:effectLst/>
              <a:latin typeface="+mn-lt"/>
              <a:ea typeface="+mn-ea"/>
              <a:cs typeface="+mn-cs"/>
            </a:endParaRPr>
          </a:p>
          <a:p>
            <a:r>
              <a:rPr lang="en-US" b="1" dirty="0"/>
              <a:t>Length of voiceover: </a:t>
            </a:r>
            <a:r>
              <a:rPr lang="en-US" b="0" dirty="0"/>
              <a:t>00:22 seconds</a:t>
            </a:r>
          </a:p>
          <a:p>
            <a:r>
              <a:rPr lang="en-US" b="1" dirty="0"/>
              <a:t>Elements: </a:t>
            </a:r>
            <a:r>
              <a:rPr lang="en-US" b="0" dirty="0"/>
              <a:t>Screenshot of completed survey with bullet points.</a:t>
            </a:r>
            <a:endParaRPr lang="en-US" b="1"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751064-6D72-44D3-8788-68AEDEE41AD5}" type="slidenum">
              <a:rPr lang="en-US" smtClean="0"/>
              <a:t>21</a:t>
            </a:fld>
            <a:endParaRPr lang="en-US"/>
          </a:p>
        </p:txBody>
      </p:sp>
    </p:spTree>
    <p:extLst>
      <p:ext uri="{BB962C8B-B14F-4D97-AF65-F5344CB8AC3E}">
        <p14:creationId xmlns:p14="http://schemas.microsoft.com/office/powerpoint/2010/main" val="3778686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2 seconds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Transition slide to Checklists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Audio: </a:t>
            </a:r>
            <a:r>
              <a:rPr lang="en-US" sz="1200" b="0" kern="1200" dirty="0">
                <a:solidFill>
                  <a:schemeClr val="tx1"/>
                </a:solidFill>
                <a:effectLst/>
                <a:latin typeface="+mn-lt"/>
                <a:ea typeface="+mn-ea"/>
                <a:cs typeface="+mn-cs"/>
              </a:rPr>
              <a:t>MS Pure audio continues in background</a:t>
            </a:r>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22</a:t>
            </a:fld>
            <a:endParaRPr lang="en-US"/>
          </a:p>
        </p:txBody>
      </p:sp>
    </p:spTree>
    <p:extLst>
      <p:ext uri="{BB962C8B-B14F-4D97-AF65-F5344CB8AC3E}">
        <p14:creationId xmlns:p14="http://schemas.microsoft.com/office/powerpoint/2010/main" val="4012376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 </a:t>
            </a:r>
            <a:r>
              <a:rPr lang="en-US" b="0" dirty="0"/>
              <a:t>27 seconds</a:t>
            </a:r>
          </a:p>
          <a:p>
            <a:r>
              <a:rPr lang="en-US" b="1" dirty="0"/>
              <a:t>Objectives: </a:t>
            </a:r>
            <a:r>
              <a:rPr lang="en-US" dirty="0"/>
              <a:t>Overview</a:t>
            </a:r>
            <a:r>
              <a:rPr lang="en-US" baseline="0" dirty="0"/>
              <a:t> of post-module checklists.</a:t>
            </a:r>
            <a:endParaRPr lang="en-US" dirty="0"/>
          </a:p>
          <a:p>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14</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checklist will also accompany each module. You will complete a list of follow-up tasks that will help you to identify additional resources. You will need to complete all the items on the checklist before you can advance to the next module, but don’t think of this as homework. The checklist is tailored to your learning in your new role, and is intended to help connect you with the right people at the right moment in your onboarding process.</a:t>
            </a:r>
            <a:endParaRPr lang="en-US" sz="1200" kern="1200" dirty="0">
              <a:solidFill>
                <a:schemeClr val="tx1"/>
              </a:solidFill>
              <a:effectLst/>
              <a:latin typeface="+mn-lt"/>
              <a:ea typeface="+mn-ea"/>
              <a:cs typeface="+mn-cs"/>
            </a:endParaRPr>
          </a:p>
          <a:p>
            <a:r>
              <a:rPr lang="en-US" b="1" dirty="0"/>
              <a:t>Length of voiceover: </a:t>
            </a:r>
            <a:r>
              <a:rPr lang="en-US" b="0" dirty="0"/>
              <a:t>00:27 seconds</a:t>
            </a:r>
          </a:p>
          <a:p>
            <a:r>
              <a:rPr lang="en-US" b="1" dirty="0"/>
              <a:t>Elements: </a:t>
            </a:r>
            <a:r>
              <a:rPr lang="en-US" b="0" dirty="0"/>
              <a:t>Screenshot of completed checklist</a:t>
            </a:r>
            <a:r>
              <a:rPr lang="en-US" b="0" baseline="0" dirty="0"/>
              <a:t> </a:t>
            </a:r>
            <a:r>
              <a:rPr lang="en-US" b="0" dirty="0"/>
              <a:t>with bullet points.</a:t>
            </a:r>
            <a:endParaRPr lang="en-US" b="1" dirty="0"/>
          </a:p>
        </p:txBody>
      </p:sp>
      <p:sp>
        <p:nvSpPr>
          <p:cNvPr id="4" name="Slide Number Placeholder 3"/>
          <p:cNvSpPr>
            <a:spLocks noGrp="1"/>
          </p:cNvSpPr>
          <p:nvPr>
            <p:ph type="sldNum" sz="quarter" idx="10"/>
          </p:nvPr>
        </p:nvSpPr>
        <p:spPr/>
        <p:txBody>
          <a:bodyPr/>
          <a:lstStyle/>
          <a:p>
            <a:fld id="{AB751064-6D72-44D3-8788-68AEDEE41AD5}" type="slidenum">
              <a:rPr lang="en-US" smtClean="0"/>
              <a:t>23</a:t>
            </a:fld>
            <a:endParaRPr lang="en-US"/>
          </a:p>
        </p:txBody>
      </p:sp>
    </p:spTree>
    <p:extLst>
      <p:ext uri="{BB962C8B-B14F-4D97-AF65-F5344CB8AC3E}">
        <p14:creationId xmlns:p14="http://schemas.microsoft.com/office/powerpoint/2010/main" val="3188164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 </a:t>
            </a:r>
            <a:r>
              <a:rPr lang="en-US" b="0" dirty="0"/>
              <a:t>12 seconds</a:t>
            </a:r>
          </a:p>
          <a:p>
            <a:r>
              <a:rPr lang="en-US" b="1" dirty="0"/>
              <a:t>Objectives: </a:t>
            </a:r>
            <a:r>
              <a:rPr lang="en-US" dirty="0"/>
              <a:t>Review next steps in onboarding process</a:t>
            </a:r>
            <a:r>
              <a:rPr lang="en-US" baseline="0" dirty="0"/>
              <a:t>.</a:t>
            </a:r>
            <a:endParaRPr lang="en-US" dirty="0"/>
          </a:p>
          <a:p>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15</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r>
              <a:rPr lang="en-US" sz="1200" kern="1200" baseline="0" dirty="0">
                <a:solidFill>
                  <a:schemeClr val="tx1"/>
                </a:solidFill>
                <a:effectLst/>
                <a:latin typeface="+mn-lt"/>
                <a:ea typeface="+mn-ea"/>
                <a:cs typeface="+mn-cs"/>
              </a:rPr>
              <a:t>You have now completed the Introductory video for the Azure PMM Onboarding process. You are ready to get started on Module 1: Introduction to C+E. Good luck!</a:t>
            </a:r>
            <a:endParaRPr lang="en-US" sz="1200" kern="1200" dirty="0">
              <a:solidFill>
                <a:schemeClr val="tx1"/>
              </a:solidFill>
              <a:effectLst/>
              <a:latin typeface="+mn-lt"/>
              <a:ea typeface="+mn-ea"/>
              <a:cs typeface="+mn-cs"/>
            </a:endParaRPr>
          </a:p>
          <a:p>
            <a:r>
              <a:rPr lang="en-US" b="1" dirty="0"/>
              <a:t>Length of voiceover: </a:t>
            </a:r>
            <a:r>
              <a:rPr lang="en-US" b="0" dirty="0"/>
              <a:t>00:12 seconds</a:t>
            </a:r>
          </a:p>
          <a:p>
            <a:r>
              <a:rPr lang="en-US" b="1" dirty="0"/>
              <a:t>Elements: </a:t>
            </a:r>
            <a:r>
              <a:rPr lang="en-US" b="0" dirty="0"/>
              <a:t>Lifestyle image with text.</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24</a:t>
            </a:fld>
            <a:endParaRPr lang="en-US"/>
          </a:p>
        </p:txBody>
      </p:sp>
    </p:spTree>
    <p:extLst>
      <p:ext uri="{BB962C8B-B14F-4D97-AF65-F5344CB8AC3E}">
        <p14:creationId xmlns:p14="http://schemas.microsoft.com/office/powerpoint/2010/main" val="428258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34 seconds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Objectives for Introductory vignette</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2</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Azure</a:t>
            </a:r>
            <a:r>
              <a:rPr lang="en-US" sz="1200" kern="1200" baseline="0" dirty="0">
                <a:solidFill>
                  <a:schemeClr val="tx1"/>
                </a:solidFill>
                <a:effectLst/>
                <a:latin typeface="+mn-lt"/>
                <a:ea typeface="+mn-ea"/>
                <a:cs typeface="+mn-cs"/>
              </a:rPr>
              <a:t> PMM Onboarding</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introductory video, we</a:t>
            </a:r>
            <a:r>
              <a:rPr lang="en-US" sz="1200" kern="1200" baseline="0" dirty="0">
                <a:solidFill>
                  <a:schemeClr val="tx1"/>
                </a:solidFill>
                <a:effectLst/>
                <a:latin typeface="+mn-lt"/>
                <a:ea typeface="+mn-ea"/>
                <a:cs typeface="+mn-cs"/>
              </a:rPr>
              <a:t> will introduce you to key stakeholders in the Azure PMM Onboarding process. You will learn about the program objectives and see how to navigate the modules of training. This video also covers the form factors, method and media that make up each module. You will review t</a:t>
            </a:r>
            <a:r>
              <a:rPr lang="en-US" sz="1200" kern="1200" dirty="0">
                <a:solidFill>
                  <a:schemeClr val="tx1"/>
                </a:solidFill>
                <a:effectLst/>
                <a:latin typeface="+mn-lt"/>
                <a:ea typeface="+mn-ea"/>
                <a:cs typeface="+mn-cs"/>
              </a:rPr>
              <a:t>he post-module surveys and checklists</a:t>
            </a:r>
            <a:r>
              <a:rPr lang="en-US" sz="1200" kern="1200" baseline="0" dirty="0">
                <a:solidFill>
                  <a:schemeClr val="tx1"/>
                </a:solidFill>
                <a:effectLst/>
                <a:latin typeface="+mn-lt"/>
                <a:ea typeface="+mn-ea"/>
                <a:cs typeface="+mn-cs"/>
              </a:rPr>
              <a:t> you will need to complete before continuing to the next module</a:t>
            </a:r>
            <a:r>
              <a:rPr lang="en-US" sz="1200" kern="1200" dirty="0">
                <a:solidFill>
                  <a:schemeClr val="tx1"/>
                </a:solidFill>
                <a:effectLst/>
                <a:latin typeface="+mn-lt"/>
                <a:ea typeface="+mn-ea"/>
                <a:cs typeface="+mn-cs"/>
              </a:rPr>
              <a:t>. Finally, you</a:t>
            </a:r>
            <a:r>
              <a:rPr lang="en-US" sz="1200" kern="1200" baseline="0" dirty="0">
                <a:solidFill>
                  <a:schemeClr val="tx1"/>
                </a:solidFill>
                <a:effectLst/>
                <a:latin typeface="+mn-lt"/>
                <a:ea typeface="+mn-ea"/>
                <a:cs typeface="+mn-cs"/>
              </a:rPr>
              <a:t> will learn about the</a:t>
            </a:r>
            <a:r>
              <a:rPr lang="en-US" sz="1200" kern="1200" dirty="0">
                <a:solidFill>
                  <a:schemeClr val="tx1"/>
                </a:solidFill>
                <a:effectLst/>
                <a:latin typeface="+mn-lt"/>
                <a:ea typeface="+mn-ea"/>
                <a:cs typeface="+mn-cs"/>
              </a:rPr>
              <a:t> portal and the many other resources available to you during the Onboarding process.</a:t>
            </a:r>
          </a:p>
          <a:p>
            <a:r>
              <a:rPr lang="en-US" b="1" dirty="0"/>
              <a:t>Length of voiceover: </a:t>
            </a:r>
            <a:r>
              <a:rPr lang="en-US" b="0" dirty="0"/>
              <a:t>00:34</a:t>
            </a:r>
            <a:r>
              <a:rPr lang="en-US" b="0" baseline="0" dirty="0"/>
              <a:t> seconds</a:t>
            </a:r>
            <a:endParaRPr lang="en-US" b="0" dirty="0"/>
          </a:p>
          <a:p>
            <a:r>
              <a:rPr lang="en-US" b="1" dirty="0"/>
              <a:t>Outline:</a:t>
            </a:r>
          </a:p>
          <a:p>
            <a:r>
              <a:rPr lang="en-US" b="0" dirty="0"/>
              <a:t>PowerPoint</a:t>
            </a:r>
          </a:p>
          <a:p>
            <a:r>
              <a:rPr lang="en-US" b="1" dirty="0"/>
              <a:t>Elements: </a:t>
            </a:r>
            <a:r>
              <a:rPr lang="en-US" b="0" dirty="0"/>
              <a:t>Text and images introducing</a:t>
            </a:r>
            <a:r>
              <a:rPr lang="en-US" b="0" baseline="0" dirty="0"/>
              <a:t> objectives.</a:t>
            </a:r>
            <a:endParaRPr lang="en-US" b="1" dirty="0"/>
          </a:p>
          <a:p>
            <a:endParaRPr lang="en-US" b="1" dirty="0"/>
          </a:p>
        </p:txBody>
      </p:sp>
      <p:sp>
        <p:nvSpPr>
          <p:cNvPr id="4" name="Slide Number Placeholder 3"/>
          <p:cNvSpPr>
            <a:spLocks noGrp="1"/>
          </p:cNvSpPr>
          <p:nvPr>
            <p:ph type="sldNum" sz="quarter" idx="10"/>
          </p:nvPr>
        </p:nvSpPr>
        <p:spPr/>
        <p:txBody>
          <a:bodyPr/>
          <a:lstStyle/>
          <a:p>
            <a:fld id="{AB751064-6D72-44D3-8788-68AEDEE41AD5}" type="slidenum">
              <a:rPr lang="en-US" smtClean="0"/>
              <a:t>3</a:t>
            </a:fld>
            <a:endParaRPr lang="en-US"/>
          </a:p>
        </p:txBody>
      </p:sp>
    </p:spTree>
    <p:extLst>
      <p:ext uri="{BB962C8B-B14F-4D97-AF65-F5344CB8AC3E}">
        <p14:creationId xmlns:p14="http://schemas.microsoft.com/office/powerpoint/2010/main" val="137957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3 seconds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Transition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Audio: </a:t>
            </a:r>
            <a:r>
              <a:rPr lang="en-US" sz="1200" b="0" kern="1200" dirty="0">
                <a:solidFill>
                  <a:schemeClr val="tx1"/>
                </a:solidFill>
                <a:effectLst/>
                <a:latin typeface="+mn-lt"/>
                <a:ea typeface="+mn-ea"/>
                <a:cs typeface="+mn-cs"/>
              </a:rPr>
              <a:t>MS Pure audio continues in background</a:t>
            </a:r>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4</a:t>
            </a:fld>
            <a:endParaRPr lang="en-US"/>
          </a:p>
        </p:txBody>
      </p:sp>
    </p:spTree>
    <p:extLst>
      <p:ext uri="{BB962C8B-B14F-4D97-AF65-F5344CB8AC3E}">
        <p14:creationId xmlns:p14="http://schemas.microsoft.com/office/powerpoint/2010/main" val="114273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26 seconds</a:t>
            </a: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Introduction to PMM Onboarding process by (Guest Speaker #1).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3</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 </a:t>
            </a:r>
            <a:r>
              <a:rPr lang="en-US" sz="1200" b="0" kern="1200" dirty="0">
                <a:solidFill>
                  <a:schemeClr val="tx1"/>
                </a:solidFill>
                <a:effectLst/>
                <a:latin typeface="+mn-lt"/>
                <a:ea typeface="+mn-ea"/>
                <a:cs typeface="+mn-cs"/>
              </a:rPr>
              <a:t>(Transcript of Guest Speaker #1 video)</a:t>
            </a:r>
          </a:p>
          <a:p>
            <a:r>
              <a:rPr lang="en-US" b="1" dirty="0"/>
              <a:t>Length of voiceover: </a:t>
            </a:r>
            <a:r>
              <a:rPr lang="en-US" b="0" dirty="0"/>
              <a:t>00:26 seconds</a:t>
            </a:r>
          </a:p>
          <a:p>
            <a:r>
              <a:rPr lang="en-US" b="1" dirty="0"/>
              <a:t>Outline: </a:t>
            </a:r>
            <a:endParaRPr lang="en-US" b="0" dirty="0"/>
          </a:p>
          <a:p>
            <a:r>
              <a:rPr lang="en-US" b="0" dirty="0"/>
              <a:t>PowerPoint</a:t>
            </a:r>
            <a:endParaRPr lang="en-US" b="1" dirty="0"/>
          </a:p>
          <a:p>
            <a:r>
              <a:rPr lang="en-US" b="1" dirty="0"/>
              <a:t>Elements: </a:t>
            </a:r>
            <a:r>
              <a:rPr lang="en-US" b="0" dirty="0"/>
              <a:t>Video of (Guest Speaker #1) </a:t>
            </a:r>
            <a:r>
              <a:rPr lang="en-US" b="0" baseline="0" dirty="0"/>
              <a:t>embedded plays automatically.</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5</a:t>
            </a:fld>
            <a:endParaRPr lang="en-US"/>
          </a:p>
        </p:txBody>
      </p:sp>
    </p:spTree>
    <p:extLst>
      <p:ext uri="{BB962C8B-B14F-4D97-AF65-F5344CB8AC3E}">
        <p14:creationId xmlns:p14="http://schemas.microsoft.com/office/powerpoint/2010/main" val="226502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46 seconds</a:t>
            </a:r>
          </a:p>
          <a:p>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Overview of</a:t>
            </a:r>
            <a:r>
              <a:rPr lang="en-US" sz="1200" b="0" kern="1200" baseline="0" dirty="0">
                <a:solidFill>
                  <a:schemeClr val="tx1"/>
                </a:solidFill>
                <a:effectLst/>
                <a:latin typeface="+mn-lt"/>
                <a:ea typeface="+mn-ea"/>
                <a:cs typeface="+mn-cs"/>
              </a:rPr>
              <a:t> PMM Onboarding by (Guest Speaker #2)</a:t>
            </a:r>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4</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Script: </a:t>
            </a:r>
            <a:r>
              <a:rPr lang="en-US" sz="1200" b="0" kern="1200" dirty="0">
                <a:solidFill>
                  <a:schemeClr val="tx1"/>
                </a:solidFill>
                <a:effectLst/>
                <a:latin typeface="+mn-lt"/>
                <a:ea typeface="+mn-ea"/>
                <a:cs typeface="+mn-cs"/>
              </a:rPr>
              <a:t>(Transcript of Guest Speaker #2 video)</a:t>
            </a:r>
          </a:p>
          <a:p>
            <a:pPr marL="0" indent="0">
              <a:buFont typeface="Arial" panose="020B0604020202020204" pitchFamily="34" charset="0"/>
              <a:buNone/>
            </a:pPr>
            <a:r>
              <a:rPr lang="en-US" b="1" dirty="0"/>
              <a:t>Length of voiceover: </a:t>
            </a:r>
            <a:r>
              <a:rPr lang="en-US" b="0" dirty="0"/>
              <a:t>00:46 seconds</a:t>
            </a:r>
          </a:p>
          <a:p>
            <a:r>
              <a:rPr lang="en-US" b="1" dirty="0"/>
              <a:t>Outline: </a:t>
            </a:r>
            <a:endParaRPr lang="en-US" b="0" dirty="0"/>
          </a:p>
          <a:p>
            <a:r>
              <a:rPr lang="en-US" b="0" dirty="0"/>
              <a:t>PowerPoint</a:t>
            </a:r>
            <a:endParaRPr lang="en-US" b="1" dirty="0"/>
          </a:p>
          <a:p>
            <a:r>
              <a:rPr lang="en-US" b="1" dirty="0"/>
              <a:t>Elements: </a:t>
            </a:r>
            <a:r>
              <a:rPr lang="en-US" b="0" dirty="0"/>
              <a:t>Video of (Guest Speaker #2) </a:t>
            </a:r>
            <a:r>
              <a:rPr lang="en-US" b="0" baseline="0" dirty="0"/>
              <a:t>embedded plays automatically.</a:t>
            </a:r>
            <a:endParaRPr lang="en-US" b="1" dirty="0"/>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6</a:t>
            </a:fld>
            <a:endParaRPr lang="en-US"/>
          </a:p>
        </p:txBody>
      </p:sp>
    </p:spTree>
    <p:extLst>
      <p:ext uri="{BB962C8B-B14F-4D97-AF65-F5344CB8AC3E}">
        <p14:creationId xmlns:p14="http://schemas.microsoft.com/office/powerpoint/2010/main" val="166409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Duration: </a:t>
            </a:r>
            <a:r>
              <a:rPr lang="en-US" sz="1200" b="0" kern="1200" dirty="0">
                <a:solidFill>
                  <a:schemeClr val="tx1"/>
                </a:solidFill>
                <a:effectLst/>
                <a:latin typeface="+mn-lt"/>
                <a:ea typeface="+mn-ea"/>
                <a:cs typeface="+mn-cs"/>
              </a:rPr>
              <a:t>2 seconds</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Objective: </a:t>
            </a:r>
            <a:r>
              <a:rPr lang="en-US" sz="1200" b="0" kern="1200" dirty="0">
                <a:solidFill>
                  <a:schemeClr val="tx1"/>
                </a:solidFill>
                <a:effectLst/>
                <a:latin typeface="+mn-lt"/>
                <a:ea typeface="+mn-ea"/>
                <a:cs typeface="+mn-cs"/>
              </a:rPr>
              <a:t>Transition slide to program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Audio: </a:t>
            </a:r>
            <a:r>
              <a:rPr lang="en-US" sz="1200" b="0" kern="1200" dirty="0">
                <a:solidFill>
                  <a:schemeClr val="tx1"/>
                </a:solidFill>
                <a:effectLst/>
                <a:latin typeface="+mn-lt"/>
                <a:ea typeface="+mn-ea"/>
                <a:cs typeface="+mn-cs"/>
              </a:rPr>
              <a:t>MS Pure audio continues in background</a:t>
            </a:r>
          </a:p>
          <a:p>
            <a:endParaRPr lang="en-US" dirty="0"/>
          </a:p>
        </p:txBody>
      </p:sp>
      <p:sp>
        <p:nvSpPr>
          <p:cNvPr id="4" name="Slide Number Placeholder 3"/>
          <p:cNvSpPr>
            <a:spLocks noGrp="1"/>
          </p:cNvSpPr>
          <p:nvPr>
            <p:ph type="sldNum" sz="quarter" idx="10"/>
          </p:nvPr>
        </p:nvSpPr>
        <p:spPr/>
        <p:txBody>
          <a:bodyPr/>
          <a:lstStyle/>
          <a:p>
            <a:fld id="{AB751064-6D72-44D3-8788-68AEDEE41AD5}" type="slidenum">
              <a:rPr lang="en-US" smtClean="0"/>
              <a:t>7</a:t>
            </a:fld>
            <a:endParaRPr lang="en-US"/>
          </a:p>
        </p:txBody>
      </p:sp>
    </p:spTree>
    <p:extLst>
      <p:ext uri="{BB962C8B-B14F-4D97-AF65-F5344CB8AC3E}">
        <p14:creationId xmlns:p14="http://schemas.microsoft.com/office/powerpoint/2010/main" val="77057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a:t>
            </a:r>
            <a:r>
              <a:rPr lang="en-US" b="0" dirty="0"/>
              <a:t> 29 seconds</a:t>
            </a:r>
            <a:endParaRPr lang="en-US" b="1" dirty="0"/>
          </a:p>
          <a:p>
            <a:r>
              <a:rPr lang="en-US" b="1" dirty="0"/>
              <a:t>Objectives:</a:t>
            </a:r>
            <a:r>
              <a:rPr lang="en-US" b="0" dirty="0"/>
              <a:t> Overview</a:t>
            </a:r>
            <a:r>
              <a:rPr lang="en-US" b="0" baseline="0" dirty="0"/>
              <a:t> of program objectives.</a:t>
            </a:r>
            <a:endParaRPr lang="en-US" b="1" dirty="0"/>
          </a:p>
          <a:p>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5</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purpose of Azure PMM Onboarding goes beyond training. This is not a seminar you attend, but an on-going process that promotes awareness of resources in order to help our team achieve readiness. Throughout the onboarding process, best practices are captured to further refine our offerings. You will be connected with training resources, as well as the people who can help you continue to develop new skills and knowledge. The idea is provide the support you need to gain mastery.</a:t>
            </a:r>
            <a:endParaRPr lang="en-US" sz="1200" kern="1200" dirty="0">
              <a:solidFill>
                <a:schemeClr val="tx1"/>
              </a:solidFill>
              <a:effectLst/>
              <a:latin typeface="+mn-lt"/>
              <a:ea typeface="+mn-ea"/>
              <a:cs typeface="+mn-cs"/>
            </a:endParaRPr>
          </a:p>
          <a:p>
            <a:r>
              <a:rPr lang="en-US" b="1" dirty="0"/>
              <a:t>Length of voiceover: </a:t>
            </a:r>
            <a:r>
              <a:rPr lang="en-US" b="0" dirty="0"/>
              <a:t>00:29 seconds</a:t>
            </a:r>
          </a:p>
          <a:p>
            <a:r>
              <a:rPr lang="en-US" b="1" dirty="0"/>
              <a:t>Elements: </a:t>
            </a:r>
            <a:r>
              <a:rPr lang="en-US" b="0" dirty="0"/>
              <a:t>Lifestyle image with bullet points.</a:t>
            </a:r>
            <a:endParaRPr lang="en-US" b="1"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751064-6D72-44D3-8788-68AEDEE41AD5}" type="slidenum">
              <a:rPr lang="en-US" smtClean="0"/>
              <a:t>8</a:t>
            </a:fld>
            <a:endParaRPr lang="en-US"/>
          </a:p>
        </p:txBody>
      </p:sp>
    </p:spTree>
    <p:extLst>
      <p:ext uri="{BB962C8B-B14F-4D97-AF65-F5344CB8AC3E}">
        <p14:creationId xmlns:p14="http://schemas.microsoft.com/office/powerpoint/2010/main" val="2130759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a:t>
            </a:r>
            <a:r>
              <a:rPr lang="en-US" b="0" dirty="0"/>
              <a:t> 16 seconds</a:t>
            </a:r>
            <a:endParaRPr lang="en-US" b="1" dirty="0"/>
          </a:p>
          <a:p>
            <a:r>
              <a:rPr lang="en-US" b="1" dirty="0"/>
              <a:t>Objectives:</a:t>
            </a:r>
            <a:r>
              <a:rPr lang="en-US" b="0" dirty="0"/>
              <a:t> Overview</a:t>
            </a:r>
            <a:r>
              <a:rPr lang="en-US" b="0" baseline="0" dirty="0"/>
              <a:t> of program objectives.</a:t>
            </a:r>
            <a:endParaRPr lang="en-US" b="1" dirty="0"/>
          </a:p>
          <a:p>
            <a:r>
              <a:rPr lang="en-US" sz="1200" b="1" kern="1200" dirty="0">
                <a:solidFill>
                  <a:schemeClr val="tx1"/>
                </a:solidFill>
                <a:effectLst/>
                <a:latin typeface="+mn-lt"/>
                <a:ea typeface="+mn-ea"/>
                <a:cs typeface="+mn-cs"/>
              </a:rPr>
              <a:t>Scene#: </a:t>
            </a:r>
            <a:r>
              <a:rPr lang="en-US" sz="1200" b="0" kern="1200" dirty="0">
                <a:solidFill>
                  <a:schemeClr val="tx1"/>
                </a:solidFill>
                <a:effectLst/>
                <a:latin typeface="+mn-lt"/>
                <a:ea typeface="+mn-ea"/>
                <a:cs typeface="+mn-cs"/>
              </a:rPr>
              <a:t>5 (cont.)</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a:t>
            </a:r>
          </a:p>
          <a:p>
            <a:r>
              <a:rPr lang="en-US" sz="1200" kern="1200" dirty="0">
                <a:solidFill>
                  <a:schemeClr val="tx1"/>
                </a:solidFill>
                <a:effectLst/>
                <a:latin typeface="+mn-lt"/>
                <a:ea typeface="+mn-ea"/>
                <a:cs typeface="+mn-cs"/>
              </a:rPr>
              <a:t>Within each module you will learn about the key pillars of the Azure PMM, so that you can gain an understanding of the rhythm of the</a:t>
            </a:r>
            <a:r>
              <a:rPr lang="en-US" sz="1200" kern="1200" baseline="0" dirty="0">
                <a:solidFill>
                  <a:schemeClr val="tx1"/>
                </a:solidFill>
                <a:effectLst/>
                <a:latin typeface="+mn-lt"/>
                <a:ea typeface="+mn-ea"/>
                <a:cs typeface="+mn-cs"/>
              </a:rPr>
              <a:t> business. The onboarding process will also introduce you to Azure PMM Tools as well as Marketing Insights.</a:t>
            </a:r>
            <a:endParaRPr lang="en-US" sz="1200" kern="1200" dirty="0">
              <a:solidFill>
                <a:schemeClr val="tx1"/>
              </a:solidFill>
              <a:effectLst/>
              <a:latin typeface="+mn-lt"/>
              <a:ea typeface="+mn-ea"/>
              <a:cs typeface="+mn-cs"/>
            </a:endParaRPr>
          </a:p>
          <a:p>
            <a:r>
              <a:rPr lang="en-US" b="1" dirty="0"/>
              <a:t>Length of voiceover: </a:t>
            </a:r>
            <a:r>
              <a:rPr lang="en-US" b="0" dirty="0"/>
              <a:t>00:16 seconds</a:t>
            </a:r>
          </a:p>
          <a:p>
            <a:r>
              <a:rPr lang="en-US" b="1" dirty="0"/>
              <a:t>Elements: </a:t>
            </a:r>
            <a:r>
              <a:rPr lang="en-US" b="0" dirty="0"/>
              <a:t>Lifestyle image with bullet points.</a:t>
            </a:r>
            <a:endParaRPr lang="en-US" b="1"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751064-6D72-44D3-8788-68AEDEE41AD5}" type="slidenum">
              <a:rPr lang="en-US" smtClean="0"/>
              <a:t>9</a:t>
            </a:fld>
            <a:endParaRPr lang="en-US"/>
          </a:p>
        </p:txBody>
      </p:sp>
    </p:spTree>
    <p:extLst>
      <p:ext uri="{BB962C8B-B14F-4D97-AF65-F5344CB8AC3E}">
        <p14:creationId xmlns:p14="http://schemas.microsoft.com/office/powerpoint/2010/main" val="2613931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5141" y="698269"/>
            <a:ext cx="10964487" cy="2811694"/>
          </a:xfrm>
        </p:spPr>
        <p:txBody>
          <a:bodyPr anchor="b"/>
          <a:lstStyle>
            <a:lvl1pPr algn="l">
              <a:defRPr sz="6000">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615141" y="3602037"/>
            <a:ext cx="10964487" cy="2607569"/>
          </a:xfr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64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1BBCA0-1110-4FDF-9B20-4A298CF1EC3E}" type="datetimeFigureOut">
              <a:rPr lang="en-US" smtClean="0"/>
              <a:t>3/29/2017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88EA7-E635-4943-BABE-0036C112F8D1}" type="slidenum">
              <a:rPr lang="en-US" smtClean="0"/>
              <a:t>‹#›</a:t>
            </a:fld>
            <a:endParaRPr lang="en-US"/>
          </a:p>
        </p:txBody>
      </p:sp>
    </p:spTree>
    <p:extLst>
      <p:ext uri="{BB962C8B-B14F-4D97-AF65-F5344CB8AC3E}">
        <p14:creationId xmlns:p14="http://schemas.microsoft.com/office/powerpoint/2010/main" val="58533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1BBCA0-1110-4FDF-9B20-4A298CF1EC3E}" type="datetimeFigureOut">
              <a:rPr lang="en-US" smtClean="0"/>
              <a:t>3/29/2017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88EA7-E635-4943-BABE-0036C112F8D1}" type="slidenum">
              <a:rPr lang="en-US" smtClean="0"/>
              <a:t>‹#›</a:t>
            </a:fld>
            <a:endParaRPr lang="en-US"/>
          </a:p>
        </p:txBody>
      </p:sp>
    </p:spTree>
    <p:extLst>
      <p:ext uri="{BB962C8B-B14F-4D97-AF65-F5344CB8AC3E}">
        <p14:creationId xmlns:p14="http://schemas.microsoft.com/office/powerpoint/2010/main" val="681422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BBCA0-1110-4FDF-9B20-4A298CF1EC3E}" type="datetimeFigureOut">
              <a:rPr lang="en-US" smtClean="0"/>
              <a:t>3/29/2017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88EA7-E635-4943-BABE-0036C112F8D1}" type="slidenum">
              <a:rPr lang="en-US" smtClean="0"/>
              <a:t>‹#›</a:t>
            </a:fld>
            <a:endParaRPr lang="en-US"/>
          </a:p>
        </p:txBody>
      </p:sp>
    </p:spTree>
    <p:extLst>
      <p:ext uri="{BB962C8B-B14F-4D97-AF65-F5344CB8AC3E}">
        <p14:creationId xmlns:p14="http://schemas.microsoft.com/office/powerpoint/2010/main" val="2097646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BBCA0-1110-4FDF-9B20-4A298CF1EC3E}" type="datetimeFigureOut">
              <a:rPr lang="en-US" smtClean="0"/>
              <a:t>3/29/2017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88EA7-E635-4943-BABE-0036C112F8D1}" type="slidenum">
              <a:rPr lang="en-US" smtClean="0"/>
              <a:t>‹#›</a:t>
            </a:fld>
            <a:endParaRPr lang="en-US"/>
          </a:p>
        </p:txBody>
      </p:sp>
    </p:spTree>
    <p:extLst>
      <p:ext uri="{BB962C8B-B14F-4D97-AF65-F5344CB8AC3E}">
        <p14:creationId xmlns:p14="http://schemas.microsoft.com/office/powerpoint/2010/main" val="1574282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0094" y="1857376"/>
            <a:ext cx="3386755" cy="969917"/>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78519" y="785812"/>
            <a:ext cx="3298246" cy="6072188"/>
          </a:xfrm>
          <a:prstGeom prst="rect">
            <a:avLst/>
          </a:prstGeom>
        </p:spPr>
      </p:pic>
      <p:cxnSp>
        <p:nvCxnSpPr>
          <p:cNvPr id="10" name="Straight Connector 9"/>
          <p:cNvCxnSpPr/>
          <p:nvPr userDrawn="1"/>
        </p:nvCxnSpPr>
        <p:spPr>
          <a:xfrm>
            <a:off x="400093" y="2827292"/>
            <a:ext cx="847842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00093" y="4572000"/>
            <a:ext cx="847842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391718" y="4714875"/>
            <a:ext cx="6619568" cy="571500"/>
          </a:xfrm>
          <a:prstGeom prst="rect">
            <a:avLst/>
          </a:prstGeom>
        </p:spPr>
        <p:txBody>
          <a:bodyPr lIns="85719" tIns="42861" rIns="85719" bIns="42861"/>
          <a:lstStyle>
            <a:lvl1pPr marL="0" indent="0">
              <a:buFontTx/>
              <a:buNone/>
              <a:defRPr sz="3200" b="0" baseline="0">
                <a:solidFill>
                  <a:schemeClr val="bg1"/>
                </a:solidFill>
                <a:latin typeface="ITC Avant Garde Std Md" panose="02000607030000020004" pitchFamily="50" charset="0"/>
              </a:defRPr>
            </a:lvl1pPr>
            <a:lvl2pPr marL="477428" indent="0">
              <a:buFontTx/>
              <a:buNone/>
              <a:defRPr/>
            </a:lvl2pPr>
            <a:lvl3pPr marL="954857" indent="0">
              <a:buFontTx/>
              <a:buNone/>
              <a:defRPr/>
            </a:lvl3pPr>
            <a:lvl4pPr marL="1432286" indent="0">
              <a:buFontTx/>
              <a:buNone/>
              <a:defRPr/>
            </a:lvl4pPr>
            <a:lvl5pPr marL="1909715" indent="0">
              <a:buFontTx/>
              <a:buNone/>
              <a:defRPr/>
            </a:lvl5pPr>
          </a:lstStyle>
          <a:p>
            <a:pPr lvl="0"/>
            <a:r>
              <a:rPr lang="en-US" dirty="0"/>
              <a:t>Presenter Name</a:t>
            </a:r>
          </a:p>
        </p:txBody>
      </p:sp>
      <p:sp>
        <p:nvSpPr>
          <p:cNvPr id="14" name="Text Placeholder 12"/>
          <p:cNvSpPr>
            <a:spLocks noGrp="1"/>
          </p:cNvSpPr>
          <p:nvPr>
            <p:ph type="body" sz="quarter" idx="11" hasCustomPrompt="1"/>
          </p:nvPr>
        </p:nvSpPr>
        <p:spPr>
          <a:xfrm>
            <a:off x="391718" y="5286375"/>
            <a:ext cx="6619568" cy="571500"/>
          </a:xfrm>
          <a:prstGeom prst="rect">
            <a:avLst/>
          </a:prstGeom>
        </p:spPr>
        <p:txBody>
          <a:bodyPr lIns="85719" tIns="42861" rIns="85719" bIns="42861"/>
          <a:lstStyle>
            <a:lvl1pPr marL="0" indent="0">
              <a:buFontTx/>
              <a:buNone/>
              <a:defRPr sz="2400" b="0" baseline="0">
                <a:solidFill>
                  <a:schemeClr val="bg1"/>
                </a:solidFill>
                <a:latin typeface="ITC Avant Garde Std Md" panose="02000607030000020004" pitchFamily="50" charset="0"/>
              </a:defRPr>
            </a:lvl1pPr>
            <a:lvl2pPr marL="477428" indent="0">
              <a:buFontTx/>
              <a:buNone/>
              <a:defRPr/>
            </a:lvl2pPr>
            <a:lvl3pPr marL="954857" indent="0">
              <a:buFontTx/>
              <a:buNone/>
              <a:defRPr/>
            </a:lvl3pPr>
            <a:lvl4pPr marL="1432286" indent="0">
              <a:buFontTx/>
              <a:buNone/>
              <a:defRPr/>
            </a:lvl4pPr>
            <a:lvl5pPr marL="1909715" indent="0">
              <a:buFontTx/>
              <a:buNone/>
              <a:defRPr/>
            </a:lvl5pPr>
          </a:lstStyle>
          <a:p>
            <a:pPr lvl="0"/>
            <a:r>
              <a:rPr lang="en-US" dirty="0"/>
              <a:t>Date</a:t>
            </a:r>
          </a:p>
        </p:txBody>
      </p:sp>
      <p:sp>
        <p:nvSpPr>
          <p:cNvPr id="15" name="Text Placeholder 12"/>
          <p:cNvSpPr>
            <a:spLocks noGrp="1"/>
          </p:cNvSpPr>
          <p:nvPr>
            <p:ph type="body" sz="quarter" idx="12" hasCustomPrompt="1"/>
          </p:nvPr>
        </p:nvSpPr>
        <p:spPr>
          <a:xfrm>
            <a:off x="459130" y="2898728"/>
            <a:ext cx="8401454" cy="1601835"/>
          </a:xfrm>
          <a:prstGeom prst="rect">
            <a:avLst/>
          </a:prstGeom>
        </p:spPr>
        <p:txBody>
          <a:bodyPr lIns="85719" tIns="42861" rIns="85719" bIns="42861"/>
          <a:lstStyle>
            <a:lvl1pPr marL="0" indent="0">
              <a:buFontTx/>
              <a:buNone/>
              <a:defRPr sz="5500" b="0" baseline="0">
                <a:solidFill>
                  <a:schemeClr val="bg1"/>
                </a:solidFill>
                <a:latin typeface="ITC Avant Garde Std Md" panose="02000607030000020004" pitchFamily="50" charset="0"/>
              </a:defRPr>
            </a:lvl1pPr>
            <a:lvl2pPr marL="477428" indent="0">
              <a:buFontTx/>
              <a:buNone/>
              <a:defRPr/>
            </a:lvl2pPr>
            <a:lvl3pPr marL="954857" indent="0">
              <a:buFontTx/>
              <a:buNone/>
              <a:defRPr/>
            </a:lvl3pPr>
            <a:lvl4pPr marL="1432286" indent="0">
              <a:buFontTx/>
              <a:buNone/>
              <a:defRPr/>
            </a:lvl4pPr>
            <a:lvl5pPr marL="1909715" indent="0">
              <a:buFontTx/>
              <a:buNone/>
              <a:defRPr/>
            </a:lvl5pPr>
          </a:lstStyle>
          <a:p>
            <a:pPr lvl="0"/>
            <a:r>
              <a:rPr lang="en-US" dirty="0"/>
              <a:t>Title goes here</a:t>
            </a:r>
          </a:p>
        </p:txBody>
      </p:sp>
    </p:spTree>
    <p:extLst>
      <p:ext uri="{BB962C8B-B14F-4D97-AF65-F5344CB8AC3E}">
        <p14:creationId xmlns:p14="http://schemas.microsoft.com/office/powerpoint/2010/main" val="6907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 Dark">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46149" y="6215063"/>
            <a:ext cx="1154575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3585" y="6295512"/>
            <a:ext cx="1616406" cy="462914"/>
          </a:xfrm>
          <a:prstGeom prst="rect">
            <a:avLst/>
          </a:prstGeom>
        </p:spPr>
      </p:pic>
    </p:spTree>
    <p:extLst>
      <p:ext uri="{BB962C8B-B14F-4D97-AF65-F5344CB8AC3E}">
        <p14:creationId xmlns:p14="http://schemas.microsoft.com/office/powerpoint/2010/main" val="2392043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 Dark">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3585" y="6295512"/>
            <a:ext cx="1616406" cy="462914"/>
          </a:xfrm>
          <a:prstGeom prst="rect">
            <a:avLst/>
          </a:prstGeom>
        </p:spPr>
      </p:pic>
    </p:spTree>
    <p:extLst>
      <p:ext uri="{BB962C8B-B14F-4D97-AF65-F5344CB8AC3E}">
        <p14:creationId xmlns:p14="http://schemas.microsoft.com/office/powerpoint/2010/main" val="522679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214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Break/Appendix">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46149" y="6215063"/>
            <a:ext cx="1154575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3585" y="6295512"/>
            <a:ext cx="1616406" cy="462914"/>
          </a:xfrm>
          <a:prstGeom prst="rect">
            <a:avLst/>
          </a:prstGeom>
        </p:spPr>
      </p:pic>
      <p:sp>
        <p:nvSpPr>
          <p:cNvPr id="3" name="Text Placeholder 2"/>
          <p:cNvSpPr>
            <a:spLocks noGrp="1"/>
          </p:cNvSpPr>
          <p:nvPr>
            <p:ph type="body" sz="quarter" idx="10" hasCustomPrompt="1"/>
          </p:nvPr>
        </p:nvSpPr>
        <p:spPr>
          <a:xfrm>
            <a:off x="434758" y="2895648"/>
            <a:ext cx="6542596" cy="1643063"/>
          </a:xfrm>
          <a:prstGeom prst="rect">
            <a:avLst/>
          </a:prstGeom>
        </p:spPr>
        <p:txBody>
          <a:bodyPr lIns="85719" tIns="42861" rIns="85719" bIns="42861" anchor="ctr"/>
          <a:lstStyle>
            <a:lvl1pPr marL="0" indent="0">
              <a:buFontTx/>
              <a:buNone/>
              <a:defRPr sz="6100" b="1">
                <a:solidFill>
                  <a:schemeClr val="bg1"/>
                </a:solidFill>
                <a:latin typeface="ITC Avant Garde Std Md" panose="02000607030000020004" pitchFamily="50" charset="0"/>
              </a:defRPr>
            </a:lvl1pPr>
          </a:lstStyle>
          <a:p>
            <a:pPr lvl="0"/>
            <a:r>
              <a:rPr lang="en-US" dirty="0"/>
              <a:t>appendix</a:t>
            </a:r>
          </a:p>
        </p:txBody>
      </p:sp>
      <p:cxnSp>
        <p:nvCxnSpPr>
          <p:cNvPr id="7" name="Straight Connector 6"/>
          <p:cNvCxnSpPr/>
          <p:nvPr userDrawn="1"/>
        </p:nvCxnSpPr>
        <p:spPr>
          <a:xfrm>
            <a:off x="400093" y="2827292"/>
            <a:ext cx="847842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00093" y="4572000"/>
            <a:ext cx="847842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079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46149" y="6215063"/>
            <a:ext cx="1154575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93585" y="6254752"/>
            <a:ext cx="1616406" cy="586767"/>
          </a:xfrm>
          <a:prstGeom prst="rect">
            <a:avLst/>
          </a:prstGeom>
        </p:spPr>
      </p:pic>
    </p:spTree>
    <p:extLst>
      <p:ext uri="{BB962C8B-B14F-4D97-AF65-F5344CB8AC3E}">
        <p14:creationId xmlns:p14="http://schemas.microsoft.com/office/powerpoint/2010/main" val="310239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5141" y="2884516"/>
            <a:ext cx="2743201" cy="999519"/>
          </a:xfrm>
        </p:spPr>
        <p:txBody>
          <a:bodyPr anchor="b">
            <a:noAutofit/>
          </a:bodyPr>
          <a:lstStyle>
            <a:lvl1pPr algn="l">
              <a:defRPr sz="4800" b="1">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5" name="Text Placeholder 2"/>
          <p:cNvSpPr>
            <a:spLocks noGrp="1"/>
          </p:cNvSpPr>
          <p:nvPr>
            <p:ph type="body" idx="1"/>
          </p:nvPr>
        </p:nvSpPr>
        <p:spPr>
          <a:xfrm>
            <a:off x="3358343" y="2884515"/>
            <a:ext cx="2737658" cy="999520"/>
          </a:xfrm>
        </p:spPr>
        <p:txBody>
          <a:bodyPr anchor="b">
            <a:noAutofit/>
          </a:bodyPr>
          <a:lstStyle>
            <a:lvl1pPr marL="0" indent="0">
              <a:buNone/>
              <a:defRPr sz="4800" b="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439568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0094" y="1857376"/>
            <a:ext cx="3386755" cy="969917"/>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78519" y="785812"/>
            <a:ext cx="3298246" cy="6072188"/>
          </a:xfrm>
          <a:prstGeom prst="rect">
            <a:avLst/>
          </a:prstGeom>
        </p:spPr>
      </p:pic>
      <p:sp>
        <p:nvSpPr>
          <p:cNvPr id="2" name="TextBox 1"/>
          <p:cNvSpPr txBox="1"/>
          <p:nvPr userDrawn="1"/>
        </p:nvSpPr>
        <p:spPr>
          <a:xfrm>
            <a:off x="461006" y="3180273"/>
            <a:ext cx="8312946" cy="1112444"/>
          </a:xfrm>
          <a:prstGeom prst="rect">
            <a:avLst/>
          </a:prstGeom>
          <a:noFill/>
        </p:spPr>
        <p:txBody>
          <a:bodyPr wrap="square" lIns="85719" tIns="42861" rIns="85719" bIns="42861" rtlCol="0">
            <a:spAutoFit/>
          </a:bodyPr>
          <a:lstStyle/>
          <a:p>
            <a:r>
              <a:rPr lang="en-US" sz="6700" b="1" dirty="0">
                <a:solidFill>
                  <a:schemeClr val="bg1"/>
                </a:solidFill>
                <a:latin typeface="ITC Avant Garde Std Md" panose="02000607030000020004" pitchFamily="50" charset="0"/>
              </a:rPr>
              <a:t>thank you</a:t>
            </a:r>
          </a:p>
        </p:txBody>
      </p:sp>
      <p:cxnSp>
        <p:nvCxnSpPr>
          <p:cNvPr id="12" name="Straight Connector 11"/>
          <p:cNvCxnSpPr/>
          <p:nvPr userDrawn="1"/>
        </p:nvCxnSpPr>
        <p:spPr>
          <a:xfrm>
            <a:off x="400093" y="2827292"/>
            <a:ext cx="847842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00093" y="4572000"/>
            <a:ext cx="847842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655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lIns="85719" tIns="42861" rIns="85719" bIns="42861"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a:prstGeom prst="rect">
            <a:avLst/>
          </a:prstGeom>
        </p:spPr>
        <p:txBody>
          <a:bodyPr lIns="85719" tIns="42861" rIns="85719" bIns="42861"/>
          <a:lstStyle>
            <a:lvl1pPr marL="0" indent="0">
              <a:buNone/>
              <a:defRPr sz="2400">
                <a:solidFill>
                  <a:schemeClr val="tx1">
                    <a:tint val="75000"/>
                  </a:schemeClr>
                </a:solidFill>
              </a:defRPr>
            </a:lvl1pPr>
            <a:lvl2pPr marL="457196" indent="0">
              <a:buNone/>
              <a:defRPr sz="2000">
                <a:solidFill>
                  <a:schemeClr val="tx1">
                    <a:tint val="75000"/>
                  </a:schemeClr>
                </a:solidFill>
              </a:defRPr>
            </a:lvl2pPr>
            <a:lvl3pPr marL="914393" indent="0">
              <a:buNone/>
              <a:defRPr sz="1800">
                <a:solidFill>
                  <a:schemeClr val="tx1">
                    <a:tint val="75000"/>
                  </a:schemeClr>
                </a:solidFill>
              </a:defRPr>
            </a:lvl3pPr>
            <a:lvl4pPr marL="1371590" indent="0">
              <a:buNone/>
              <a:defRPr sz="1600">
                <a:solidFill>
                  <a:schemeClr val="tx1">
                    <a:tint val="75000"/>
                  </a:schemeClr>
                </a:solidFill>
              </a:defRPr>
            </a:lvl4pPr>
            <a:lvl5pPr marL="1828786" indent="0">
              <a:buNone/>
              <a:defRPr sz="1600">
                <a:solidFill>
                  <a:schemeClr val="tx1">
                    <a:tint val="75000"/>
                  </a:schemeClr>
                </a:solidFill>
              </a:defRPr>
            </a:lvl5pPr>
            <a:lvl6pPr marL="2285982" indent="0">
              <a:buNone/>
              <a:defRPr sz="1600">
                <a:solidFill>
                  <a:schemeClr val="tx1">
                    <a:tint val="75000"/>
                  </a:schemeClr>
                </a:solidFill>
              </a:defRPr>
            </a:lvl6pPr>
            <a:lvl7pPr marL="2743178" indent="0">
              <a:buNone/>
              <a:defRPr sz="1600">
                <a:solidFill>
                  <a:schemeClr val="tx1">
                    <a:tint val="75000"/>
                  </a:schemeClr>
                </a:solidFill>
              </a:defRPr>
            </a:lvl7pPr>
            <a:lvl8pPr marL="3200375" indent="0">
              <a:buNone/>
              <a:defRPr sz="1600">
                <a:solidFill>
                  <a:schemeClr val="tx1">
                    <a:tint val="75000"/>
                  </a:schemeClr>
                </a:solidFill>
              </a:defRPr>
            </a:lvl8pPr>
            <a:lvl9pPr marL="365757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5125"/>
          </a:xfrm>
          <a:prstGeom prst="rect">
            <a:avLst/>
          </a:prstGeom>
        </p:spPr>
        <p:txBody>
          <a:bodyPr lIns="85719" tIns="42861" rIns="85719" bIns="42861"/>
          <a:lstStyle/>
          <a:p>
            <a:fld id="{21E97888-AF7C-4A64-9700-D5CA476339F5}" type="datetimeFigureOut">
              <a:rPr lang="en-US" smtClean="0"/>
              <a:t>3/29/2017</a:t>
            </a:fld>
            <a:endParaRPr lang="en-US" dirty="0"/>
          </a:p>
        </p:txBody>
      </p:sp>
      <p:sp>
        <p:nvSpPr>
          <p:cNvPr id="5" name="Footer Placeholder 4"/>
          <p:cNvSpPr>
            <a:spLocks noGrp="1"/>
          </p:cNvSpPr>
          <p:nvPr>
            <p:ph type="ftr" sz="quarter" idx="11"/>
          </p:nvPr>
        </p:nvSpPr>
        <p:spPr>
          <a:xfrm>
            <a:off x="4038601" y="6356353"/>
            <a:ext cx="4114800" cy="365125"/>
          </a:xfrm>
          <a:prstGeom prst="rect">
            <a:avLst/>
          </a:prstGeom>
        </p:spPr>
        <p:txBody>
          <a:bodyPr lIns="85719" tIns="42861" rIns="85719" bIns="42861"/>
          <a:lstStyle/>
          <a:p>
            <a:endParaRPr lang="en-US" dirty="0"/>
          </a:p>
        </p:txBody>
      </p:sp>
      <p:sp>
        <p:nvSpPr>
          <p:cNvPr id="6" name="Slide Number Placeholder 5"/>
          <p:cNvSpPr>
            <a:spLocks noGrp="1"/>
          </p:cNvSpPr>
          <p:nvPr>
            <p:ph type="sldNum" sz="quarter" idx="12"/>
          </p:nvPr>
        </p:nvSpPr>
        <p:spPr>
          <a:xfrm>
            <a:off x="8610601" y="6356353"/>
            <a:ext cx="2743200" cy="365125"/>
          </a:xfrm>
          <a:prstGeom prst="rect">
            <a:avLst/>
          </a:prstGeom>
        </p:spPr>
        <p:txBody>
          <a:bodyPr lIns="85719" tIns="42861" rIns="85719" bIns="42861"/>
          <a:lstStyle/>
          <a:p>
            <a:fld id="{AF2D452B-C338-45F2-8698-952923512744}" type="slidenum">
              <a:rPr lang="en-US" smtClean="0"/>
              <a:t>‹#›</a:t>
            </a:fld>
            <a:endParaRPr lang="en-US" dirty="0"/>
          </a:p>
        </p:txBody>
      </p:sp>
    </p:spTree>
    <p:extLst>
      <p:ext uri="{BB962C8B-B14F-4D97-AF65-F5344CB8AC3E}">
        <p14:creationId xmlns:p14="http://schemas.microsoft.com/office/powerpoint/2010/main" val="1120175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6" name="Rectangle 5"/>
          <p:cNvSpPr/>
          <p:nvPr userDrawn="1"/>
        </p:nvSpPr>
        <p:spPr>
          <a:xfrm>
            <a:off x="3229232" y="2"/>
            <a:ext cx="8962767" cy="881448"/>
          </a:xfrm>
          <a:prstGeom prst="rect">
            <a:avLst/>
          </a:prstGeom>
          <a:solidFill>
            <a:srgbClr val="343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3229233" cy="881450"/>
          </a:xfrm>
          <a:prstGeom prst="rect">
            <a:avLst/>
          </a:prstGeom>
          <a:solidFill>
            <a:srgbClr val="2C2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3151" y="1"/>
            <a:ext cx="3156079" cy="881449"/>
          </a:xfrm>
          <a:prstGeom prst="rect">
            <a:avLst/>
          </a:prstGeom>
        </p:spPr>
        <p:txBody>
          <a:bodyPr lIns="9144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9303" y="2677297"/>
            <a:ext cx="11024286" cy="391979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70918" y="77007"/>
            <a:ext cx="2540067" cy="727438"/>
          </a:xfrm>
          <a:prstGeom prst="rect">
            <a:avLst/>
          </a:prstGeom>
        </p:spPr>
      </p:pic>
    </p:spTree>
    <p:extLst>
      <p:ext uri="{BB962C8B-B14F-4D97-AF65-F5344CB8AC3E}">
        <p14:creationId xmlns:p14="http://schemas.microsoft.com/office/powerpoint/2010/main" val="366638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515" y="698269"/>
            <a:ext cx="10981113" cy="906087"/>
          </a:xfrm>
        </p:spPr>
        <p:txBody>
          <a:bodyPr>
            <a:normAutofit/>
          </a:bodyPr>
          <a:lstStyle>
            <a:lvl1pPr>
              <a:defRPr sz="40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598516" y="1825625"/>
            <a:ext cx="10981112" cy="4351338"/>
          </a:xfr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237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516" y="698269"/>
            <a:ext cx="5494714" cy="906087"/>
          </a:xfrm>
        </p:spPr>
        <p:txBody>
          <a:bodyPr>
            <a:normAutofit/>
          </a:bodyPr>
          <a:lstStyle>
            <a:lvl1pPr>
              <a:defRPr sz="4000">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598516" y="1825625"/>
            <a:ext cx="5494713" cy="4351338"/>
          </a:xfr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7044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11BBCA0-1110-4FDF-9B20-4A298CF1EC3E}" type="datetimeFigureOut">
              <a:rPr lang="en-US" smtClean="0"/>
              <a:t>3/29/2017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88EA7-E635-4943-BABE-0036C112F8D1}" type="slidenum">
              <a:rPr lang="en-US" smtClean="0"/>
              <a:t>‹#›</a:t>
            </a:fld>
            <a:endParaRPr lang="en-US"/>
          </a:p>
        </p:txBody>
      </p:sp>
    </p:spTree>
    <p:extLst>
      <p:ext uri="{BB962C8B-B14F-4D97-AF65-F5344CB8AC3E}">
        <p14:creationId xmlns:p14="http://schemas.microsoft.com/office/powerpoint/2010/main" val="1081360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5141" y="689956"/>
            <a:ext cx="10947863" cy="1000732"/>
          </a:xfrm>
        </p:spPr>
        <p:txBody>
          <a:bodyPr/>
          <a:lstStyle>
            <a:lvl1pPr>
              <a:defRPr>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Content Placeholder 2"/>
          <p:cNvSpPr>
            <a:spLocks noGrp="1"/>
          </p:cNvSpPr>
          <p:nvPr>
            <p:ph sz="half" idx="1"/>
          </p:nvPr>
        </p:nvSpPr>
        <p:spPr>
          <a:xfrm>
            <a:off x="615142" y="1825625"/>
            <a:ext cx="5404658" cy="4351338"/>
          </a:xfr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9080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2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BBCA0-1110-4FDF-9B20-4A298CF1EC3E}" type="datetimeFigureOut">
              <a:rPr lang="en-US" smtClean="0"/>
              <a:t>3/29/2017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588EA7-E635-4943-BABE-0036C112F8D1}" type="slidenum">
              <a:rPr lang="en-US" smtClean="0"/>
              <a:t>‹#›</a:t>
            </a:fld>
            <a:endParaRPr lang="en-US"/>
          </a:p>
        </p:txBody>
      </p:sp>
    </p:spTree>
    <p:extLst>
      <p:ext uri="{BB962C8B-B14F-4D97-AF65-F5344CB8AC3E}">
        <p14:creationId xmlns:p14="http://schemas.microsoft.com/office/powerpoint/2010/main" val="226045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BBCA0-1110-4FDF-9B20-4A298CF1EC3E}" type="datetimeFigureOut">
              <a:rPr lang="en-US" smtClean="0"/>
              <a:t>3/29/2017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88EA7-E635-4943-BABE-0036C112F8D1}" type="slidenum">
              <a:rPr lang="en-US" smtClean="0"/>
              <a:t>‹#›</a:t>
            </a:fld>
            <a:endParaRPr lang="en-US"/>
          </a:p>
        </p:txBody>
      </p:sp>
    </p:spTree>
    <p:extLst>
      <p:ext uri="{BB962C8B-B14F-4D97-AF65-F5344CB8AC3E}">
        <p14:creationId xmlns:p14="http://schemas.microsoft.com/office/powerpoint/2010/main" val="2199418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BBCA0-1110-4FDF-9B20-4A298CF1EC3E}" type="datetimeFigureOut">
              <a:rPr lang="en-US" smtClean="0"/>
              <a:t>3/29/2017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88EA7-E635-4943-BABE-0036C112F8D1}" type="slidenum">
              <a:rPr lang="en-US" smtClean="0"/>
              <a:t>‹#›</a:t>
            </a:fld>
            <a:endParaRPr lang="en-US"/>
          </a:p>
        </p:txBody>
      </p:sp>
      <p:sp>
        <p:nvSpPr>
          <p:cNvPr id="6" name="Rectangle 5"/>
          <p:cNvSpPr/>
          <p:nvPr userDrawn="1"/>
        </p:nvSpPr>
        <p:spPr>
          <a:xfrm rot="21075106">
            <a:off x="566857" y="2025225"/>
            <a:ext cx="11058285" cy="1569660"/>
          </a:xfrm>
          <a:prstGeom prst="rect">
            <a:avLst/>
          </a:prstGeom>
          <a:noFill/>
        </p:spPr>
        <p:txBody>
          <a:bodyPr wrap="none" lIns="91440" tIns="45720" rIns="91440" bIns="45720">
            <a:spAutoFit/>
          </a:bodyPr>
          <a:lstStyle/>
          <a:p>
            <a:pPr algn="ctr"/>
            <a:r>
              <a:rPr lang="en-US" sz="9600" b="1" i="1" cap="none" spc="50" dirty="0">
                <a:ln w="0">
                  <a:solidFill>
                    <a:schemeClr val="bg1">
                      <a:alpha val="61000"/>
                    </a:schemeClr>
                  </a:solidFill>
                </a:ln>
                <a:noFill/>
                <a:effectLst/>
                <a:latin typeface="Segoe UI Light" panose="020B0502040204020203" pitchFamily="34" charset="0"/>
                <a:cs typeface="Segoe UI Light" panose="020B0502040204020203" pitchFamily="34" charset="0"/>
              </a:rPr>
              <a:t>forecast from Dec 22</a:t>
            </a:r>
          </a:p>
        </p:txBody>
      </p:sp>
    </p:spTree>
    <p:extLst>
      <p:ext uri="{BB962C8B-B14F-4D97-AF65-F5344CB8AC3E}">
        <p14:creationId xmlns:p14="http://schemas.microsoft.com/office/powerpoint/2010/main" val="3049130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BBCA0-1110-4FDF-9B20-4A298CF1EC3E}" type="datetimeFigureOut">
              <a:rPr lang="en-US" smtClean="0"/>
              <a:t>3/29/2017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88EA7-E635-4943-BABE-0036C112F8D1}" type="slidenum">
              <a:rPr lang="en-US" smtClean="0"/>
              <a:t>‹#›</a:t>
            </a:fld>
            <a:endParaRPr lang="en-US"/>
          </a:p>
        </p:txBody>
      </p:sp>
      <p:sp>
        <p:nvSpPr>
          <p:cNvPr id="7" name="Rectangle 6"/>
          <p:cNvSpPr/>
          <p:nvPr userDrawn="1"/>
        </p:nvSpPr>
        <p:spPr>
          <a:xfrm>
            <a:off x="0" y="0"/>
            <a:ext cx="12192000" cy="6858000"/>
          </a:xfrm>
          <a:prstGeom prst="rect">
            <a:avLst/>
          </a:prstGeom>
          <a:solidFill>
            <a:srgbClr val="18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8" name="Pictur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167181360"/>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62" r:id="rId3"/>
    <p:sldLayoutId id="214748368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402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ctr" rtl="0" eaLnBrk="0" fontAlgn="base" hangingPunct="0">
        <a:spcBef>
          <a:spcPct val="0"/>
        </a:spcBef>
        <a:spcAft>
          <a:spcPct val="0"/>
        </a:spcAft>
        <a:defRPr sz="2100">
          <a:solidFill>
            <a:schemeClr val="tx2"/>
          </a:solidFill>
          <a:latin typeface="+mj-lt"/>
          <a:ea typeface="+mj-ea"/>
          <a:cs typeface="+mj-cs"/>
        </a:defRPr>
      </a:lvl1pPr>
      <a:lvl2pPr algn="ctr" rtl="0" eaLnBrk="0" fontAlgn="base" hangingPunct="0">
        <a:spcBef>
          <a:spcPct val="0"/>
        </a:spcBef>
        <a:spcAft>
          <a:spcPct val="0"/>
        </a:spcAft>
        <a:defRPr sz="2100">
          <a:solidFill>
            <a:schemeClr val="tx2"/>
          </a:solidFill>
          <a:latin typeface="Calibri" pitchFamily="34" charset="0"/>
          <a:cs typeface="Arial" charset="0"/>
        </a:defRPr>
      </a:lvl2pPr>
      <a:lvl3pPr algn="ctr" rtl="0" eaLnBrk="0" fontAlgn="base" hangingPunct="0">
        <a:spcBef>
          <a:spcPct val="0"/>
        </a:spcBef>
        <a:spcAft>
          <a:spcPct val="0"/>
        </a:spcAft>
        <a:defRPr sz="2100">
          <a:solidFill>
            <a:schemeClr val="tx2"/>
          </a:solidFill>
          <a:latin typeface="Calibri" pitchFamily="34" charset="0"/>
          <a:cs typeface="Arial" charset="0"/>
        </a:defRPr>
      </a:lvl3pPr>
      <a:lvl4pPr algn="ctr" rtl="0" eaLnBrk="0" fontAlgn="base" hangingPunct="0">
        <a:spcBef>
          <a:spcPct val="0"/>
        </a:spcBef>
        <a:spcAft>
          <a:spcPct val="0"/>
        </a:spcAft>
        <a:defRPr sz="2100">
          <a:solidFill>
            <a:schemeClr val="tx2"/>
          </a:solidFill>
          <a:latin typeface="Calibri" pitchFamily="34" charset="0"/>
          <a:cs typeface="Arial" charset="0"/>
        </a:defRPr>
      </a:lvl4pPr>
      <a:lvl5pPr algn="ctr" rtl="0" eaLnBrk="0" fontAlgn="base" hangingPunct="0">
        <a:spcBef>
          <a:spcPct val="0"/>
        </a:spcBef>
        <a:spcAft>
          <a:spcPct val="0"/>
        </a:spcAft>
        <a:defRPr sz="2100">
          <a:solidFill>
            <a:schemeClr val="tx2"/>
          </a:solidFill>
          <a:latin typeface="Calibri" pitchFamily="34" charset="0"/>
          <a:cs typeface="Arial" charset="0"/>
        </a:defRPr>
      </a:lvl5pPr>
      <a:lvl6pPr marL="477458" algn="ctr" rtl="0" fontAlgn="base">
        <a:spcBef>
          <a:spcPct val="0"/>
        </a:spcBef>
        <a:spcAft>
          <a:spcPct val="0"/>
        </a:spcAft>
        <a:defRPr sz="2100">
          <a:solidFill>
            <a:schemeClr val="tx2"/>
          </a:solidFill>
          <a:latin typeface="Calibri" pitchFamily="34" charset="0"/>
          <a:cs typeface="Arial" charset="0"/>
        </a:defRPr>
      </a:lvl6pPr>
      <a:lvl7pPr marL="954916" algn="ctr" rtl="0" fontAlgn="base">
        <a:spcBef>
          <a:spcPct val="0"/>
        </a:spcBef>
        <a:spcAft>
          <a:spcPct val="0"/>
        </a:spcAft>
        <a:defRPr sz="2100">
          <a:solidFill>
            <a:schemeClr val="tx2"/>
          </a:solidFill>
          <a:latin typeface="Calibri" pitchFamily="34" charset="0"/>
          <a:cs typeface="Arial" charset="0"/>
        </a:defRPr>
      </a:lvl7pPr>
      <a:lvl8pPr marL="1432373" algn="ctr" rtl="0" fontAlgn="base">
        <a:spcBef>
          <a:spcPct val="0"/>
        </a:spcBef>
        <a:spcAft>
          <a:spcPct val="0"/>
        </a:spcAft>
        <a:defRPr sz="2100">
          <a:solidFill>
            <a:schemeClr val="tx2"/>
          </a:solidFill>
          <a:latin typeface="Calibri" pitchFamily="34" charset="0"/>
          <a:cs typeface="Arial" charset="0"/>
        </a:defRPr>
      </a:lvl8pPr>
      <a:lvl9pPr marL="1909833" algn="ctr" rtl="0" fontAlgn="base">
        <a:spcBef>
          <a:spcPct val="0"/>
        </a:spcBef>
        <a:spcAft>
          <a:spcPct val="0"/>
        </a:spcAft>
        <a:defRPr sz="2100">
          <a:solidFill>
            <a:schemeClr val="tx2"/>
          </a:solidFill>
          <a:latin typeface="Calibri" pitchFamily="34" charset="0"/>
          <a:cs typeface="Arial" charset="0"/>
        </a:defRPr>
      </a:lvl9pPr>
    </p:titleStyle>
    <p:bodyStyle>
      <a:lvl1pPr marL="358094" indent="-358094" algn="l" rtl="0" eaLnBrk="0" fontAlgn="base" hangingPunct="0">
        <a:spcBef>
          <a:spcPct val="20000"/>
        </a:spcBef>
        <a:spcAft>
          <a:spcPct val="0"/>
        </a:spcAft>
        <a:buChar char="•"/>
        <a:defRPr sz="3300">
          <a:solidFill>
            <a:schemeClr val="tx1"/>
          </a:solidFill>
          <a:latin typeface="+mn-lt"/>
          <a:ea typeface="+mn-ea"/>
          <a:cs typeface="+mn-cs"/>
        </a:defRPr>
      </a:lvl1pPr>
      <a:lvl2pPr marL="775870" indent="-298414" algn="l" rtl="0" eaLnBrk="0" fontAlgn="base" hangingPunct="0">
        <a:spcBef>
          <a:spcPct val="20000"/>
        </a:spcBef>
        <a:spcAft>
          <a:spcPct val="0"/>
        </a:spcAft>
        <a:buChar char="–"/>
        <a:defRPr sz="2900">
          <a:solidFill>
            <a:schemeClr val="tx1"/>
          </a:solidFill>
          <a:latin typeface="+mn-lt"/>
          <a:cs typeface="+mn-cs"/>
        </a:defRPr>
      </a:lvl2pPr>
      <a:lvl3pPr marL="1193645" indent="-238728" algn="l" rtl="0" eaLnBrk="0" fontAlgn="base" hangingPunct="0">
        <a:spcBef>
          <a:spcPct val="20000"/>
        </a:spcBef>
        <a:spcAft>
          <a:spcPct val="0"/>
        </a:spcAft>
        <a:buChar char="•"/>
        <a:defRPr sz="2400">
          <a:solidFill>
            <a:schemeClr val="tx1"/>
          </a:solidFill>
          <a:latin typeface="+mn-lt"/>
          <a:cs typeface="+mn-cs"/>
        </a:defRPr>
      </a:lvl3pPr>
      <a:lvl4pPr marL="1671104" indent="-238728" algn="l" rtl="0" eaLnBrk="0" fontAlgn="base" hangingPunct="0">
        <a:spcBef>
          <a:spcPct val="20000"/>
        </a:spcBef>
        <a:spcAft>
          <a:spcPct val="0"/>
        </a:spcAft>
        <a:buChar char="–"/>
        <a:defRPr sz="2100">
          <a:solidFill>
            <a:schemeClr val="tx1"/>
          </a:solidFill>
          <a:latin typeface="+mn-lt"/>
          <a:cs typeface="+mn-cs"/>
        </a:defRPr>
      </a:lvl4pPr>
      <a:lvl5pPr marL="2148562" indent="-238728" algn="l" rtl="0" eaLnBrk="0" fontAlgn="base" hangingPunct="0">
        <a:spcBef>
          <a:spcPct val="20000"/>
        </a:spcBef>
        <a:spcAft>
          <a:spcPct val="0"/>
        </a:spcAft>
        <a:buChar char="»"/>
        <a:defRPr sz="2100">
          <a:solidFill>
            <a:schemeClr val="tx1"/>
          </a:solidFill>
          <a:latin typeface="+mn-lt"/>
          <a:cs typeface="+mn-cs"/>
        </a:defRPr>
      </a:lvl5pPr>
      <a:lvl6pPr marL="2626019" indent="-238728" algn="l" rtl="0" fontAlgn="base">
        <a:spcBef>
          <a:spcPct val="20000"/>
        </a:spcBef>
        <a:spcAft>
          <a:spcPct val="0"/>
        </a:spcAft>
        <a:buChar char="»"/>
        <a:defRPr sz="2100">
          <a:solidFill>
            <a:schemeClr val="tx1"/>
          </a:solidFill>
          <a:latin typeface="+mn-lt"/>
          <a:cs typeface="+mn-cs"/>
        </a:defRPr>
      </a:lvl6pPr>
      <a:lvl7pPr marL="3103478" indent="-238728" algn="l" rtl="0" fontAlgn="base">
        <a:spcBef>
          <a:spcPct val="20000"/>
        </a:spcBef>
        <a:spcAft>
          <a:spcPct val="0"/>
        </a:spcAft>
        <a:buChar char="»"/>
        <a:defRPr sz="2100">
          <a:solidFill>
            <a:schemeClr val="tx1"/>
          </a:solidFill>
          <a:latin typeface="+mn-lt"/>
          <a:cs typeface="+mn-cs"/>
        </a:defRPr>
      </a:lvl7pPr>
      <a:lvl8pPr marL="3580936" indent="-238728" algn="l" rtl="0" fontAlgn="base">
        <a:spcBef>
          <a:spcPct val="20000"/>
        </a:spcBef>
        <a:spcAft>
          <a:spcPct val="0"/>
        </a:spcAft>
        <a:buChar char="»"/>
        <a:defRPr sz="2100">
          <a:solidFill>
            <a:schemeClr val="tx1"/>
          </a:solidFill>
          <a:latin typeface="+mn-lt"/>
          <a:cs typeface="+mn-cs"/>
        </a:defRPr>
      </a:lvl8pPr>
      <a:lvl9pPr marL="4058395" indent="-238728" algn="l" rtl="0" fontAlgn="base">
        <a:spcBef>
          <a:spcPct val="20000"/>
        </a:spcBef>
        <a:spcAft>
          <a:spcPct val="0"/>
        </a:spcAft>
        <a:buChar char="»"/>
        <a:defRPr sz="2100">
          <a:solidFill>
            <a:schemeClr val="tx1"/>
          </a:solidFill>
          <a:latin typeface="+mn-lt"/>
          <a:cs typeface="+mn-cs"/>
        </a:defRPr>
      </a:lvl9pPr>
    </p:bodyStyle>
    <p:otherStyle>
      <a:defPPr>
        <a:defRPr lang="en-US"/>
      </a:defPPr>
      <a:lvl1pPr marL="0" algn="l" defTabSz="954916" rtl="0" eaLnBrk="1" latinLnBrk="0" hangingPunct="1">
        <a:defRPr sz="2000" kern="1200">
          <a:solidFill>
            <a:schemeClr val="tx1"/>
          </a:solidFill>
          <a:latin typeface="+mn-lt"/>
          <a:ea typeface="+mn-ea"/>
          <a:cs typeface="+mn-cs"/>
        </a:defRPr>
      </a:lvl1pPr>
      <a:lvl2pPr marL="477458" algn="l" defTabSz="954916" rtl="0" eaLnBrk="1" latinLnBrk="0" hangingPunct="1">
        <a:defRPr sz="2000" kern="1200">
          <a:solidFill>
            <a:schemeClr val="tx1"/>
          </a:solidFill>
          <a:latin typeface="+mn-lt"/>
          <a:ea typeface="+mn-ea"/>
          <a:cs typeface="+mn-cs"/>
        </a:defRPr>
      </a:lvl2pPr>
      <a:lvl3pPr marL="954916" algn="l" defTabSz="954916" rtl="0" eaLnBrk="1" latinLnBrk="0" hangingPunct="1">
        <a:defRPr sz="2000" kern="1200">
          <a:solidFill>
            <a:schemeClr val="tx1"/>
          </a:solidFill>
          <a:latin typeface="+mn-lt"/>
          <a:ea typeface="+mn-ea"/>
          <a:cs typeface="+mn-cs"/>
        </a:defRPr>
      </a:lvl3pPr>
      <a:lvl4pPr marL="1432373" algn="l" defTabSz="954916" rtl="0" eaLnBrk="1" latinLnBrk="0" hangingPunct="1">
        <a:defRPr sz="2000" kern="1200">
          <a:solidFill>
            <a:schemeClr val="tx1"/>
          </a:solidFill>
          <a:latin typeface="+mn-lt"/>
          <a:ea typeface="+mn-ea"/>
          <a:cs typeface="+mn-cs"/>
        </a:defRPr>
      </a:lvl4pPr>
      <a:lvl5pPr marL="1909833" algn="l" defTabSz="954916" rtl="0" eaLnBrk="1" latinLnBrk="0" hangingPunct="1">
        <a:defRPr sz="2000" kern="1200">
          <a:solidFill>
            <a:schemeClr val="tx1"/>
          </a:solidFill>
          <a:latin typeface="+mn-lt"/>
          <a:ea typeface="+mn-ea"/>
          <a:cs typeface="+mn-cs"/>
        </a:defRPr>
      </a:lvl5pPr>
      <a:lvl6pPr marL="2387290" algn="l" defTabSz="954916" rtl="0" eaLnBrk="1" latinLnBrk="0" hangingPunct="1">
        <a:defRPr sz="2000" kern="1200">
          <a:solidFill>
            <a:schemeClr val="tx1"/>
          </a:solidFill>
          <a:latin typeface="+mn-lt"/>
          <a:ea typeface="+mn-ea"/>
          <a:cs typeface="+mn-cs"/>
        </a:defRPr>
      </a:lvl6pPr>
      <a:lvl7pPr marL="2864750" algn="l" defTabSz="954916" rtl="0" eaLnBrk="1" latinLnBrk="0" hangingPunct="1">
        <a:defRPr sz="2000" kern="1200">
          <a:solidFill>
            <a:schemeClr val="tx1"/>
          </a:solidFill>
          <a:latin typeface="+mn-lt"/>
          <a:ea typeface="+mn-ea"/>
          <a:cs typeface="+mn-cs"/>
        </a:defRPr>
      </a:lvl7pPr>
      <a:lvl8pPr marL="3342207" algn="l" defTabSz="954916" rtl="0" eaLnBrk="1" latinLnBrk="0" hangingPunct="1">
        <a:defRPr sz="2000" kern="1200">
          <a:solidFill>
            <a:schemeClr val="tx1"/>
          </a:solidFill>
          <a:latin typeface="+mn-lt"/>
          <a:ea typeface="+mn-ea"/>
          <a:cs typeface="+mn-cs"/>
        </a:defRPr>
      </a:lvl8pPr>
      <a:lvl9pPr marL="3819666" algn="l" defTabSz="954916"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2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6.mp3"/><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audio" Target="../media/media16.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9760" y="1576213"/>
            <a:ext cx="5476240" cy="1248188"/>
          </a:xfrm>
        </p:spPr>
        <p:txBody>
          <a:bodyPr>
            <a:normAutofit/>
          </a:bodyPr>
          <a:lstStyle/>
          <a:p>
            <a:pPr algn="l"/>
            <a:r>
              <a:rPr lang="en-US" sz="4000">
                <a:solidFill>
                  <a:srgbClr val="FFFFFF"/>
                </a:solidFill>
                <a:latin typeface="Segoe UI Light" panose="020B0502040204020203" pitchFamily="34" charset="0"/>
                <a:cs typeface="Segoe UI Light" panose="020B0502040204020203" pitchFamily="34" charset="0"/>
              </a:rPr>
              <a:t>Azure </a:t>
            </a:r>
            <a:r>
              <a:rPr lang="en-US" sz="4000" dirty="0">
                <a:solidFill>
                  <a:srgbClr val="FFFFFF"/>
                </a:solidFill>
                <a:latin typeface="Segoe UI Light" panose="020B0502040204020203" pitchFamily="34" charset="0"/>
                <a:cs typeface="Segoe UI Light" panose="020B0502040204020203" pitchFamily="34" charset="0"/>
              </a:rPr>
              <a:t>PMM </a:t>
            </a:r>
            <a:br>
              <a:rPr lang="en-US" sz="4000" dirty="0">
                <a:solidFill>
                  <a:srgbClr val="FFFFFF"/>
                </a:solidFill>
                <a:latin typeface="Segoe UI Light" panose="020B0502040204020203" pitchFamily="34" charset="0"/>
                <a:cs typeface="Segoe UI Light" panose="020B0502040204020203" pitchFamily="34" charset="0"/>
              </a:rPr>
            </a:br>
            <a:r>
              <a:rPr lang="en-US" sz="4000" dirty="0">
                <a:solidFill>
                  <a:srgbClr val="FFFFFF"/>
                </a:solidFill>
                <a:latin typeface="Segoe UI Light" panose="020B0502040204020203" pitchFamily="34" charset="0"/>
                <a:cs typeface="Segoe UI Light" panose="020B0502040204020203" pitchFamily="34" charset="0"/>
              </a:rPr>
              <a:t>Onboarding Experience</a:t>
            </a:r>
          </a:p>
        </p:txBody>
      </p:sp>
      <p:sp>
        <p:nvSpPr>
          <p:cNvPr id="4" name="Title 1"/>
          <p:cNvSpPr txBox="1">
            <a:spLocks/>
          </p:cNvSpPr>
          <p:nvPr/>
        </p:nvSpPr>
        <p:spPr>
          <a:xfrm>
            <a:off x="619760" y="3429000"/>
            <a:ext cx="5476240" cy="121641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r>
              <a:rPr lang="en-US" sz="2800">
                <a:solidFill>
                  <a:srgbClr val="FFFFFF"/>
                </a:solidFill>
              </a:rPr>
              <a:t>Introductory Video:</a:t>
            </a:r>
            <a:endParaRPr lang="en-US" sz="2800" dirty="0">
              <a:solidFill>
                <a:srgbClr val="FFFFFF"/>
              </a:solidFill>
            </a:endParaRPr>
          </a:p>
          <a:p>
            <a:r>
              <a:rPr lang="en-US" sz="2800" dirty="0">
                <a:solidFill>
                  <a:srgbClr val="FFFFFF"/>
                </a:solidFill>
              </a:rPr>
              <a:t>An Overview of the </a:t>
            </a:r>
          </a:p>
          <a:p>
            <a:r>
              <a:rPr lang="en-US" sz="2800" dirty="0">
                <a:solidFill>
                  <a:srgbClr val="FFFFFF"/>
                </a:solidFill>
              </a:rPr>
              <a:t>Onboarding Program</a:t>
            </a:r>
          </a:p>
        </p:txBody>
      </p:sp>
      <p:sp>
        <p:nvSpPr>
          <p:cNvPr id="5" name="Title 1"/>
          <p:cNvSpPr txBox="1">
            <a:spLocks/>
          </p:cNvSpPr>
          <p:nvPr/>
        </p:nvSpPr>
        <p:spPr>
          <a:xfrm>
            <a:off x="619760" y="4686172"/>
            <a:ext cx="5476240" cy="5956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r>
              <a:rPr lang="en-US" sz="2800" dirty="0">
                <a:solidFill>
                  <a:srgbClr val="FFFFFF"/>
                </a:solidFill>
              </a:rPr>
              <a:t>Module length </a:t>
            </a:r>
            <a:r>
              <a:rPr lang="en-US" sz="2800">
                <a:solidFill>
                  <a:srgbClr val="FFFFFF"/>
                </a:solidFill>
              </a:rPr>
              <a:t>– 8 </a:t>
            </a:r>
            <a:r>
              <a:rPr lang="en-US" sz="2800" dirty="0">
                <a:solidFill>
                  <a:srgbClr val="FFFFFF"/>
                </a:solidFill>
              </a:rPr>
              <a:t>minutes</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2461" r="8295"/>
          <a:stretch/>
        </p:blipFill>
        <p:spPr>
          <a:xfrm>
            <a:off x="6096000" y="0"/>
            <a:ext cx="6096000" cy="6858000"/>
          </a:xfrm>
          <a:prstGeom prst="rect">
            <a:avLst/>
          </a:prstGeom>
        </p:spPr>
      </p:pic>
      <p:cxnSp>
        <p:nvCxnSpPr>
          <p:cNvPr id="7" name="Straight Connector 6"/>
          <p:cNvCxnSpPr/>
          <p:nvPr/>
        </p:nvCxnSpPr>
        <p:spPr>
          <a:xfrm>
            <a:off x="715108" y="4686172"/>
            <a:ext cx="4079631" cy="117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MS_Pure_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2421" y="6071937"/>
            <a:ext cx="609600" cy="609600"/>
          </a:xfrm>
          <a:prstGeom prst="rect">
            <a:avLst/>
          </a:prstGeom>
        </p:spPr>
      </p:pic>
    </p:spTree>
    <p:extLst>
      <p:ext uri="{BB962C8B-B14F-4D97-AF65-F5344CB8AC3E}">
        <p14:creationId xmlns:p14="http://schemas.microsoft.com/office/powerpoint/2010/main" val="3645110576"/>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9" fill="hold" display="0">
                  <p:stCondLst>
                    <p:cond delay="indefinite"/>
                  </p:stCondLst>
                  <p:endCondLst>
                    <p:cond evt="onStopAudio" delay="0">
                      <p:tgtEl>
                        <p:sldTgt/>
                      </p:tgtEl>
                    </p:cond>
                  </p:endCondLst>
                </p:cTn>
                <p:tgtEl>
                  <p:spTgt spid="8"/>
                </p:tgtEl>
              </p:cMediaNode>
            </p:audio>
          </p:childTnLst>
        </p:cTn>
      </p:par>
    </p:tnLst>
    <p:bldLst>
      <p:bldP spid="2"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142" y="2884516"/>
            <a:ext cx="2441567" cy="999519"/>
          </a:xfrm>
        </p:spPr>
        <p:txBody>
          <a:bodyPr/>
          <a:lstStyle/>
          <a:p>
            <a:r>
              <a:rPr lang="en-US" sz="4800" dirty="0"/>
              <a:t>Modules</a:t>
            </a:r>
          </a:p>
        </p:txBody>
      </p:sp>
      <p:sp>
        <p:nvSpPr>
          <p:cNvPr id="3" name="Text Placeholder 2"/>
          <p:cNvSpPr>
            <a:spLocks noGrp="1"/>
          </p:cNvSpPr>
          <p:nvPr>
            <p:ph type="body" idx="1"/>
          </p:nvPr>
        </p:nvSpPr>
        <p:spPr>
          <a:xfrm>
            <a:off x="3056709" y="2884516"/>
            <a:ext cx="3043645" cy="999520"/>
          </a:xfrm>
        </p:spPr>
        <p:txBody>
          <a:bodyPr/>
          <a:lstStyle/>
          <a:p>
            <a:r>
              <a:rPr lang="en-US" sz="4800" dirty="0"/>
              <a:t>of training</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8469" r="22360"/>
          <a:stretch/>
        </p:blipFill>
        <p:spPr>
          <a:xfrm>
            <a:off x="6100353" y="0"/>
            <a:ext cx="6091647" cy="6858000"/>
          </a:xfrm>
          <a:prstGeom prst="rect">
            <a:avLst/>
          </a:prstGeom>
        </p:spPr>
      </p:pic>
      <p:pic>
        <p:nvPicPr>
          <p:cNvPr id="6"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168" y="6144126"/>
            <a:ext cx="609600" cy="609600"/>
          </a:xfrm>
          <a:prstGeom prst="rect">
            <a:avLst/>
          </a:prstGeom>
        </p:spPr>
      </p:pic>
    </p:spTree>
    <p:extLst>
      <p:ext uri="{BB962C8B-B14F-4D97-AF65-F5344CB8AC3E}">
        <p14:creationId xmlns:p14="http://schemas.microsoft.com/office/powerpoint/2010/main" val="253234325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 presetClass="mediacall" presetSubtype="0" fill="hold" nodeType="withEffect">
                                  <p:stCondLst>
                                    <p:cond delay="0"/>
                                  </p:stCondLst>
                                  <p:childTnLst>
                                    <p:cmd type="call" cmd="playFrom(0.0)">
                                      <p:cBhvr>
                                        <p:cTn id="14" dur="1828" fill="hold"/>
                                        <p:tgtEl>
                                          <p:spTgt spid="6"/>
                                        </p:tgtEl>
                                      </p:cBhvr>
                                    </p:cmd>
                                  </p:childTnLst>
                                </p:cTn>
                              </p:par>
                              <p:par>
                                <p:cTn id="15" presetID="22" presetClass="entr" presetSubtype="8" fill="hold" grpId="0" nodeType="withEffect">
                                  <p:stCondLst>
                                    <p:cond delay="2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ctrTitle"/>
          </p:nvPr>
        </p:nvSpPr>
        <p:spPr>
          <a:xfrm>
            <a:off x="615142" y="2884516"/>
            <a:ext cx="2441567" cy="999519"/>
          </a:xfrm>
        </p:spPr>
        <p:txBody>
          <a:bodyPr/>
          <a:lstStyle/>
          <a:p>
            <a:r>
              <a:rPr lang="en-US" sz="4800" b="1" dirty="0"/>
              <a:t>Modules</a:t>
            </a:r>
          </a:p>
        </p:txBody>
      </p:sp>
      <p:sp>
        <p:nvSpPr>
          <p:cNvPr id="15" name="Text Placeholder 2"/>
          <p:cNvSpPr txBox="1">
            <a:spLocks/>
          </p:cNvSpPr>
          <p:nvPr/>
        </p:nvSpPr>
        <p:spPr>
          <a:xfrm>
            <a:off x="3056709" y="2884516"/>
            <a:ext cx="3043645" cy="99952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latin typeface="Segoe UI Light" panose="020B0502040204020203" pitchFamily="34" charset="0"/>
                <a:cs typeface="Segoe UI Light" panose="020B0502040204020203" pitchFamily="34" charset="0"/>
              </a:rPr>
              <a:t>of training</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8469" r="22360"/>
          <a:stretch/>
        </p:blipFill>
        <p:spPr>
          <a:xfrm>
            <a:off x="6100353" y="0"/>
            <a:ext cx="6091647" cy="6858000"/>
          </a:xfrm>
          <a:prstGeom prst="rect">
            <a:avLst/>
          </a:prstGeom>
        </p:spPr>
      </p:pic>
      <p:sp>
        <p:nvSpPr>
          <p:cNvPr id="12" name="Rectangle 11"/>
          <p:cNvSpPr/>
          <p:nvPr/>
        </p:nvSpPr>
        <p:spPr>
          <a:xfrm>
            <a:off x="736600" y="546100"/>
            <a:ext cx="10680700" cy="1231900"/>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40525"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panose="020B0502040204020203" pitchFamily="34" charset="0"/>
                <a:cs typeface="Segoe UI" panose="020B0502040204020203" pitchFamily="34" charset="0"/>
              </a:rPr>
              <a:t>Module 1</a:t>
            </a:r>
          </a:p>
        </p:txBody>
      </p:sp>
      <p:sp>
        <p:nvSpPr>
          <p:cNvPr id="29" name="Rectangle 28"/>
          <p:cNvSpPr/>
          <p:nvPr/>
        </p:nvSpPr>
        <p:spPr>
          <a:xfrm>
            <a:off x="3052354"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panose="020B0502040204020203" pitchFamily="34" charset="0"/>
                <a:cs typeface="Segoe UI" panose="020B0502040204020203" pitchFamily="34" charset="0"/>
              </a:rPr>
              <a:t>Module 2</a:t>
            </a:r>
          </a:p>
        </p:txBody>
      </p:sp>
      <p:sp>
        <p:nvSpPr>
          <p:cNvPr id="30" name="Rectangle 29"/>
          <p:cNvSpPr/>
          <p:nvPr/>
        </p:nvSpPr>
        <p:spPr>
          <a:xfrm>
            <a:off x="5164183"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panose="020B0502040204020203" pitchFamily="34" charset="0"/>
                <a:cs typeface="Segoe UI" panose="020B0502040204020203" pitchFamily="34" charset="0"/>
              </a:rPr>
              <a:t>Module 3</a:t>
            </a:r>
          </a:p>
        </p:txBody>
      </p:sp>
      <p:sp>
        <p:nvSpPr>
          <p:cNvPr id="31" name="Rectangle 30"/>
          <p:cNvSpPr/>
          <p:nvPr/>
        </p:nvSpPr>
        <p:spPr>
          <a:xfrm>
            <a:off x="7276012"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panose="020B0502040204020203" pitchFamily="34" charset="0"/>
                <a:cs typeface="Segoe UI" panose="020B0502040204020203" pitchFamily="34" charset="0"/>
              </a:rPr>
              <a:t>Module 4</a:t>
            </a:r>
          </a:p>
        </p:txBody>
      </p:sp>
      <p:sp>
        <p:nvSpPr>
          <p:cNvPr id="32" name="Rectangle 31"/>
          <p:cNvSpPr/>
          <p:nvPr/>
        </p:nvSpPr>
        <p:spPr>
          <a:xfrm>
            <a:off x="9387841"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panose="020B0502040204020203" pitchFamily="34" charset="0"/>
                <a:cs typeface="Segoe UI" panose="020B0502040204020203" pitchFamily="34" charset="0"/>
              </a:rPr>
              <a:t>Module 5</a:t>
            </a:r>
          </a:p>
        </p:txBody>
      </p:sp>
      <p:sp>
        <p:nvSpPr>
          <p:cNvPr id="2" name="Rectangle 1"/>
          <p:cNvSpPr/>
          <p:nvPr/>
        </p:nvSpPr>
        <p:spPr>
          <a:xfrm>
            <a:off x="940525"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C+E</a:t>
            </a:r>
          </a:p>
        </p:txBody>
      </p:sp>
      <p:sp>
        <p:nvSpPr>
          <p:cNvPr id="24" name="Rectangle 23"/>
          <p:cNvSpPr/>
          <p:nvPr/>
        </p:nvSpPr>
        <p:spPr>
          <a:xfrm>
            <a:off x="3052354"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Azure</a:t>
            </a:r>
          </a:p>
        </p:txBody>
      </p:sp>
      <p:sp>
        <p:nvSpPr>
          <p:cNvPr id="25" name="Rectangle 24"/>
          <p:cNvSpPr/>
          <p:nvPr/>
        </p:nvSpPr>
        <p:spPr>
          <a:xfrm>
            <a:off x="5164183"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PMM Tools</a:t>
            </a:r>
          </a:p>
        </p:txBody>
      </p:sp>
      <p:sp>
        <p:nvSpPr>
          <p:cNvPr id="26" name="Rectangle 25"/>
          <p:cNvSpPr/>
          <p:nvPr/>
        </p:nvSpPr>
        <p:spPr>
          <a:xfrm>
            <a:off x="7276012"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Marketing Insights</a:t>
            </a:r>
          </a:p>
        </p:txBody>
      </p:sp>
      <p:sp>
        <p:nvSpPr>
          <p:cNvPr id="27" name="Rectangle 26"/>
          <p:cNvSpPr/>
          <p:nvPr/>
        </p:nvSpPr>
        <p:spPr>
          <a:xfrm>
            <a:off x="9387841" y="2978331"/>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Best Practices and Events</a:t>
            </a:r>
          </a:p>
        </p:txBody>
      </p:sp>
      <p:pic>
        <p:nvPicPr>
          <p:cNvPr id="4" name="09slide_Sequence_22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178" y="5983310"/>
            <a:ext cx="609600" cy="609600"/>
          </a:xfrm>
          <a:prstGeom prst="rect">
            <a:avLst/>
          </a:prstGeom>
        </p:spPr>
      </p:pic>
    </p:spTree>
    <p:extLst>
      <p:ext uri="{BB962C8B-B14F-4D97-AF65-F5344CB8AC3E}">
        <p14:creationId xmlns:p14="http://schemas.microsoft.com/office/powerpoint/2010/main" val="77399764"/>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1" fill="hold"/>
                                        <p:tgtEl>
                                          <p:spTgt spid="4"/>
                                        </p:tgtEl>
                                      </p:cBhvr>
                                    </p:cmd>
                                  </p:childTnLst>
                                </p:cTn>
                              </p:par>
                              <p:par>
                                <p:cTn id="7" presetID="2" presetClass="entr" presetSubtype="2" fill="hold" grpId="0" nodeType="withEffect">
                                  <p:stCondLst>
                                    <p:cond delay="4000"/>
                                  </p:stCondLst>
                                  <p:childTnLst>
                                    <p:set>
                                      <p:cBhvr>
                                        <p:cTn id="8" dur="1" fill="hold">
                                          <p:stCondLst>
                                            <p:cond delay="0"/>
                                          </p:stCondLst>
                                        </p:cTn>
                                        <p:tgtEl>
                                          <p:spTgt spid="28"/>
                                        </p:tgtEl>
                                        <p:attrNameLst>
                                          <p:attrName>style.visibility</p:attrName>
                                        </p:attrNameLst>
                                      </p:cBhvr>
                                      <p:to>
                                        <p:strVal val="visible"/>
                                      </p:to>
                                    </p:set>
                                    <p:anim calcmode="lin" valueType="num">
                                      <p:cBhvr additive="base">
                                        <p:cTn id="9" dur="1250" fill="hold"/>
                                        <p:tgtEl>
                                          <p:spTgt spid="28"/>
                                        </p:tgtEl>
                                        <p:attrNameLst>
                                          <p:attrName>ppt_x</p:attrName>
                                        </p:attrNameLst>
                                      </p:cBhvr>
                                      <p:tavLst>
                                        <p:tav tm="0">
                                          <p:val>
                                            <p:strVal val="1+#ppt_w/2"/>
                                          </p:val>
                                        </p:tav>
                                        <p:tav tm="100000">
                                          <p:val>
                                            <p:strVal val="#ppt_x"/>
                                          </p:val>
                                        </p:tav>
                                      </p:tavLst>
                                    </p:anim>
                                    <p:anim calcmode="lin" valueType="num">
                                      <p:cBhvr additive="base">
                                        <p:cTn id="10" dur="1250" fill="hold"/>
                                        <p:tgtEl>
                                          <p:spTgt spid="28"/>
                                        </p:tgtEl>
                                        <p:attrNameLst>
                                          <p:attrName>ppt_y</p:attrName>
                                        </p:attrNameLst>
                                      </p:cBhvr>
                                      <p:tavLst>
                                        <p:tav tm="0">
                                          <p:val>
                                            <p:strVal val="#ppt_y"/>
                                          </p:val>
                                        </p:tav>
                                        <p:tav tm="100000">
                                          <p:val>
                                            <p:strVal val="#ppt_y"/>
                                          </p:val>
                                        </p:tav>
                                      </p:tavLst>
                                    </p:anim>
                                  </p:childTnLst>
                                </p:cTn>
                              </p:par>
                              <p:par>
                                <p:cTn id="11" presetID="1" presetClass="exit" presetSubtype="0" fill="hold" grpId="0" nodeType="withEffect">
                                  <p:stCondLst>
                                    <p:cond delay="400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grpId="0" nodeType="withEffect">
                                  <p:stCondLst>
                                    <p:cond delay="400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4000"/>
                                  </p:stCondLst>
                                  <p:childTnLst>
                                    <p:set>
                                      <p:cBhvr>
                                        <p:cTn id="16" dur="1" fill="hold">
                                          <p:stCondLst>
                                            <p:cond delay="0"/>
                                          </p:stCondLst>
                                        </p:cTn>
                                        <p:tgtEl>
                                          <p:spTgt spid="16"/>
                                        </p:tgtEl>
                                        <p:attrNameLst>
                                          <p:attrName>style.visibility</p:attrName>
                                        </p:attrNameLst>
                                      </p:cBhvr>
                                      <p:to>
                                        <p:strVal val="hidden"/>
                                      </p:to>
                                    </p:set>
                                  </p:childTnLst>
                                </p:cTn>
                              </p:par>
                              <p:par>
                                <p:cTn id="17" presetID="2" presetClass="entr" presetSubtype="2" fill="hold" grpId="0" nodeType="withEffect">
                                  <p:stCondLst>
                                    <p:cond delay="425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1+#ppt_w/2"/>
                                          </p:val>
                                        </p:tav>
                                        <p:tav tm="100000">
                                          <p:val>
                                            <p:strVal val="#ppt_x"/>
                                          </p:val>
                                        </p:tav>
                                      </p:tavLst>
                                    </p:anim>
                                    <p:anim calcmode="lin" valueType="num">
                                      <p:cBhvr additive="base">
                                        <p:cTn id="20" dur="10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45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750" fill="hold"/>
                                        <p:tgtEl>
                                          <p:spTgt spid="30"/>
                                        </p:tgtEl>
                                        <p:attrNameLst>
                                          <p:attrName>ppt_x</p:attrName>
                                        </p:attrNameLst>
                                      </p:cBhvr>
                                      <p:tavLst>
                                        <p:tav tm="0">
                                          <p:val>
                                            <p:strVal val="1+#ppt_w/2"/>
                                          </p:val>
                                        </p:tav>
                                        <p:tav tm="100000">
                                          <p:val>
                                            <p:strVal val="#ppt_x"/>
                                          </p:val>
                                        </p:tav>
                                      </p:tavLst>
                                    </p:anim>
                                    <p:anim calcmode="lin" valueType="num">
                                      <p:cBhvr additive="base">
                                        <p:cTn id="24" dur="75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475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1+#ppt_w/2"/>
                                          </p:val>
                                        </p:tav>
                                        <p:tav tm="100000">
                                          <p:val>
                                            <p:strVal val="#ppt_x"/>
                                          </p:val>
                                        </p:tav>
                                      </p:tavLst>
                                    </p:anim>
                                    <p:anim calcmode="lin" valueType="num">
                                      <p:cBhvr additive="base">
                                        <p:cTn id="28" dur="500" fill="hold"/>
                                        <p:tgtEl>
                                          <p:spTgt spid="3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500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250" fill="hold"/>
                                        <p:tgtEl>
                                          <p:spTgt spid="32"/>
                                        </p:tgtEl>
                                        <p:attrNameLst>
                                          <p:attrName>ppt_x</p:attrName>
                                        </p:attrNameLst>
                                      </p:cBhvr>
                                      <p:tavLst>
                                        <p:tav tm="0">
                                          <p:val>
                                            <p:strVal val="1+#ppt_w/2"/>
                                          </p:val>
                                        </p:tav>
                                        <p:tav tm="100000">
                                          <p:val>
                                            <p:strVal val="#ppt_x"/>
                                          </p:val>
                                        </p:tav>
                                      </p:tavLst>
                                    </p:anim>
                                    <p:anim calcmode="lin" valueType="num">
                                      <p:cBhvr additive="base">
                                        <p:cTn id="32" dur="250" fill="hold"/>
                                        <p:tgtEl>
                                          <p:spTgt spid="32"/>
                                        </p:tgtEl>
                                        <p:attrNameLst>
                                          <p:attrName>ppt_y</p:attrName>
                                        </p:attrNameLst>
                                      </p:cBhvr>
                                      <p:tavLst>
                                        <p:tav tm="0">
                                          <p:val>
                                            <p:strVal val="#ppt_y"/>
                                          </p:val>
                                        </p:tav>
                                        <p:tav tm="100000">
                                          <p:val>
                                            <p:strVal val="#ppt_y"/>
                                          </p:val>
                                        </p:tav>
                                      </p:tavLst>
                                    </p:anim>
                                  </p:childTnLst>
                                </p:cTn>
                              </p:par>
                              <p:par>
                                <p:cTn id="33" presetID="10" presetClass="entr" presetSubtype="0" fill="hold" grpId="0" nodeType="withEffect">
                                  <p:stCondLst>
                                    <p:cond delay="9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 presetClass="exit" presetSubtype="0" fill="hold" grpId="1" nodeType="withEffect">
                                  <p:stCondLst>
                                    <p:cond delay="9500"/>
                                  </p:stCondLst>
                                  <p:childTnLst>
                                    <p:set>
                                      <p:cBhvr>
                                        <p:cTn id="37" dur="1" fill="hold">
                                          <p:stCondLst>
                                            <p:cond delay="0"/>
                                          </p:stCondLst>
                                        </p:cTn>
                                        <p:tgtEl>
                                          <p:spTgt spid="28"/>
                                        </p:tgtEl>
                                        <p:attrNameLst>
                                          <p:attrName>style.visibility</p:attrName>
                                        </p:attrNameLst>
                                      </p:cBhvr>
                                      <p:to>
                                        <p:strVal val="hidden"/>
                                      </p:to>
                                    </p:set>
                                  </p:childTnLst>
                                </p:cTn>
                              </p:par>
                              <p:par>
                                <p:cTn id="38" presetID="10" presetClass="entr" presetSubtype="0" fill="hold" grpId="0" nodeType="withEffect">
                                  <p:stCondLst>
                                    <p:cond delay="115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 presetClass="exit" presetSubtype="0" fill="hold" grpId="1" nodeType="withEffect">
                                  <p:stCondLst>
                                    <p:cond delay="11500"/>
                                  </p:stCondLst>
                                  <p:childTnLst>
                                    <p:set>
                                      <p:cBhvr>
                                        <p:cTn id="42" dur="1" fill="hold">
                                          <p:stCondLst>
                                            <p:cond delay="0"/>
                                          </p:stCondLst>
                                        </p:cTn>
                                        <p:tgtEl>
                                          <p:spTgt spid="29"/>
                                        </p:tgtEl>
                                        <p:attrNameLst>
                                          <p:attrName>style.visibility</p:attrName>
                                        </p:attrNameLst>
                                      </p:cBhvr>
                                      <p:to>
                                        <p:strVal val="hidden"/>
                                      </p:to>
                                    </p:set>
                                  </p:childTnLst>
                                </p:cTn>
                              </p:par>
                              <p:par>
                                <p:cTn id="43" presetID="10" presetClass="entr" presetSubtype="0" fill="hold" grpId="0" nodeType="withEffect">
                                  <p:stCondLst>
                                    <p:cond delay="1350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 presetClass="exit" presetSubtype="0" fill="hold" grpId="1" nodeType="withEffect">
                                  <p:stCondLst>
                                    <p:cond delay="13500"/>
                                  </p:stCondLst>
                                  <p:childTnLst>
                                    <p:set>
                                      <p:cBhvr>
                                        <p:cTn id="47" dur="1" fill="hold">
                                          <p:stCondLst>
                                            <p:cond delay="0"/>
                                          </p:stCondLst>
                                        </p:cTn>
                                        <p:tgtEl>
                                          <p:spTgt spid="30"/>
                                        </p:tgtEl>
                                        <p:attrNameLst>
                                          <p:attrName>style.visibility</p:attrName>
                                        </p:attrNameLst>
                                      </p:cBhvr>
                                      <p:to>
                                        <p:strVal val="hidden"/>
                                      </p:to>
                                    </p:set>
                                  </p:childTnLst>
                                </p:cTn>
                              </p:par>
                              <p:par>
                                <p:cTn id="48" presetID="10" presetClass="entr" presetSubtype="0" fill="hold" grpId="0" nodeType="withEffect">
                                  <p:stCondLst>
                                    <p:cond delay="160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 presetClass="exit" presetSubtype="0" fill="hold" grpId="1" nodeType="withEffect">
                                  <p:stCondLst>
                                    <p:cond delay="16000"/>
                                  </p:stCondLst>
                                  <p:childTnLst>
                                    <p:set>
                                      <p:cBhvr>
                                        <p:cTn id="52" dur="1" fill="hold">
                                          <p:stCondLst>
                                            <p:cond delay="0"/>
                                          </p:stCondLst>
                                        </p:cTn>
                                        <p:tgtEl>
                                          <p:spTgt spid="31"/>
                                        </p:tgtEl>
                                        <p:attrNameLst>
                                          <p:attrName>style.visibility</p:attrName>
                                        </p:attrNameLst>
                                      </p:cBhvr>
                                      <p:to>
                                        <p:strVal val="hidden"/>
                                      </p:to>
                                    </p:set>
                                  </p:childTnLst>
                                </p:cTn>
                              </p:par>
                              <p:par>
                                <p:cTn id="53" presetID="10" presetClass="entr" presetSubtype="0" fill="hold" grpId="0" nodeType="withEffect">
                                  <p:stCondLst>
                                    <p:cond delay="1800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 presetClass="exit" presetSubtype="0" fill="hold" grpId="1" nodeType="withEffect">
                                  <p:stCondLst>
                                    <p:cond delay="18000"/>
                                  </p:stCondLst>
                                  <p:childTnLst>
                                    <p:set>
                                      <p:cBhvr>
                                        <p:cTn id="57" dur="1" fill="hold">
                                          <p:stCondLst>
                                            <p:cond delay="0"/>
                                          </p:stCondLst>
                                        </p:cTn>
                                        <p:tgtEl>
                                          <p:spTgt spid="32"/>
                                        </p:tgtEl>
                                        <p:attrNameLst>
                                          <p:attrName>style.visibility</p:attrName>
                                        </p:attrNameLst>
                                      </p:cBhvr>
                                      <p:to>
                                        <p:strVal val="hidden"/>
                                      </p:to>
                                    </p:set>
                                  </p:childTnLst>
                                </p:cTn>
                              </p:par>
                            </p:childTnLst>
                          </p:cTn>
                        </p:par>
                        <p:par>
                          <p:cTn id="58" fill="hold">
                            <p:stCondLst>
                              <p:cond delay="20401"/>
                            </p:stCondLst>
                            <p:childTnLst>
                              <p:par>
                                <p:cTn id="59" presetID="64" presetClass="path" presetSubtype="0" accel="50000" decel="50000" fill="hold" grpId="1" nodeType="afterEffect">
                                  <p:stCondLst>
                                    <p:cond delay="0"/>
                                  </p:stCondLst>
                                  <p:childTnLst>
                                    <p:animMotion origin="layout" path="M -2.91667E-6 -3.7037E-6 L -2.91667E-6 -0.33402 " pathEditMode="relative" rAng="0" ptsTypes="AA">
                                      <p:cBhvr>
                                        <p:cTn id="60" dur="2000" fill="hold"/>
                                        <p:tgtEl>
                                          <p:spTgt spid="27"/>
                                        </p:tgtEl>
                                        <p:attrNameLst>
                                          <p:attrName>ppt_x</p:attrName>
                                          <p:attrName>ppt_y</p:attrName>
                                        </p:attrNameLst>
                                      </p:cBhvr>
                                      <p:rCtr x="0" y="-16713"/>
                                    </p:animMotion>
                                  </p:childTnLst>
                                </p:cTn>
                              </p:par>
                              <p:par>
                                <p:cTn id="61" presetID="64" presetClass="path" presetSubtype="0" accel="50000" decel="50000" fill="hold" grpId="1" nodeType="withEffect">
                                  <p:stCondLst>
                                    <p:cond delay="0"/>
                                  </p:stCondLst>
                                  <p:childTnLst>
                                    <p:animMotion origin="layout" path="M 4.375E-6 -3.7037E-6 L 4.375E-6 -0.33402 " pathEditMode="relative" rAng="0" ptsTypes="AA">
                                      <p:cBhvr>
                                        <p:cTn id="62" dur="2000" fill="hold"/>
                                        <p:tgtEl>
                                          <p:spTgt spid="26"/>
                                        </p:tgtEl>
                                        <p:attrNameLst>
                                          <p:attrName>ppt_x</p:attrName>
                                          <p:attrName>ppt_y</p:attrName>
                                        </p:attrNameLst>
                                      </p:cBhvr>
                                      <p:rCtr x="0" y="-16713"/>
                                    </p:animMotion>
                                  </p:childTnLst>
                                </p:cTn>
                              </p:par>
                              <p:par>
                                <p:cTn id="63" presetID="64" presetClass="path" presetSubtype="0" accel="50000" decel="50000" fill="hold" grpId="1" nodeType="withEffect">
                                  <p:stCondLst>
                                    <p:cond delay="0"/>
                                  </p:stCondLst>
                                  <p:childTnLst>
                                    <p:animMotion origin="layout" path="M 1.45833E-6 -3.7037E-6 L 1.45833E-6 -0.33402 " pathEditMode="relative" rAng="0" ptsTypes="AA">
                                      <p:cBhvr>
                                        <p:cTn id="64" dur="2000" fill="hold"/>
                                        <p:tgtEl>
                                          <p:spTgt spid="25"/>
                                        </p:tgtEl>
                                        <p:attrNameLst>
                                          <p:attrName>ppt_x</p:attrName>
                                          <p:attrName>ppt_y</p:attrName>
                                        </p:attrNameLst>
                                      </p:cBhvr>
                                      <p:rCtr x="0" y="-16713"/>
                                    </p:animMotion>
                                  </p:childTnLst>
                                </p:cTn>
                              </p:par>
                              <p:par>
                                <p:cTn id="65" presetID="64" presetClass="path" presetSubtype="0" accel="50000" decel="50000" fill="hold" grpId="1" nodeType="withEffect">
                                  <p:stCondLst>
                                    <p:cond delay="0"/>
                                  </p:stCondLst>
                                  <p:childTnLst>
                                    <p:animMotion origin="layout" path="M -1.45833E-6 -3.7037E-6 L -1.45833E-6 -0.33402 " pathEditMode="relative" rAng="0" ptsTypes="AA">
                                      <p:cBhvr>
                                        <p:cTn id="66" dur="2000" fill="hold"/>
                                        <p:tgtEl>
                                          <p:spTgt spid="24"/>
                                        </p:tgtEl>
                                        <p:attrNameLst>
                                          <p:attrName>ppt_x</p:attrName>
                                          <p:attrName>ppt_y</p:attrName>
                                        </p:attrNameLst>
                                      </p:cBhvr>
                                      <p:rCtr x="0" y="-16713"/>
                                    </p:animMotion>
                                  </p:childTnLst>
                                </p:cTn>
                              </p:par>
                              <p:par>
                                <p:cTn id="67" presetID="64" presetClass="path" presetSubtype="0" accel="50000" decel="50000" fill="hold" grpId="1" nodeType="withEffect">
                                  <p:stCondLst>
                                    <p:cond delay="0"/>
                                  </p:stCondLst>
                                  <p:childTnLst>
                                    <p:animMotion origin="layout" path="M -4.16667E-6 -3.7037E-6 L -4.16667E-6 -0.33402 " pathEditMode="relative" rAng="0" ptsTypes="AA">
                                      <p:cBhvr>
                                        <p:cTn id="68" dur="2000" fill="hold"/>
                                        <p:tgtEl>
                                          <p:spTgt spid="2"/>
                                        </p:tgtEl>
                                        <p:attrNameLst>
                                          <p:attrName>ppt_x</p:attrName>
                                          <p:attrName>ppt_y</p:attrName>
                                        </p:attrNameLst>
                                      </p:cBhvr>
                                      <p:rCtr x="0" y="-16713"/>
                                    </p:animMotion>
                                  </p:childTnLst>
                                </p:cTn>
                              </p:par>
                            </p:childTnLst>
                          </p:cTn>
                        </p:par>
                        <p:par>
                          <p:cTn id="69" fill="hold">
                            <p:stCondLst>
                              <p:cond delay="22401"/>
                            </p:stCondLst>
                            <p:childTnLst>
                              <p:par>
                                <p:cTn id="70" presetID="10" presetClass="entr" presetSubtype="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
                </p:tgtEl>
              </p:cMediaNode>
            </p:audio>
          </p:childTnLst>
        </p:cTn>
      </p:par>
    </p:tnLst>
    <p:bldLst>
      <p:bldP spid="14" grpId="0"/>
      <p:bldP spid="15" grpId="0"/>
      <p:bldP spid="12" grpId="0"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2" grpId="0" animBg="1"/>
      <p:bldP spid="2"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rot="4273544">
            <a:off x="7431603" y="2979878"/>
            <a:ext cx="59078" cy="883893"/>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7626727">
            <a:off x="4667817" y="2945498"/>
            <a:ext cx="59497" cy="946162"/>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7477724">
            <a:off x="7440941" y="4323978"/>
            <a:ext cx="59212" cy="890133"/>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0800000">
            <a:off x="6080526" y="4602431"/>
            <a:ext cx="71750" cy="633937"/>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4522893">
            <a:off x="4581555" y="4377107"/>
            <a:ext cx="71366" cy="815140"/>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6600" y="546100"/>
            <a:ext cx="10680700" cy="1231900"/>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40525" y="68518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C+E</a:t>
            </a:r>
          </a:p>
        </p:txBody>
      </p:sp>
      <p:sp>
        <p:nvSpPr>
          <p:cNvPr id="24" name="Rectangle 23"/>
          <p:cNvSpPr/>
          <p:nvPr/>
        </p:nvSpPr>
        <p:spPr>
          <a:xfrm>
            <a:off x="3052354" y="68518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Azure</a:t>
            </a:r>
          </a:p>
        </p:txBody>
      </p:sp>
      <p:sp>
        <p:nvSpPr>
          <p:cNvPr id="25" name="Rectangle 24"/>
          <p:cNvSpPr/>
          <p:nvPr/>
        </p:nvSpPr>
        <p:spPr>
          <a:xfrm>
            <a:off x="5164183" y="68518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PMM Tools</a:t>
            </a:r>
          </a:p>
        </p:txBody>
      </p:sp>
      <p:sp>
        <p:nvSpPr>
          <p:cNvPr id="26" name="Rectangle 25"/>
          <p:cNvSpPr/>
          <p:nvPr/>
        </p:nvSpPr>
        <p:spPr>
          <a:xfrm>
            <a:off x="7276012" y="68518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Marketing Insights</a:t>
            </a:r>
          </a:p>
        </p:txBody>
      </p:sp>
      <p:sp>
        <p:nvSpPr>
          <p:cNvPr id="27" name="Rectangle 26"/>
          <p:cNvSpPr/>
          <p:nvPr/>
        </p:nvSpPr>
        <p:spPr>
          <a:xfrm>
            <a:off x="9387841" y="68518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Best Practices and Events</a:t>
            </a:r>
          </a:p>
        </p:txBody>
      </p:sp>
      <p:sp>
        <p:nvSpPr>
          <p:cNvPr id="63" name="Rectangle: Rounded Corners 62"/>
          <p:cNvSpPr/>
          <p:nvPr/>
        </p:nvSpPr>
        <p:spPr>
          <a:xfrm>
            <a:off x="2208938" y="4669236"/>
            <a:ext cx="2049447" cy="953586"/>
          </a:xfrm>
          <a:prstGeom prst="roundRect">
            <a:avLst>
              <a:gd name="adj" fmla="val 50000"/>
            </a:avLst>
          </a:prstGeom>
          <a:solidFill>
            <a:srgbClr val="D83B01"/>
          </a:solidFill>
          <a:ln w="76200">
            <a:solidFill>
              <a:srgbClr val="D7D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Tutorials</a:t>
            </a:r>
          </a:p>
        </p:txBody>
      </p:sp>
      <p:sp>
        <p:nvSpPr>
          <p:cNvPr id="64" name="Rectangle: Rounded Corners 63"/>
          <p:cNvSpPr/>
          <p:nvPr/>
        </p:nvSpPr>
        <p:spPr>
          <a:xfrm>
            <a:off x="5090413" y="5273253"/>
            <a:ext cx="2049447" cy="953586"/>
          </a:xfrm>
          <a:prstGeom prst="roundRect">
            <a:avLst>
              <a:gd name="adj" fmla="val 50000"/>
            </a:avLst>
          </a:prstGeom>
          <a:solidFill>
            <a:srgbClr val="D83B01"/>
          </a:solidFill>
          <a:ln w="76200">
            <a:solidFill>
              <a:srgbClr val="D7D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Videos</a:t>
            </a:r>
          </a:p>
        </p:txBody>
      </p:sp>
      <p:sp>
        <p:nvSpPr>
          <p:cNvPr id="65" name="Rectangle: Rounded Corners 64"/>
          <p:cNvSpPr/>
          <p:nvPr/>
        </p:nvSpPr>
        <p:spPr>
          <a:xfrm>
            <a:off x="7846937" y="4635635"/>
            <a:ext cx="2049447" cy="953586"/>
          </a:xfrm>
          <a:prstGeom prst="roundRect">
            <a:avLst>
              <a:gd name="adj" fmla="val 50000"/>
            </a:avLst>
          </a:prstGeom>
          <a:solidFill>
            <a:srgbClr val="D83B01"/>
          </a:solidFill>
          <a:ln w="76200">
            <a:solidFill>
              <a:srgbClr val="D7D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Testimonials</a:t>
            </a:r>
          </a:p>
        </p:txBody>
      </p:sp>
      <p:sp>
        <p:nvSpPr>
          <p:cNvPr id="66" name="Rectangle: Rounded Corners 65"/>
          <p:cNvSpPr/>
          <p:nvPr/>
        </p:nvSpPr>
        <p:spPr>
          <a:xfrm>
            <a:off x="7846937" y="2562265"/>
            <a:ext cx="2049447" cy="953586"/>
          </a:xfrm>
          <a:prstGeom prst="roundRect">
            <a:avLst>
              <a:gd name="adj" fmla="val 50000"/>
            </a:avLst>
          </a:prstGeom>
          <a:solidFill>
            <a:srgbClr val="D83B01"/>
          </a:solidFill>
          <a:ln w="76200">
            <a:solidFill>
              <a:srgbClr val="D7D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Best practices</a:t>
            </a:r>
          </a:p>
        </p:txBody>
      </p:sp>
      <p:sp>
        <p:nvSpPr>
          <p:cNvPr id="4" name="Rectangle 3"/>
          <p:cNvSpPr/>
          <p:nvPr/>
        </p:nvSpPr>
        <p:spPr>
          <a:xfrm>
            <a:off x="6079260" y="1757918"/>
            <a:ext cx="71752" cy="2119950"/>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969820" y="3525626"/>
            <a:ext cx="2230587" cy="1076806"/>
          </a:xfrm>
          <a:prstGeom prst="rect">
            <a:avLst/>
          </a:prstGeom>
          <a:solidFill>
            <a:srgbClr val="D83B01"/>
          </a:solidFill>
          <a:ln w="76200">
            <a:solidFill>
              <a:srgbClr val="D7D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Method and media in modules</a:t>
            </a:r>
          </a:p>
        </p:txBody>
      </p:sp>
      <p:sp>
        <p:nvSpPr>
          <p:cNvPr id="3" name="Rectangle: Rounded Corners 2"/>
          <p:cNvSpPr/>
          <p:nvPr/>
        </p:nvSpPr>
        <p:spPr>
          <a:xfrm>
            <a:off x="2208348" y="2585798"/>
            <a:ext cx="2049447" cy="953586"/>
          </a:xfrm>
          <a:prstGeom prst="roundRect">
            <a:avLst>
              <a:gd name="adj" fmla="val 50000"/>
            </a:avLst>
          </a:prstGeom>
          <a:solidFill>
            <a:srgbClr val="D83B01"/>
          </a:solidFill>
          <a:ln w="76200">
            <a:solidFill>
              <a:srgbClr val="D7D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Tool demonstrations</a:t>
            </a:r>
          </a:p>
        </p:txBody>
      </p:sp>
      <p:pic>
        <p:nvPicPr>
          <p:cNvPr id="7" name="10slide_sequence02_23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874" y="5750046"/>
            <a:ext cx="609600" cy="609600"/>
          </a:xfrm>
          <a:prstGeom prst="rect">
            <a:avLst/>
          </a:prstGeom>
        </p:spPr>
      </p:pic>
    </p:spTree>
    <p:extLst>
      <p:ext uri="{BB962C8B-B14F-4D97-AF65-F5344CB8AC3E}">
        <p14:creationId xmlns:p14="http://schemas.microsoft.com/office/powerpoint/2010/main" val="612331454"/>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13" fill="hold"/>
                                        <p:tgtEl>
                                          <p:spTgt spid="7"/>
                                        </p:tgtEl>
                                      </p:cBhvr>
                                    </p:cmd>
                                  </p:childTnLst>
                                </p:cTn>
                              </p:par>
                              <p:par>
                                <p:cTn id="7" presetID="22" presetClass="entr" presetSubtype="1" fill="hold" grpId="0" nodeType="withEffect">
                                  <p:stCondLst>
                                    <p:cond delay="35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par>
                                <p:cTn id="10" presetID="16" presetClass="entr" presetSubtype="37" fill="hold" grpId="0" nodeType="withEffect">
                                  <p:stCondLst>
                                    <p:cond delay="400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par>
                                <p:cTn id="13" presetID="22" presetClass="entr" presetSubtype="2" fill="hold" grpId="0" nodeType="withEffect">
                                  <p:stCondLst>
                                    <p:cond delay="575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250"/>
                                        <p:tgtEl>
                                          <p:spTgt spid="6"/>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2" fill="hold" grpId="0" nodeType="withEffect">
                                  <p:stCondLst>
                                    <p:cond delay="700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250"/>
                                        <p:tgtEl>
                                          <p:spTgt spid="18"/>
                                        </p:tgtEl>
                                      </p:cBhvr>
                                    </p:animEffect>
                                  </p:childTnLst>
                                </p:cTn>
                              </p:par>
                              <p:par>
                                <p:cTn id="22" presetID="10" presetClass="entr" presetSubtype="0" fill="hold" grpId="0" nodeType="withEffect">
                                  <p:stCondLst>
                                    <p:cond delay="725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22" presetClass="entr" presetSubtype="1" fill="hold" grpId="0" nodeType="withEffect">
                                  <p:stCondLst>
                                    <p:cond delay="800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250"/>
                                        <p:tgtEl>
                                          <p:spTgt spid="19"/>
                                        </p:tgtEl>
                                      </p:cBhvr>
                                    </p:animEffect>
                                  </p:childTnLst>
                                </p:cTn>
                              </p:par>
                              <p:par>
                                <p:cTn id="28" presetID="10" presetClass="entr" presetSubtype="0" fill="hold" grpId="0" nodeType="withEffect">
                                  <p:stCondLst>
                                    <p:cond delay="825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22" presetClass="entr" presetSubtype="8" fill="hold" grpId="0" nodeType="withEffect">
                                  <p:stCondLst>
                                    <p:cond delay="925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250"/>
                                        <p:tgtEl>
                                          <p:spTgt spid="20"/>
                                        </p:tgtEl>
                                      </p:cBhvr>
                                    </p:animEffect>
                                  </p:childTnLst>
                                </p:cTn>
                              </p:par>
                              <p:par>
                                <p:cTn id="34" presetID="10" presetClass="entr" presetSubtype="0" fill="hold" grpId="0" nodeType="withEffect">
                                  <p:stCondLst>
                                    <p:cond delay="950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par>
                                <p:cTn id="37" presetID="22" presetClass="entr" presetSubtype="8" fill="hold" grpId="0" nodeType="withEffect">
                                  <p:stCondLst>
                                    <p:cond delay="1025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250"/>
                                        <p:tgtEl>
                                          <p:spTgt spid="21"/>
                                        </p:tgtEl>
                                      </p:cBhvr>
                                    </p:animEffect>
                                  </p:childTnLst>
                                </p:cTn>
                              </p:par>
                              <p:par>
                                <p:cTn id="40" presetID="10" presetClass="entr" presetSubtype="0" fill="hold" grpId="0" nodeType="withEffect">
                                  <p:stCondLst>
                                    <p:cond delay="1050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7"/>
                </p:tgtEl>
              </p:cMediaNode>
            </p:audio>
          </p:childTnLst>
        </p:cTn>
      </p:par>
    </p:tnLst>
    <p:bldLst>
      <p:bldP spid="21" grpId="0" animBg="1"/>
      <p:bldP spid="6" grpId="0" animBg="1"/>
      <p:bldP spid="20" grpId="0" animBg="1"/>
      <p:bldP spid="19" grpId="0" animBg="1"/>
      <p:bldP spid="18" grpId="0" animBg="1"/>
      <p:bldP spid="63" grpId="0" animBg="1"/>
      <p:bldP spid="64" grpId="0" animBg="1"/>
      <p:bldP spid="65" grpId="0" animBg="1"/>
      <p:bldP spid="66" grpId="0" animBg="1"/>
      <p:bldP spid="4" grpId="0" animBg="1"/>
      <p:bldP spid="1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142" y="2884516"/>
            <a:ext cx="1142406" cy="999519"/>
          </a:xfrm>
        </p:spPr>
        <p:txBody>
          <a:bodyPr/>
          <a:lstStyle/>
          <a:p>
            <a:r>
              <a:rPr lang="en-US" sz="4000" dirty="0"/>
              <a:t>Let’s</a:t>
            </a:r>
          </a:p>
        </p:txBody>
      </p:sp>
      <p:sp>
        <p:nvSpPr>
          <p:cNvPr id="3" name="Text Placeholder 2"/>
          <p:cNvSpPr>
            <a:spLocks noGrp="1"/>
          </p:cNvSpPr>
          <p:nvPr>
            <p:ph type="body" idx="1"/>
          </p:nvPr>
        </p:nvSpPr>
        <p:spPr>
          <a:xfrm>
            <a:off x="1757548" y="2884516"/>
            <a:ext cx="4338452" cy="999520"/>
          </a:xfrm>
        </p:spPr>
        <p:txBody>
          <a:bodyPr/>
          <a:lstStyle/>
          <a:p>
            <a:r>
              <a:rPr lang="en-US" sz="4000" dirty="0"/>
              <a:t>look at the portal</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4154" r="6632"/>
          <a:stretch/>
        </p:blipFill>
        <p:spPr>
          <a:xfrm>
            <a:off x="6096000" y="0"/>
            <a:ext cx="6096000" cy="6858000"/>
          </a:xfrm>
          <a:prstGeom prst="rect">
            <a:avLst/>
          </a:prstGeom>
        </p:spPr>
      </p:pic>
      <p:pic>
        <p:nvPicPr>
          <p:cNvPr id="6"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168" y="6144126"/>
            <a:ext cx="609600" cy="609600"/>
          </a:xfrm>
          <a:prstGeom prst="rect">
            <a:avLst/>
          </a:prstGeom>
        </p:spPr>
      </p:pic>
    </p:spTree>
    <p:extLst>
      <p:ext uri="{BB962C8B-B14F-4D97-AF65-F5344CB8AC3E}">
        <p14:creationId xmlns:p14="http://schemas.microsoft.com/office/powerpoint/2010/main" val="55046875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anim calcmode="lin" valueType="num">
                                      <p:cBhvr>
                                        <p:cTn id="11" dur="750" fill="hold"/>
                                        <p:tgtEl>
                                          <p:spTgt spid="8"/>
                                        </p:tgtEl>
                                        <p:attrNameLst>
                                          <p:attrName>ppt_x</p:attrName>
                                        </p:attrNameLst>
                                      </p:cBhvr>
                                      <p:tavLst>
                                        <p:tav tm="0">
                                          <p:val>
                                            <p:strVal val="#ppt_x"/>
                                          </p:val>
                                        </p:tav>
                                        <p:tav tm="100000">
                                          <p:val>
                                            <p:strVal val="#ppt_x"/>
                                          </p:val>
                                        </p:tav>
                                      </p:tavLst>
                                    </p:anim>
                                    <p:anim calcmode="lin" valueType="num">
                                      <p:cBhvr>
                                        <p:cTn id="12" dur="750" fill="hold"/>
                                        <p:tgtEl>
                                          <p:spTgt spid="8"/>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par>
                                <p:cTn id="16" presetID="1" presetClass="mediacall" presetSubtype="0" fill="hold" nodeType="withEffect">
                                  <p:stCondLst>
                                    <p:cond delay="0"/>
                                  </p:stCondLst>
                                  <p:childTnLst>
                                    <p:cmd type="call" cmd="playFrom(0.0)">
                                      <p:cBhvr>
                                        <p:cTn id="17" dur="1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636094" y="2201647"/>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Resource library</a:t>
            </a:r>
          </a:p>
        </p:txBody>
      </p:sp>
      <p:sp>
        <p:nvSpPr>
          <p:cNvPr id="5" name="Content Placeholder 4"/>
          <p:cNvSpPr txBox="1">
            <a:spLocks/>
          </p:cNvSpPr>
          <p:nvPr/>
        </p:nvSpPr>
        <p:spPr>
          <a:xfrm>
            <a:off x="639135" y="3060566"/>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Help-needed for dynamic support</a:t>
            </a:r>
          </a:p>
        </p:txBody>
      </p:sp>
      <p:sp>
        <p:nvSpPr>
          <p:cNvPr id="6" name="Content Placeholder 4"/>
          <p:cNvSpPr txBox="1">
            <a:spLocks/>
          </p:cNvSpPr>
          <p:nvPr/>
        </p:nvSpPr>
        <p:spPr>
          <a:xfrm>
            <a:off x="636094" y="1342728"/>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Training modules</a:t>
            </a:r>
          </a:p>
        </p:txBody>
      </p:sp>
      <p:sp>
        <p:nvSpPr>
          <p:cNvPr id="9" name="Content Placeholder 4"/>
          <p:cNvSpPr txBox="1">
            <a:spLocks/>
          </p:cNvSpPr>
          <p:nvPr/>
        </p:nvSpPr>
        <p:spPr>
          <a:xfrm>
            <a:off x="636094" y="3919485"/>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Upcoming events</a:t>
            </a:r>
          </a:p>
        </p:txBody>
      </p:sp>
      <p:sp>
        <p:nvSpPr>
          <p:cNvPr id="10" name="Content Placeholder 4"/>
          <p:cNvSpPr txBox="1">
            <a:spLocks/>
          </p:cNvSpPr>
          <p:nvPr/>
        </p:nvSpPr>
        <p:spPr>
          <a:xfrm>
            <a:off x="636094" y="4778404"/>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Recorded summits</a:t>
            </a:r>
          </a:p>
        </p:txBody>
      </p:sp>
      <p:grpSp>
        <p:nvGrpSpPr>
          <p:cNvPr id="12" name="Group 11"/>
          <p:cNvGrpSpPr/>
          <p:nvPr/>
        </p:nvGrpSpPr>
        <p:grpSpPr>
          <a:xfrm>
            <a:off x="6130807" y="0"/>
            <a:ext cx="6061193" cy="6858000"/>
            <a:chOff x="6130807" y="0"/>
            <a:chExt cx="6061193" cy="6858000"/>
          </a:xfrm>
        </p:grpSpPr>
        <p:sp>
          <p:nvSpPr>
            <p:cNvPr id="11" name="Rectangle 10"/>
            <p:cNvSpPr/>
            <p:nvPr/>
          </p:nvSpPr>
          <p:spPr>
            <a:xfrm>
              <a:off x="6130807" y="0"/>
              <a:ext cx="60611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775" y="0"/>
              <a:ext cx="5553255" cy="6858000"/>
            </a:xfrm>
            <a:prstGeom prst="rect">
              <a:avLst/>
            </a:prstGeom>
          </p:spPr>
        </p:pic>
      </p:grpSp>
      <p:sp>
        <p:nvSpPr>
          <p:cNvPr id="13" name="Rectangle 12"/>
          <p:cNvSpPr/>
          <p:nvPr/>
        </p:nvSpPr>
        <p:spPr>
          <a:xfrm>
            <a:off x="9829800" y="1900989"/>
            <a:ext cx="2108230" cy="884366"/>
          </a:xfrm>
          <a:prstGeom prst="rect">
            <a:avLst/>
          </a:prstGeom>
          <a:noFill/>
          <a:ln w="571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384774" y="2952347"/>
            <a:ext cx="5553255" cy="3809400"/>
          </a:xfrm>
          <a:prstGeom prst="rect">
            <a:avLst/>
          </a:prstGeom>
          <a:noFill/>
          <a:ln w="571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29799" y="387556"/>
            <a:ext cx="2108230" cy="1417180"/>
          </a:xfrm>
          <a:prstGeom prst="rect">
            <a:avLst/>
          </a:prstGeom>
          <a:noFill/>
          <a:ln w="571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07286" y="1576137"/>
            <a:ext cx="1590167" cy="1209218"/>
          </a:xfrm>
          <a:prstGeom prst="rect">
            <a:avLst/>
          </a:prstGeom>
          <a:noFill/>
          <a:ln w="571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107285" y="366919"/>
            <a:ext cx="1590167" cy="1112965"/>
          </a:xfrm>
          <a:prstGeom prst="rect">
            <a:avLst/>
          </a:prstGeom>
          <a:noFill/>
          <a:ln w="571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3slide_module01_34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118" y="6035608"/>
            <a:ext cx="609600" cy="609600"/>
          </a:xfrm>
          <a:prstGeom prst="rect">
            <a:avLst/>
          </a:prstGeom>
        </p:spPr>
      </p:pic>
      <p:sp>
        <p:nvSpPr>
          <p:cNvPr id="18" name="Title 1"/>
          <p:cNvSpPr>
            <a:spLocks noGrp="1"/>
          </p:cNvSpPr>
          <p:nvPr>
            <p:ph type="ctrTitle"/>
          </p:nvPr>
        </p:nvSpPr>
        <p:spPr>
          <a:xfrm>
            <a:off x="615142" y="2884516"/>
            <a:ext cx="1142406" cy="999519"/>
          </a:xfrm>
        </p:spPr>
        <p:txBody>
          <a:bodyPr anchor="b"/>
          <a:lstStyle/>
          <a:p>
            <a:r>
              <a:rPr lang="en-US" sz="4000" b="1" dirty="0"/>
              <a:t>Let’s</a:t>
            </a:r>
          </a:p>
        </p:txBody>
      </p:sp>
      <p:sp>
        <p:nvSpPr>
          <p:cNvPr id="19" name="Text Placeholder 2"/>
          <p:cNvSpPr txBox="1">
            <a:spLocks/>
          </p:cNvSpPr>
          <p:nvPr/>
        </p:nvSpPr>
        <p:spPr>
          <a:xfrm>
            <a:off x="1757548" y="2884516"/>
            <a:ext cx="4338452" cy="99952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latin typeface="Segoe UI Light" panose="020B0502040204020203" pitchFamily="34" charset="0"/>
                <a:cs typeface="Segoe UI Light" panose="020B0502040204020203" pitchFamily="34" charset="0"/>
              </a:rPr>
              <a:t>look at the portal</a:t>
            </a:r>
          </a:p>
        </p:txBody>
      </p:sp>
    </p:spTree>
    <p:extLst>
      <p:ext uri="{BB962C8B-B14F-4D97-AF65-F5344CB8AC3E}">
        <p14:creationId xmlns:p14="http://schemas.microsoft.com/office/powerpoint/2010/main" val="3617171330"/>
      </p:ext>
    </p:extLst>
  </p:cSld>
  <p:clrMapOvr>
    <a:masterClrMapping/>
  </p:clrMapOvr>
  <p:transition spd="med" advClick="0" advTm="3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63" fill="hold"/>
                                        <p:tgtEl>
                                          <p:spTgt spid="7"/>
                                        </p:tgtEl>
                                      </p:cBhvr>
                                    </p:cmd>
                                  </p:childTnLst>
                                </p:cTn>
                              </p:par>
                              <p:par>
                                <p:cTn id="7" presetID="47"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9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par>
                                <p:cTn id="17" presetID="1" presetClass="exit" presetSubtype="0" fill="hold" grpId="0" nodeType="withEffect">
                                  <p:stCondLst>
                                    <p:cond delay="900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0" nodeType="withEffect">
                                  <p:stCondLst>
                                    <p:cond delay="9000"/>
                                  </p:stCondLst>
                                  <p:childTnLst>
                                    <p:set>
                                      <p:cBhvr>
                                        <p:cTn id="20" dur="1" fill="hold">
                                          <p:stCondLst>
                                            <p:cond delay="0"/>
                                          </p:stCondLst>
                                        </p:cTn>
                                        <p:tgtEl>
                                          <p:spTgt spid="19"/>
                                        </p:tgtEl>
                                        <p:attrNameLst>
                                          <p:attrName>style.visibility</p:attrName>
                                        </p:attrNameLst>
                                      </p:cBhvr>
                                      <p:to>
                                        <p:strVal val="hidden"/>
                                      </p:to>
                                    </p:set>
                                  </p:childTnLst>
                                </p:cTn>
                              </p:par>
                              <p:par>
                                <p:cTn id="21" presetID="10" presetClass="entr" presetSubtype="0" fill="hold" grpId="0" nodeType="withEffect">
                                  <p:stCondLst>
                                    <p:cond delay="9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42" presetClass="entr" presetSubtype="0" fill="hold" grpId="0" nodeType="withEffect">
                                  <p:stCondLst>
                                    <p:cond delay="150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750"/>
                                        <p:tgtEl>
                                          <p:spTgt spid="4"/>
                                        </p:tgtEl>
                                      </p:cBhvr>
                                    </p:animEffect>
                                    <p:anim calcmode="lin" valueType="num">
                                      <p:cBhvr>
                                        <p:cTn id="27" dur="750" fill="hold"/>
                                        <p:tgtEl>
                                          <p:spTgt spid="4"/>
                                        </p:tgtEl>
                                        <p:attrNameLst>
                                          <p:attrName>ppt_x</p:attrName>
                                        </p:attrNameLst>
                                      </p:cBhvr>
                                      <p:tavLst>
                                        <p:tav tm="0">
                                          <p:val>
                                            <p:strVal val="#ppt_x"/>
                                          </p:val>
                                        </p:tav>
                                        <p:tav tm="100000">
                                          <p:val>
                                            <p:strVal val="#ppt_x"/>
                                          </p:val>
                                        </p:tav>
                                      </p:tavLst>
                                    </p:anim>
                                    <p:anim calcmode="lin" valueType="num">
                                      <p:cBhvr>
                                        <p:cTn id="28" dur="750" fill="hold"/>
                                        <p:tgtEl>
                                          <p:spTgt spid="4"/>
                                        </p:tgtEl>
                                        <p:attrNameLst>
                                          <p:attrName>ppt_y</p:attrName>
                                        </p:attrNameLst>
                                      </p:cBhvr>
                                      <p:tavLst>
                                        <p:tav tm="0">
                                          <p:val>
                                            <p:strVal val="#ppt_y+.1"/>
                                          </p:val>
                                        </p:tav>
                                        <p:tav tm="100000">
                                          <p:val>
                                            <p:strVal val="#ppt_y"/>
                                          </p:val>
                                        </p:tav>
                                      </p:tavLst>
                                    </p:anim>
                                  </p:childTnLst>
                                </p:cTn>
                              </p:par>
                              <p:par>
                                <p:cTn id="29" presetID="1" presetClass="exit" presetSubtype="0" fill="hold" grpId="1" nodeType="withEffect">
                                  <p:stCondLst>
                                    <p:cond delay="15000"/>
                                  </p:stCondLst>
                                  <p:childTnLst>
                                    <p:set>
                                      <p:cBhvr>
                                        <p:cTn id="30" dur="1" fill="hold">
                                          <p:stCondLst>
                                            <p:cond delay="0"/>
                                          </p:stCondLst>
                                        </p:cTn>
                                        <p:tgtEl>
                                          <p:spTgt spid="14"/>
                                        </p:tgtEl>
                                        <p:attrNameLst>
                                          <p:attrName>style.visibility</p:attrName>
                                        </p:attrNameLst>
                                      </p:cBhvr>
                                      <p:to>
                                        <p:strVal val="hidden"/>
                                      </p:to>
                                    </p:set>
                                  </p:childTnLst>
                                </p:cTn>
                              </p:par>
                              <p:par>
                                <p:cTn id="31" presetID="10" presetClass="entr" presetSubtype="0" fill="hold" grpId="0" nodeType="withEffect">
                                  <p:stCondLst>
                                    <p:cond delay="150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18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750"/>
                                        <p:tgtEl>
                                          <p:spTgt spid="5"/>
                                        </p:tgtEl>
                                      </p:cBhvr>
                                    </p:animEffect>
                                    <p:anim calcmode="lin" valueType="num">
                                      <p:cBhvr>
                                        <p:cTn id="37" dur="750" fill="hold"/>
                                        <p:tgtEl>
                                          <p:spTgt spid="5"/>
                                        </p:tgtEl>
                                        <p:attrNameLst>
                                          <p:attrName>ppt_x</p:attrName>
                                        </p:attrNameLst>
                                      </p:cBhvr>
                                      <p:tavLst>
                                        <p:tav tm="0">
                                          <p:val>
                                            <p:strVal val="#ppt_x"/>
                                          </p:val>
                                        </p:tav>
                                        <p:tav tm="100000">
                                          <p:val>
                                            <p:strVal val="#ppt_x"/>
                                          </p:val>
                                        </p:tav>
                                      </p:tavLst>
                                    </p:anim>
                                    <p:anim calcmode="lin" valueType="num">
                                      <p:cBhvr>
                                        <p:cTn id="38" dur="750" fill="hold"/>
                                        <p:tgtEl>
                                          <p:spTgt spid="5"/>
                                        </p:tgtEl>
                                        <p:attrNameLst>
                                          <p:attrName>ppt_y</p:attrName>
                                        </p:attrNameLst>
                                      </p:cBhvr>
                                      <p:tavLst>
                                        <p:tav tm="0">
                                          <p:val>
                                            <p:strVal val="#ppt_y+.1"/>
                                          </p:val>
                                        </p:tav>
                                        <p:tav tm="100000">
                                          <p:val>
                                            <p:strVal val="#ppt_y"/>
                                          </p:val>
                                        </p:tav>
                                      </p:tavLst>
                                    </p:anim>
                                  </p:childTnLst>
                                </p:cTn>
                              </p:par>
                              <p:par>
                                <p:cTn id="39" presetID="1" presetClass="exit" presetSubtype="0" fill="hold" grpId="1" nodeType="withEffect">
                                  <p:stCondLst>
                                    <p:cond delay="18000"/>
                                  </p:stCondLst>
                                  <p:childTnLst>
                                    <p:set>
                                      <p:cBhvr>
                                        <p:cTn id="40" dur="1" fill="hold">
                                          <p:stCondLst>
                                            <p:cond delay="0"/>
                                          </p:stCondLst>
                                        </p:cTn>
                                        <p:tgtEl>
                                          <p:spTgt spid="16"/>
                                        </p:tgtEl>
                                        <p:attrNameLst>
                                          <p:attrName>style.visibility</p:attrName>
                                        </p:attrNameLst>
                                      </p:cBhvr>
                                      <p:to>
                                        <p:strVal val="hidden"/>
                                      </p:to>
                                    </p:set>
                                  </p:childTnLst>
                                </p:cTn>
                              </p:par>
                              <p:par>
                                <p:cTn id="41" presetID="10" presetClass="entr" presetSubtype="0" fill="hold" grpId="0" nodeType="withEffect">
                                  <p:stCondLst>
                                    <p:cond delay="180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42" presetClass="entr" presetSubtype="0" fill="hold" grpId="0" nodeType="withEffect">
                                  <p:stCondLst>
                                    <p:cond delay="23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750"/>
                                        <p:tgtEl>
                                          <p:spTgt spid="9"/>
                                        </p:tgtEl>
                                      </p:cBhvr>
                                    </p:animEffect>
                                    <p:anim calcmode="lin" valueType="num">
                                      <p:cBhvr>
                                        <p:cTn id="47" dur="750" fill="hold"/>
                                        <p:tgtEl>
                                          <p:spTgt spid="9"/>
                                        </p:tgtEl>
                                        <p:attrNameLst>
                                          <p:attrName>ppt_x</p:attrName>
                                        </p:attrNameLst>
                                      </p:cBhvr>
                                      <p:tavLst>
                                        <p:tav tm="0">
                                          <p:val>
                                            <p:strVal val="#ppt_x"/>
                                          </p:val>
                                        </p:tav>
                                        <p:tav tm="100000">
                                          <p:val>
                                            <p:strVal val="#ppt_x"/>
                                          </p:val>
                                        </p:tav>
                                      </p:tavLst>
                                    </p:anim>
                                    <p:anim calcmode="lin" valueType="num">
                                      <p:cBhvr>
                                        <p:cTn id="48" dur="750" fill="hold"/>
                                        <p:tgtEl>
                                          <p:spTgt spid="9"/>
                                        </p:tgtEl>
                                        <p:attrNameLst>
                                          <p:attrName>ppt_y</p:attrName>
                                        </p:attrNameLst>
                                      </p:cBhvr>
                                      <p:tavLst>
                                        <p:tav tm="0">
                                          <p:val>
                                            <p:strVal val="#ppt_y+.1"/>
                                          </p:val>
                                        </p:tav>
                                        <p:tav tm="100000">
                                          <p:val>
                                            <p:strVal val="#ppt_y"/>
                                          </p:val>
                                        </p:tav>
                                      </p:tavLst>
                                    </p:anim>
                                  </p:childTnLst>
                                </p:cTn>
                              </p:par>
                              <p:par>
                                <p:cTn id="49" presetID="1" presetClass="exit" presetSubtype="0" fill="hold" grpId="1" nodeType="withEffect">
                                  <p:stCondLst>
                                    <p:cond delay="23000"/>
                                  </p:stCondLst>
                                  <p:childTnLst>
                                    <p:set>
                                      <p:cBhvr>
                                        <p:cTn id="50" dur="1" fill="hold">
                                          <p:stCondLst>
                                            <p:cond delay="0"/>
                                          </p:stCondLst>
                                        </p:cTn>
                                        <p:tgtEl>
                                          <p:spTgt spid="13"/>
                                        </p:tgtEl>
                                        <p:attrNameLst>
                                          <p:attrName>style.visibility</p:attrName>
                                        </p:attrNameLst>
                                      </p:cBhvr>
                                      <p:to>
                                        <p:strVal val="hidden"/>
                                      </p:to>
                                    </p:set>
                                  </p:childTnLst>
                                </p:cTn>
                              </p:par>
                              <p:par>
                                <p:cTn id="51" presetID="10" presetClass="entr" presetSubtype="0" fill="hold" grpId="0" nodeType="withEffect">
                                  <p:stCondLst>
                                    <p:cond delay="2300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42" presetClass="entr" presetSubtype="0" fill="hold" grpId="0" nodeType="withEffect">
                                  <p:stCondLst>
                                    <p:cond delay="2700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750"/>
                                        <p:tgtEl>
                                          <p:spTgt spid="10"/>
                                        </p:tgtEl>
                                      </p:cBhvr>
                                    </p:animEffect>
                                    <p:anim calcmode="lin" valueType="num">
                                      <p:cBhvr>
                                        <p:cTn id="57" dur="750" fill="hold"/>
                                        <p:tgtEl>
                                          <p:spTgt spid="10"/>
                                        </p:tgtEl>
                                        <p:attrNameLst>
                                          <p:attrName>ppt_x</p:attrName>
                                        </p:attrNameLst>
                                      </p:cBhvr>
                                      <p:tavLst>
                                        <p:tav tm="0">
                                          <p:val>
                                            <p:strVal val="#ppt_x"/>
                                          </p:val>
                                        </p:tav>
                                        <p:tav tm="100000">
                                          <p:val>
                                            <p:strVal val="#ppt_x"/>
                                          </p:val>
                                        </p:tav>
                                      </p:tavLst>
                                    </p:anim>
                                    <p:anim calcmode="lin" valueType="num">
                                      <p:cBhvr>
                                        <p:cTn id="58" dur="750" fill="hold"/>
                                        <p:tgtEl>
                                          <p:spTgt spid="10"/>
                                        </p:tgtEl>
                                        <p:attrNameLst>
                                          <p:attrName>ppt_y</p:attrName>
                                        </p:attrNameLst>
                                      </p:cBhvr>
                                      <p:tavLst>
                                        <p:tav tm="0">
                                          <p:val>
                                            <p:strVal val="#ppt_y+.1"/>
                                          </p:val>
                                        </p:tav>
                                        <p:tav tm="100000">
                                          <p:val>
                                            <p:strVal val="#ppt_y"/>
                                          </p:val>
                                        </p:tav>
                                      </p:tavLst>
                                    </p:anim>
                                  </p:childTnLst>
                                </p:cTn>
                              </p:par>
                              <p:par>
                                <p:cTn id="59" presetID="1" presetClass="exit" presetSubtype="0" fill="hold" grpId="1" nodeType="withEffect">
                                  <p:stCondLst>
                                    <p:cond delay="27000"/>
                                  </p:stCondLst>
                                  <p:childTnLst>
                                    <p:set>
                                      <p:cBhvr>
                                        <p:cTn id="60" dur="1" fill="hold">
                                          <p:stCondLst>
                                            <p:cond delay="0"/>
                                          </p:stCondLst>
                                        </p:cTn>
                                        <p:tgtEl>
                                          <p:spTgt spid="15"/>
                                        </p:tgtEl>
                                        <p:attrNameLst>
                                          <p:attrName>style.visibility</p:attrName>
                                        </p:attrNameLst>
                                      </p:cBhvr>
                                      <p:to>
                                        <p:strVal val="hidden"/>
                                      </p:to>
                                    </p:set>
                                  </p:childTnLst>
                                </p:cTn>
                              </p:par>
                              <p:par>
                                <p:cTn id="61" presetID="10" presetClass="entr" presetSubtype="0" fill="hold" grpId="0" nodeType="withEffect">
                                  <p:stCondLst>
                                    <p:cond delay="2700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7"/>
                </p:tgtEl>
              </p:cMediaNode>
            </p:audio>
          </p:childTnLst>
        </p:cTn>
      </p:par>
    </p:tnLst>
    <p:bldLst>
      <p:bldP spid="4" grpId="0"/>
      <p:bldP spid="5" grpId="0"/>
      <p:bldP spid="6" grpId="0"/>
      <p:bldP spid="9" grpId="0"/>
      <p:bldP spid="10" grpId="0"/>
      <p:bldP spid="13" grpId="0" animBg="1"/>
      <p:bldP spid="13" grpId="1" animBg="1"/>
      <p:bldP spid="14" grpId="0" animBg="1"/>
      <p:bldP spid="14" grpId="1" animBg="1"/>
      <p:bldP spid="15" grpId="0" animBg="1"/>
      <p:bldP spid="15" grpId="1" animBg="1"/>
      <p:bldP spid="16" grpId="0" animBg="1"/>
      <p:bldP spid="16" grpId="1" animBg="1"/>
      <p:bldP spid="17"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5560" b="1"/>
          <a:stretch/>
        </p:blipFill>
        <p:spPr>
          <a:xfrm>
            <a:off x="0" y="0"/>
            <a:ext cx="12192000" cy="6857999"/>
          </a:xfrm>
          <a:prstGeom prst="rect">
            <a:avLst/>
          </a:prstGeom>
        </p:spPr>
      </p:pic>
      <p:sp>
        <p:nvSpPr>
          <p:cNvPr id="40" name="Rectangle 39"/>
          <p:cNvSpPr/>
          <p:nvPr/>
        </p:nvSpPr>
        <p:spPr>
          <a:xfrm>
            <a:off x="633050" y="1311776"/>
            <a:ext cx="8222192" cy="4874759"/>
          </a:xfrm>
          <a:prstGeom prst="rect">
            <a:avLst/>
          </a:prstGeom>
          <a:solidFill>
            <a:srgbClr val="5252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14338" y="-3098"/>
            <a:ext cx="2977662" cy="6861097"/>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4"/>
          <p:cNvSpPr txBox="1">
            <a:spLocks/>
          </p:cNvSpPr>
          <p:nvPr/>
        </p:nvSpPr>
        <p:spPr>
          <a:xfrm>
            <a:off x="636092" y="1311775"/>
            <a:ext cx="1950696" cy="589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b="1" dirty="0"/>
              <a:t>Key Subjects:</a:t>
            </a:r>
            <a:endParaRPr lang="en-US" sz="2000" dirty="0"/>
          </a:p>
        </p:txBody>
      </p:sp>
      <p:sp>
        <p:nvSpPr>
          <p:cNvPr id="28" name="Content Placeholder 4"/>
          <p:cNvSpPr txBox="1">
            <a:spLocks/>
          </p:cNvSpPr>
          <p:nvPr/>
        </p:nvSpPr>
        <p:spPr>
          <a:xfrm>
            <a:off x="639134" y="3792161"/>
            <a:ext cx="1947655" cy="637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Form Factor:</a:t>
            </a:r>
            <a:endParaRPr lang="en-US" sz="2000" dirty="0"/>
          </a:p>
        </p:txBody>
      </p:sp>
      <p:sp>
        <p:nvSpPr>
          <p:cNvPr id="29" name="Content Placeholder 4"/>
          <p:cNvSpPr txBox="1">
            <a:spLocks/>
          </p:cNvSpPr>
          <p:nvPr/>
        </p:nvSpPr>
        <p:spPr>
          <a:xfrm>
            <a:off x="639134" y="5010594"/>
            <a:ext cx="1803277" cy="610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Duration:</a:t>
            </a:r>
            <a:endParaRPr lang="en-US" sz="2000" dirty="0"/>
          </a:p>
        </p:txBody>
      </p:sp>
      <p:sp>
        <p:nvSpPr>
          <p:cNvPr id="30" name="Content Placeholder 4"/>
          <p:cNvSpPr txBox="1">
            <a:spLocks/>
          </p:cNvSpPr>
          <p:nvPr/>
        </p:nvSpPr>
        <p:spPr>
          <a:xfrm>
            <a:off x="633051" y="5597520"/>
            <a:ext cx="1953736" cy="467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Completion:</a:t>
            </a:r>
            <a:endParaRPr lang="en-US" sz="2000" dirty="0"/>
          </a:p>
        </p:txBody>
      </p:sp>
      <p:sp>
        <p:nvSpPr>
          <p:cNvPr id="31" name="Content Placeholder 4"/>
          <p:cNvSpPr txBox="1">
            <a:spLocks/>
          </p:cNvSpPr>
          <p:nvPr/>
        </p:nvSpPr>
        <p:spPr>
          <a:xfrm>
            <a:off x="639135" y="4414056"/>
            <a:ext cx="1947654" cy="619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SME Speakers:</a:t>
            </a:r>
            <a:endParaRPr lang="en-US" sz="2000" dirty="0"/>
          </a:p>
        </p:txBody>
      </p:sp>
      <p:sp>
        <p:nvSpPr>
          <p:cNvPr id="32" name="Title 1"/>
          <p:cNvSpPr>
            <a:spLocks noGrp="1"/>
          </p:cNvSpPr>
          <p:nvPr>
            <p:ph type="ctrTitle"/>
          </p:nvPr>
        </p:nvSpPr>
        <p:spPr>
          <a:xfrm>
            <a:off x="636094" y="320040"/>
            <a:ext cx="2263518" cy="753149"/>
          </a:xfrm>
        </p:spPr>
        <p:txBody>
          <a:bodyPr/>
          <a:lstStyle/>
          <a:p>
            <a:r>
              <a:rPr lang="en-US" sz="4000" b="1" dirty="0"/>
              <a:t>Module 1:</a:t>
            </a:r>
          </a:p>
        </p:txBody>
      </p:sp>
      <p:sp>
        <p:nvSpPr>
          <p:cNvPr id="33" name="Content Placeholder 4"/>
          <p:cNvSpPr txBox="1">
            <a:spLocks/>
          </p:cNvSpPr>
          <p:nvPr/>
        </p:nvSpPr>
        <p:spPr>
          <a:xfrm>
            <a:off x="636091" y="2742812"/>
            <a:ext cx="1950697" cy="619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Overview:</a:t>
            </a:r>
            <a:endParaRPr lang="en-US" sz="2000" dirty="0"/>
          </a:p>
        </p:txBody>
      </p:sp>
      <p:sp>
        <p:nvSpPr>
          <p:cNvPr id="34" name="Rectangle 33"/>
          <p:cNvSpPr/>
          <p:nvPr/>
        </p:nvSpPr>
        <p:spPr>
          <a:xfrm>
            <a:off x="9762979" y="662323"/>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C+E</a:t>
            </a:r>
          </a:p>
        </p:txBody>
      </p:sp>
      <p:sp>
        <p:nvSpPr>
          <p:cNvPr id="35" name="Rectangle 34"/>
          <p:cNvSpPr/>
          <p:nvPr/>
        </p:nvSpPr>
        <p:spPr>
          <a:xfrm>
            <a:off x="9771778" y="1807142"/>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Azure</a:t>
            </a:r>
          </a:p>
        </p:txBody>
      </p:sp>
      <p:sp>
        <p:nvSpPr>
          <p:cNvPr id="36" name="Rectangle 35"/>
          <p:cNvSpPr/>
          <p:nvPr/>
        </p:nvSpPr>
        <p:spPr>
          <a:xfrm>
            <a:off x="9771778" y="2947635"/>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PMM Tools</a:t>
            </a:r>
          </a:p>
        </p:txBody>
      </p:sp>
      <p:sp>
        <p:nvSpPr>
          <p:cNvPr id="37" name="Rectangle 36"/>
          <p:cNvSpPr/>
          <p:nvPr/>
        </p:nvSpPr>
        <p:spPr>
          <a:xfrm>
            <a:off x="9762978" y="408812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Marketing Insights</a:t>
            </a:r>
          </a:p>
        </p:txBody>
      </p:sp>
      <p:sp>
        <p:nvSpPr>
          <p:cNvPr id="38" name="Rectangle 37"/>
          <p:cNvSpPr/>
          <p:nvPr/>
        </p:nvSpPr>
        <p:spPr>
          <a:xfrm>
            <a:off x="9762980" y="5232947"/>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Best Practices and Events</a:t>
            </a:r>
          </a:p>
        </p:txBody>
      </p:sp>
      <p:sp>
        <p:nvSpPr>
          <p:cNvPr id="18" name="Content Placeholder 4"/>
          <p:cNvSpPr txBox="1">
            <a:spLocks/>
          </p:cNvSpPr>
          <p:nvPr/>
        </p:nvSpPr>
        <p:spPr>
          <a:xfrm>
            <a:off x="2586789" y="1310557"/>
            <a:ext cx="6268452" cy="1321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000" dirty="0"/>
              <a:t>C+E FY17 Field Planning and Execution Guide</a:t>
            </a:r>
          </a:p>
          <a:p>
            <a:pPr>
              <a:lnSpc>
                <a:spcPct val="120000"/>
              </a:lnSpc>
              <a:spcBef>
                <a:spcPts val="0"/>
              </a:spcBef>
            </a:pPr>
            <a:r>
              <a:rPr lang="en-US" sz="2000" dirty="0"/>
              <a:t>C+E Business Portal</a:t>
            </a:r>
          </a:p>
          <a:p>
            <a:pPr>
              <a:lnSpc>
                <a:spcPct val="120000"/>
              </a:lnSpc>
              <a:spcBef>
                <a:spcPts val="0"/>
              </a:spcBef>
            </a:pPr>
            <a:r>
              <a:rPr lang="en-US" sz="2000" dirty="0"/>
              <a:t>C+E Azure PMM Roles and Commitments</a:t>
            </a:r>
          </a:p>
        </p:txBody>
      </p:sp>
      <p:sp>
        <p:nvSpPr>
          <p:cNvPr id="19" name="Content Placeholder 4"/>
          <p:cNvSpPr txBox="1">
            <a:spLocks/>
          </p:cNvSpPr>
          <p:nvPr/>
        </p:nvSpPr>
        <p:spPr>
          <a:xfrm>
            <a:off x="2586788" y="2747801"/>
            <a:ext cx="6268452" cy="1081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Introduction to C+E and the core scenarios, as well as key resources. Roles and commitments of an Azure PMM. </a:t>
            </a:r>
          </a:p>
        </p:txBody>
      </p:sp>
      <p:sp>
        <p:nvSpPr>
          <p:cNvPr id="20" name="Content Placeholder 4"/>
          <p:cNvSpPr txBox="1">
            <a:spLocks/>
          </p:cNvSpPr>
          <p:nvPr/>
        </p:nvSpPr>
        <p:spPr>
          <a:xfrm>
            <a:off x="2586788" y="3797114"/>
            <a:ext cx="6268452"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Video, tutorials, testimonials and tool demonstrations</a:t>
            </a:r>
          </a:p>
        </p:txBody>
      </p:sp>
      <p:sp>
        <p:nvSpPr>
          <p:cNvPr id="21" name="Content Placeholder 4"/>
          <p:cNvSpPr txBox="1">
            <a:spLocks/>
          </p:cNvSpPr>
          <p:nvPr/>
        </p:nvSpPr>
        <p:spPr>
          <a:xfrm>
            <a:off x="2586788" y="4425992"/>
            <a:ext cx="4018549" cy="599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TBD</a:t>
            </a:r>
          </a:p>
        </p:txBody>
      </p:sp>
      <p:sp>
        <p:nvSpPr>
          <p:cNvPr id="22" name="Content Placeholder 4"/>
          <p:cNvSpPr txBox="1">
            <a:spLocks/>
          </p:cNvSpPr>
          <p:nvPr/>
        </p:nvSpPr>
        <p:spPr>
          <a:xfrm>
            <a:off x="2586788" y="5010594"/>
            <a:ext cx="1672391"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One week</a:t>
            </a:r>
          </a:p>
        </p:txBody>
      </p:sp>
      <p:sp>
        <p:nvSpPr>
          <p:cNvPr id="24" name="Content Placeholder 4"/>
          <p:cNvSpPr txBox="1">
            <a:spLocks/>
          </p:cNvSpPr>
          <p:nvPr/>
        </p:nvSpPr>
        <p:spPr>
          <a:xfrm>
            <a:off x="2586788" y="5589653"/>
            <a:ext cx="4427623" cy="4754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Post-module surveys and checklists</a:t>
            </a:r>
          </a:p>
        </p:txBody>
      </p:sp>
      <p:sp>
        <p:nvSpPr>
          <p:cNvPr id="25" name="Title 1"/>
          <p:cNvSpPr txBox="1">
            <a:spLocks/>
          </p:cNvSpPr>
          <p:nvPr/>
        </p:nvSpPr>
        <p:spPr>
          <a:xfrm>
            <a:off x="2899612" y="320039"/>
            <a:ext cx="5955628" cy="7531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r>
              <a:rPr lang="en-US" sz="4000" dirty="0"/>
              <a:t>Introduction to C+E</a:t>
            </a:r>
          </a:p>
        </p:txBody>
      </p:sp>
      <p:pic>
        <p:nvPicPr>
          <p:cNvPr id="4" name="14slide_module01_49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1" y="6065113"/>
            <a:ext cx="609600" cy="609600"/>
          </a:xfrm>
          <a:prstGeom prst="rect">
            <a:avLst/>
          </a:prstGeom>
        </p:spPr>
      </p:pic>
    </p:spTree>
    <p:extLst>
      <p:ext uri="{BB962C8B-B14F-4D97-AF65-F5344CB8AC3E}">
        <p14:creationId xmlns:p14="http://schemas.microsoft.com/office/powerpoint/2010/main" val="598024976"/>
      </p:ext>
    </p:extLst>
  </p:cSld>
  <p:clrMapOvr>
    <a:masterClrMapping/>
  </p:clrMapOvr>
  <mc:AlternateContent xmlns:mc="http://schemas.openxmlformats.org/markup-compatibility/2006" xmlns:p14="http://schemas.microsoft.com/office/powerpoint/2010/main">
    <mc:Choice Requires="p14">
      <p:transition p14:dur="10" advClick="0" advTm="50000"/>
    </mc:Choice>
    <mc:Fallback xmlns="">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57" fill="hold"/>
                                        <p:tgtEl>
                                          <p:spTgt spid="4"/>
                                        </p:tgtEl>
                                      </p:cBhvr>
                                    </p:cmd>
                                  </p:childTnLst>
                                </p:cTn>
                              </p:par>
                              <p:par>
                                <p:cTn id="7" presetID="2" presetClass="entr" presetSubtype="2"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additive="base">
                                        <p:cTn id="9" dur="500" fill="hold"/>
                                        <p:tgtEl>
                                          <p:spTgt spid="39"/>
                                        </p:tgtEl>
                                        <p:attrNameLst>
                                          <p:attrName>ppt_x</p:attrName>
                                        </p:attrNameLst>
                                      </p:cBhvr>
                                      <p:tavLst>
                                        <p:tav tm="0">
                                          <p:val>
                                            <p:strVal val="1+#ppt_w/2"/>
                                          </p:val>
                                        </p:tav>
                                        <p:tav tm="100000">
                                          <p:val>
                                            <p:strVal val="#ppt_x"/>
                                          </p:val>
                                        </p:tav>
                                      </p:tavLst>
                                    </p:anim>
                                    <p:anim calcmode="lin" valueType="num">
                                      <p:cBhvr additive="base">
                                        <p:cTn id="10" dur="500" fill="hold"/>
                                        <p:tgtEl>
                                          <p:spTgt spid="39"/>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5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 presetClass="emph" presetSubtype="2" fill="hold" nodeType="withEffect">
                                  <p:stCondLst>
                                    <p:cond delay="2000"/>
                                  </p:stCondLst>
                                  <p:childTnLst>
                                    <p:animClr clrSpc="rgb" dir="cw">
                                      <p:cBhvr>
                                        <p:cTn id="27" dur="1000" fill="hold"/>
                                        <p:tgtEl>
                                          <p:spTgt spid="34"/>
                                        </p:tgtEl>
                                        <p:attrNameLst>
                                          <p:attrName>fillcolor</p:attrName>
                                        </p:attrNameLst>
                                      </p:cBhvr>
                                      <p:to>
                                        <a:srgbClr val="D83B01"/>
                                      </p:to>
                                    </p:animClr>
                                    <p:set>
                                      <p:cBhvr>
                                        <p:cTn id="28" dur="1000" fill="hold"/>
                                        <p:tgtEl>
                                          <p:spTgt spid="34"/>
                                        </p:tgtEl>
                                        <p:attrNameLst>
                                          <p:attrName>fill.type</p:attrName>
                                        </p:attrNameLst>
                                      </p:cBhvr>
                                      <p:to>
                                        <p:strVal val="solid"/>
                                      </p:to>
                                    </p:set>
                                    <p:set>
                                      <p:cBhvr>
                                        <p:cTn id="29" dur="1000" fill="hold"/>
                                        <p:tgtEl>
                                          <p:spTgt spid="34"/>
                                        </p:tgtEl>
                                        <p:attrNameLst>
                                          <p:attrName>fill.on</p:attrName>
                                        </p:attrNameLst>
                                      </p:cBhvr>
                                      <p:to>
                                        <p:strVal val="true"/>
                                      </p:to>
                                    </p:set>
                                  </p:childTnLst>
                                </p:cTn>
                              </p:par>
                              <p:par>
                                <p:cTn id="30" presetID="10" presetClass="entr" presetSubtype="0" fill="hold" grpId="0" nodeType="withEffect">
                                  <p:stCondLst>
                                    <p:cond delay="200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22" presetClass="entr" presetSubtype="8" fill="hold" grpId="0" nodeType="withEffect">
                                  <p:stCondLst>
                                    <p:cond delay="250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10" presetClass="entr" presetSubtype="0" fill="hold" grpId="0" nodeType="withEffect">
                                  <p:stCondLst>
                                    <p:cond delay="400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45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450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grpId="0" nodeType="withEffect">
                                  <p:stCondLst>
                                    <p:cond delay="450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450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450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450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22" presetClass="entr" presetSubtype="8" fill="hold" grpId="0" nodeType="withEffect">
                                  <p:stCondLst>
                                    <p:cond delay="550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000"/>
                                        <p:tgtEl>
                                          <p:spTgt spid="18"/>
                                        </p:tgtEl>
                                      </p:cBhvr>
                                    </p:animEffect>
                                  </p:childTnLst>
                                </p:cTn>
                              </p:par>
                              <p:par>
                                <p:cTn id="60" presetID="22" presetClass="entr" presetSubtype="8" fill="hold" grpId="0" nodeType="withEffect">
                                  <p:stCondLst>
                                    <p:cond delay="1500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1000"/>
                                        <p:tgtEl>
                                          <p:spTgt spid="19"/>
                                        </p:tgtEl>
                                      </p:cBhvr>
                                    </p:animEffect>
                                  </p:childTnLst>
                                </p:cTn>
                              </p:par>
                              <p:par>
                                <p:cTn id="63" presetID="22" presetClass="entr" presetSubtype="8" fill="hold" grpId="0" nodeType="withEffect">
                                  <p:stCondLst>
                                    <p:cond delay="2800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1000"/>
                                        <p:tgtEl>
                                          <p:spTgt spid="20"/>
                                        </p:tgtEl>
                                      </p:cBhvr>
                                    </p:animEffect>
                                  </p:childTnLst>
                                </p:cTn>
                              </p:par>
                              <p:par>
                                <p:cTn id="66" presetID="22" presetClass="entr" presetSubtype="8" fill="hold" grpId="0" nodeType="withEffect">
                                  <p:stCondLst>
                                    <p:cond delay="3450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750"/>
                                        <p:tgtEl>
                                          <p:spTgt spid="21"/>
                                        </p:tgtEl>
                                      </p:cBhvr>
                                    </p:animEffect>
                                  </p:childTnLst>
                                </p:cTn>
                              </p:par>
                              <p:par>
                                <p:cTn id="69" presetID="22" presetClass="entr" presetSubtype="8" fill="hold" grpId="0" nodeType="withEffect">
                                  <p:stCondLst>
                                    <p:cond delay="4200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par>
                                <p:cTn id="72" presetID="22" presetClass="entr" presetSubtype="8" fill="hold" grpId="0" nodeType="withEffect">
                                  <p:stCondLst>
                                    <p:cond delay="4500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4"/>
                </p:tgtEl>
              </p:cMediaNode>
            </p:audio>
          </p:childTnLst>
        </p:cTn>
      </p:par>
    </p:tnLst>
    <p:bldLst>
      <p:bldP spid="40" grpId="0" animBg="1"/>
      <p:bldP spid="39" grpId="0" animBg="1"/>
      <p:bldP spid="23" grpId="0"/>
      <p:bldP spid="28" grpId="0"/>
      <p:bldP spid="29" grpId="0"/>
      <p:bldP spid="30" grpId="0"/>
      <p:bldP spid="31" grpId="0"/>
      <p:bldP spid="32" grpId="0"/>
      <p:bldP spid="33" grpId="0"/>
      <p:bldP spid="34" grpId="0" animBg="1"/>
      <p:bldP spid="35" grpId="0" animBg="1"/>
      <p:bldP spid="36" grpId="0" animBg="1"/>
      <p:bldP spid="37" grpId="0" animBg="1"/>
      <p:bldP spid="38" grpId="0" animBg="1"/>
      <p:bldP spid="18" grpId="0"/>
      <p:bldP spid="19" grpId="0"/>
      <p:bldP spid="20" grpId="0"/>
      <p:bldP spid="21" grpId="0"/>
      <p:bldP spid="22"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98"/>
            <a:ext cx="10299571" cy="6861098"/>
          </a:xfrm>
          <a:prstGeom prst="rect">
            <a:avLst/>
          </a:prstGeom>
        </p:spPr>
      </p:pic>
      <p:sp>
        <p:nvSpPr>
          <p:cNvPr id="20" name="Rectangle 19"/>
          <p:cNvSpPr/>
          <p:nvPr/>
        </p:nvSpPr>
        <p:spPr>
          <a:xfrm>
            <a:off x="633050" y="1311776"/>
            <a:ext cx="8222192" cy="4874759"/>
          </a:xfrm>
          <a:prstGeom prst="rect">
            <a:avLst/>
          </a:prstGeom>
          <a:solidFill>
            <a:srgbClr val="5252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14338" y="-3098"/>
            <a:ext cx="2977662" cy="6861097"/>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a:spLocks noGrp="1"/>
          </p:cNvSpPr>
          <p:nvPr>
            <p:ph type="ctrTitle"/>
          </p:nvPr>
        </p:nvSpPr>
        <p:spPr>
          <a:xfrm>
            <a:off x="636094" y="320040"/>
            <a:ext cx="2419928" cy="753149"/>
          </a:xfrm>
        </p:spPr>
        <p:txBody>
          <a:bodyPr>
            <a:normAutofit/>
          </a:bodyPr>
          <a:lstStyle/>
          <a:p>
            <a:r>
              <a:rPr lang="en-US" sz="4000" b="1" dirty="0"/>
              <a:t>Module 2:</a:t>
            </a:r>
          </a:p>
        </p:txBody>
      </p:sp>
      <p:sp>
        <p:nvSpPr>
          <p:cNvPr id="34" name="Rectangle 33"/>
          <p:cNvSpPr/>
          <p:nvPr/>
        </p:nvSpPr>
        <p:spPr>
          <a:xfrm>
            <a:off x="9762979" y="662323"/>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C+E</a:t>
            </a:r>
          </a:p>
        </p:txBody>
      </p:sp>
      <p:sp>
        <p:nvSpPr>
          <p:cNvPr id="35" name="Rectangle 34"/>
          <p:cNvSpPr/>
          <p:nvPr/>
        </p:nvSpPr>
        <p:spPr>
          <a:xfrm>
            <a:off x="9771778" y="1807142"/>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Azure</a:t>
            </a:r>
          </a:p>
        </p:txBody>
      </p:sp>
      <p:sp>
        <p:nvSpPr>
          <p:cNvPr id="36" name="Rectangle 35"/>
          <p:cNvSpPr/>
          <p:nvPr/>
        </p:nvSpPr>
        <p:spPr>
          <a:xfrm>
            <a:off x="9771778" y="2947635"/>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PMM Tools</a:t>
            </a:r>
          </a:p>
        </p:txBody>
      </p:sp>
      <p:sp>
        <p:nvSpPr>
          <p:cNvPr id="37" name="Rectangle 36"/>
          <p:cNvSpPr/>
          <p:nvPr/>
        </p:nvSpPr>
        <p:spPr>
          <a:xfrm>
            <a:off x="9762978" y="408812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Marketing Insights</a:t>
            </a:r>
          </a:p>
        </p:txBody>
      </p:sp>
      <p:sp>
        <p:nvSpPr>
          <p:cNvPr id="38" name="Rectangle 37"/>
          <p:cNvSpPr/>
          <p:nvPr/>
        </p:nvSpPr>
        <p:spPr>
          <a:xfrm>
            <a:off x="9762980" y="5232947"/>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Best Practices and Events</a:t>
            </a:r>
          </a:p>
        </p:txBody>
      </p:sp>
      <p:sp>
        <p:nvSpPr>
          <p:cNvPr id="41" name="Content Placeholder 4"/>
          <p:cNvSpPr txBox="1">
            <a:spLocks/>
          </p:cNvSpPr>
          <p:nvPr/>
        </p:nvSpPr>
        <p:spPr>
          <a:xfrm>
            <a:off x="636092" y="1311775"/>
            <a:ext cx="1950696" cy="589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b="1" dirty="0"/>
              <a:t>Key Subjects:</a:t>
            </a:r>
            <a:endParaRPr lang="en-US" sz="2000" dirty="0"/>
          </a:p>
        </p:txBody>
      </p:sp>
      <p:sp>
        <p:nvSpPr>
          <p:cNvPr id="42" name="Content Placeholder 4"/>
          <p:cNvSpPr txBox="1">
            <a:spLocks/>
          </p:cNvSpPr>
          <p:nvPr/>
        </p:nvSpPr>
        <p:spPr>
          <a:xfrm>
            <a:off x="639134" y="3792161"/>
            <a:ext cx="1947655" cy="637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Form Factor:</a:t>
            </a:r>
            <a:endParaRPr lang="en-US" sz="2000" dirty="0"/>
          </a:p>
        </p:txBody>
      </p:sp>
      <p:sp>
        <p:nvSpPr>
          <p:cNvPr id="43" name="Content Placeholder 4"/>
          <p:cNvSpPr txBox="1">
            <a:spLocks/>
          </p:cNvSpPr>
          <p:nvPr/>
        </p:nvSpPr>
        <p:spPr>
          <a:xfrm>
            <a:off x="639134" y="5010594"/>
            <a:ext cx="1803277" cy="610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Duration:</a:t>
            </a:r>
            <a:endParaRPr lang="en-US" sz="2000" dirty="0"/>
          </a:p>
        </p:txBody>
      </p:sp>
      <p:sp>
        <p:nvSpPr>
          <p:cNvPr id="44" name="Content Placeholder 4"/>
          <p:cNvSpPr txBox="1">
            <a:spLocks/>
          </p:cNvSpPr>
          <p:nvPr/>
        </p:nvSpPr>
        <p:spPr>
          <a:xfrm>
            <a:off x="633051" y="5597520"/>
            <a:ext cx="1953736" cy="467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Completion:</a:t>
            </a:r>
            <a:endParaRPr lang="en-US" sz="2000" dirty="0"/>
          </a:p>
        </p:txBody>
      </p:sp>
      <p:sp>
        <p:nvSpPr>
          <p:cNvPr id="45" name="Content Placeholder 4"/>
          <p:cNvSpPr txBox="1">
            <a:spLocks/>
          </p:cNvSpPr>
          <p:nvPr/>
        </p:nvSpPr>
        <p:spPr>
          <a:xfrm>
            <a:off x="639135" y="4414056"/>
            <a:ext cx="1947654" cy="619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SME Speakers:</a:t>
            </a:r>
            <a:endParaRPr lang="en-US" sz="2000" dirty="0"/>
          </a:p>
        </p:txBody>
      </p:sp>
      <p:sp>
        <p:nvSpPr>
          <p:cNvPr id="46" name="Content Placeholder 4"/>
          <p:cNvSpPr txBox="1">
            <a:spLocks/>
          </p:cNvSpPr>
          <p:nvPr/>
        </p:nvSpPr>
        <p:spPr>
          <a:xfrm>
            <a:off x="636091" y="2742812"/>
            <a:ext cx="1950697" cy="619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Overview:</a:t>
            </a:r>
            <a:endParaRPr lang="en-US" sz="2000" dirty="0"/>
          </a:p>
        </p:txBody>
      </p:sp>
      <p:sp>
        <p:nvSpPr>
          <p:cNvPr id="47" name="Content Placeholder 4"/>
          <p:cNvSpPr txBox="1">
            <a:spLocks/>
          </p:cNvSpPr>
          <p:nvPr/>
        </p:nvSpPr>
        <p:spPr>
          <a:xfrm>
            <a:off x="2586789" y="1310557"/>
            <a:ext cx="6268452" cy="13214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000" dirty="0"/>
              <a:t>MS Azure Stack</a:t>
            </a:r>
          </a:p>
          <a:p>
            <a:pPr>
              <a:lnSpc>
                <a:spcPct val="120000"/>
              </a:lnSpc>
              <a:spcBef>
                <a:spcPts val="0"/>
              </a:spcBef>
            </a:pPr>
            <a:r>
              <a:rPr lang="en-US" sz="2000" dirty="0"/>
              <a:t>Azure production information</a:t>
            </a:r>
          </a:p>
          <a:p>
            <a:pPr>
              <a:lnSpc>
                <a:spcPct val="120000"/>
              </a:lnSpc>
              <a:spcBef>
                <a:spcPts val="0"/>
              </a:spcBef>
            </a:pPr>
            <a:r>
              <a:rPr lang="en-US" sz="2000" dirty="0"/>
              <a:t>Azure motions</a:t>
            </a:r>
          </a:p>
          <a:p>
            <a:pPr>
              <a:lnSpc>
                <a:spcPct val="120000"/>
              </a:lnSpc>
              <a:spcBef>
                <a:spcPts val="0"/>
              </a:spcBef>
            </a:pPr>
            <a:r>
              <a:rPr lang="en-US" sz="2000" dirty="0"/>
              <a:t>Access Azure </a:t>
            </a:r>
          </a:p>
        </p:txBody>
      </p:sp>
      <p:sp>
        <p:nvSpPr>
          <p:cNvPr id="48" name="Content Placeholder 4"/>
          <p:cNvSpPr txBox="1">
            <a:spLocks/>
          </p:cNvSpPr>
          <p:nvPr/>
        </p:nvSpPr>
        <p:spPr>
          <a:xfrm>
            <a:off x="2586788" y="2747801"/>
            <a:ext cx="6268452" cy="1081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Introduction to Azure and production tools. Comprehensive information about Azure motions. Overview of the information that can be accessed. </a:t>
            </a:r>
          </a:p>
        </p:txBody>
      </p:sp>
      <p:sp>
        <p:nvSpPr>
          <p:cNvPr id="49" name="Content Placeholder 4"/>
          <p:cNvSpPr txBox="1">
            <a:spLocks/>
          </p:cNvSpPr>
          <p:nvPr/>
        </p:nvSpPr>
        <p:spPr>
          <a:xfrm>
            <a:off x="2586788" y="3797114"/>
            <a:ext cx="6268452"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Video, tutorials, testimonials and tool demonstrations</a:t>
            </a:r>
          </a:p>
        </p:txBody>
      </p:sp>
      <p:sp>
        <p:nvSpPr>
          <p:cNvPr id="50" name="Content Placeholder 4"/>
          <p:cNvSpPr txBox="1">
            <a:spLocks/>
          </p:cNvSpPr>
          <p:nvPr/>
        </p:nvSpPr>
        <p:spPr>
          <a:xfrm>
            <a:off x="2586788" y="4425992"/>
            <a:ext cx="2189749" cy="599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TBD</a:t>
            </a:r>
          </a:p>
        </p:txBody>
      </p:sp>
      <p:sp>
        <p:nvSpPr>
          <p:cNvPr id="51" name="Content Placeholder 4"/>
          <p:cNvSpPr txBox="1">
            <a:spLocks/>
          </p:cNvSpPr>
          <p:nvPr/>
        </p:nvSpPr>
        <p:spPr>
          <a:xfrm>
            <a:off x="2586788" y="5010594"/>
            <a:ext cx="1708486"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One week</a:t>
            </a:r>
          </a:p>
        </p:txBody>
      </p:sp>
      <p:sp>
        <p:nvSpPr>
          <p:cNvPr id="52" name="Content Placeholder 4"/>
          <p:cNvSpPr txBox="1">
            <a:spLocks/>
          </p:cNvSpPr>
          <p:nvPr/>
        </p:nvSpPr>
        <p:spPr>
          <a:xfrm>
            <a:off x="2586788" y="5589653"/>
            <a:ext cx="4439654" cy="4754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Post-module surveys and checklists</a:t>
            </a:r>
          </a:p>
        </p:txBody>
      </p:sp>
      <p:sp>
        <p:nvSpPr>
          <p:cNvPr id="53" name="Title 1"/>
          <p:cNvSpPr txBox="1">
            <a:spLocks/>
          </p:cNvSpPr>
          <p:nvPr/>
        </p:nvSpPr>
        <p:spPr>
          <a:xfrm>
            <a:off x="3056022" y="320039"/>
            <a:ext cx="5799218" cy="7531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r>
              <a:rPr lang="en-US" sz="4000" dirty="0"/>
              <a:t>Introduction to Azure</a:t>
            </a:r>
          </a:p>
        </p:txBody>
      </p:sp>
      <p:pic>
        <p:nvPicPr>
          <p:cNvPr id="3" name="15slide_module02_25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126" y="6022251"/>
            <a:ext cx="609600" cy="609600"/>
          </a:xfrm>
          <a:prstGeom prst="rect">
            <a:avLst/>
          </a:prstGeom>
        </p:spPr>
      </p:pic>
    </p:spTree>
    <p:extLst>
      <p:ext uri="{BB962C8B-B14F-4D97-AF65-F5344CB8AC3E}">
        <p14:creationId xmlns:p14="http://schemas.microsoft.com/office/powerpoint/2010/main" val="3035447735"/>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02" fill="hold"/>
                                        <p:tgtEl>
                                          <p:spTgt spid="3"/>
                                        </p:tgtEl>
                                      </p:cBhvr>
                                    </p:cmd>
                                  </p:childTnLst>
                                </p:cTn>
                              </p:par>
                              <p:par>
                                <p:cTn id="7" presetID="1" presetClass="emph" presetSubtype="2" fill="hold" nodeType="withEffect">
                                  <p:stCondLst>
                                    <p:cond delay="1000"/>
                                  </p:stCondLst>
                                  <p:childTnLst>
                                    <p:animClr clrSpc="rgb" dir="cw">
                                      <p:cBhvr>
                                        <p:cTn id="8" dur="1000" fill="hold"/>
                                        <p:tgtEl>
                                          <p:spTgt spid="35"/>
                                        </p:tgtEl>
                                        <p:attrNameLst>
                                          <p:attrName>fillcolor</p:attrName>
                                        </p:attrNameLst>
                                      </p:cBhvr>
                                      <p:to>
                                        <a:srgbClr val="D83B01"/>
                                      </p:to>
                                    </p:animClr>
                                    <p:set>
                                      <p:cBhvr>
                                        <p:cTn id="9" dur="1000" fill="hold"/>
                                        <p:tgtEl>
                                          <p:spTgt spid="35"/>
                                        </p:tgtEl>
                                        <p:attrNameLst>
                                          <p:attrName>fill.type</p:attrName>
                                        </p:attrNameLst>
                                      </p:cBhvr>
                                      <p:to>
                                        <p:strVal val="solid"/>
                                      </p:to>
                                    </p:set>
                                    <p:set>
                                      <p:cBhvr>
                                        <p:cTn id="10" dur="1000" fill="hold"/>
                                        <p:tgtEl>
                                          <p:spTgt spid="35"/>
                                        </p:tgtEl>
                                        <p:attrNameLst>
                                          <p:attrName>fill.on</p:attrName>
                                        </p:attrNameLst>
                                      </p:cBhvr>
                                      <p:to>
                                        <p:strVal val="true"/>
                                      </p:to>
                                    </p:set>
                                  </p:childTnLst>
                                </p:cTn>
                              </p:par>
                              <p:par>
                                <p:cTn id="11" presetID="22" presetClass="entr" presetSubtype="8" fill="hold" grpId="0" nodeType="withEffect">
                                  <p:stCondLst>
                                    <p:cond delay="150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par>
                                <p:cTn id="14" presetID="10" presetClass="entr" presetSubtype="0" fill="hold" grpId="0" nodeType="withEffect">
                                  <p:stCondLst>
                                    <p:cond delay="450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45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450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grpId="0" nodeType="withEffect">
                                  <p:stCondLst>
                                    <p:cond delay="450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450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47" grpId="0"/>
      <p:bldP spid="48" grpId="0"/>
      <p:bldP spid="49" grpId="0"/>
      <p:bldP spid="50" grpId="0"/>
      <p:bldP spid="51" grpId="0"/>
      <p:bldP spid="52" grpId="0"/>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77"/>
            <a:ext cx="10300138" cy="6861476"/>
          </a:xfrm>
          <a:prstGeom prst="rect">
            <a:avLst/>
          </a:prstGeom>
        </p:spPr>
      </p:pic>
      <p:sp>
        <p:nvSpPr>
          <p:cNvPr id="17" name="Rectangle 16"/>
          <p:cNvSpPr/>
          <p:nvPr/>
        </p:nvSpPr>
        <p:spPr>
          <a:xfrm>
            <a:off x="633050" y="1311776"/>
            <a:ext cx="8222192" cy="4874759"/>
          </a:xfrm>
          <a:prstGeom prst="rect">
            <a:avLst/>
          </a:prstGeom>
          <a:solidFill>
            <a:srgbClr val="5252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14338" y="-3098"/>
            <a:ext cx="2977662" cy="6861097"/>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a:spLocks noGrp="1"/>
          </p:cNvSpPr>
          <p:nvPr>
            <p:ph type="ctrTitle"/>
          </p:nvPr>
        </p:nvSpPr>
        <p:spPr>
          <a:xfrm>
            <a:off x="636093" y="320040"/>
            <a:ext cx="2335707" cy="753149"/>
          </a:xfrm>
        </p:spPr>
        <p:txBody>
          <a:bodyPr>
            <a:normAutofit/>
          </a:bodyPr>
          <a:lstStyle/>
          <a:p>
            <a:r>
              <a:rPr lang="en-US" sz="4000" b="1" dirty="0"/>
              <a:t>Module 3:</a:t>
            </a:r>
          </a:p>
        </p:txBody>
      </p:sp>
      <p:sp>
        <p:nvSpPr>
          <p:cNvPr id="34" name="Rectangle 33"/>
          <p:cNvSpPr/>
          <p:nvPr/>
        </p:nvSpPr>
        <p:spPr>
          <a:xfrm>
            <a:off x="9762979" y="662323"/>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C+E</a:t>
            </a:r>
          </a:p>
        </p:txBody>
      </p:sp>
      <p:sp>
        <p:nvSpPr>
          <p:cNvPr id="35" name="Rectangle 34"/>
          <p:cNvSpPr/>
          <p:nvPr/>
        </p:nvSpPr>
        <p:spPr>
          <a:xfrm>
            <a:off x="9771778" y="1807142"/>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Azure</a:t>
            </a:r>
          </a:p>
        </p:txBody>
      </p:sp>
      <p:sp>
        <p:nvSpPr>
          <p:cNvPr id="36" name="Rectangle 35"/>
          <p:cNvSpPr/>
          <p:nvPr/>
        </p:nvSpPr>
        <p:spPr>
          <a:xfrm>
            <a:off x="9771778" y="2947635"/>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PMM Tools</a:t>
            </a:r>
          </a:p>
        </p:txBody>
      </p:sp>
      <p:sp>
        <p:nvSpPr>
          <p:cNvPr id="37" name="Rectangle 36"/>
          <p:cNvSpPr/>
          <p:nvPr/>
        </p:nvSpPr>
        <p:spPr>
          <a:xfrm>
            <a:off x="9762978" y="408812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Marketing Insights</a:t>
            </a:r>
          </a:p>
        </p:txBody>
      </p:sp>
      <p:sp>
        <p:nvSpPr>
          <p:cNvPr id="38" name="Rectangle 37"/>
          <p:cNvSpPr/>
          <p:nvPr/>
        </p:nvSpPr>
        <p:spPr>
          <a:xfrm>
            <a:off x="9762980" y="5232947"/>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Best Practices and Events</a:t>
            </a:r>
          </a:p>
        </p:txBody>
      </p:sp>
      <p:sp>
        <p:nvSpPr>
          <p:cNvPr id="19" name="Content Placeholder 4"/>
          <p:cNvSpPr txBox="1">
            <a:spLocks/>
          </p:cNvSpPr>
          <p:nvPr/>
        </p:nvSpPr>
        <p:spPr>
          <a:xfrm>
            <a:off x="636092" y="1311775"/>
            <a:ext cx="1950696" cy="589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b="1" dirty="0"/>
              <a:t>Key Subjects:</a:t>
            </a:r>
            <a:endParaRPr lang="en-US" sz="2000" dirty="0"/>
          </a:p>
        </p:txBody>
      </p:sp>
      <p:sp>
        <p:nvSpPr>
          <p:cNvPr id="20" name="Content Placeholder 4"/>
          <p:cNvSpPr txBox="1">
            <a:spLocks/>
          </p:cNvSpPr>
          <p:nvPr/>
        </p:nvSpPr>
        <p:spPr>
          <a:xfrm>
            <a:off x="639134" y="3792161"/>
            <a:ext cx="1947655" cy="637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Form Factor:</a:t>
            </a:r>
            <a:endParaRPr lang="en-US" sz="2000" dirty="0"/>
          </a:p>
        </p:txBody>
      </p:sp>
      <p:sp>
        <p:nvSpPr>
          <p:cNvPr id="21" name="Content Placeholder 4"/>
          <p:cNvSpPr txBox="1">
            <a:spLocks/>
          </p:cNvSpPr>
          <p:nvPr/>
        </p:nvSpPr>
        <p:spPr>
          <a:xfrm>
            <a:off x="639134" y="5010594"/>
            <a:ext cx="1803277" cy="610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Duration:</a:t>
            </a:r>
            <a:endParaRPr lang="en-US" sz="2000" dirty="0"/>
          </a:p>
        </p:txBody>
      </p:sp>
      <p:sp>
        <p:nvSpPr>
          <p:cNvPr id="22" name="Content Placeholder 4"/>
          <p:cNvSpPr txBox="1">
            <a:spLocks/>
          </p:cNvSpPr>
          <p:nvPr/>
        </p:nvSpPr>
        <p:spPr>
          <a:xfrm>
            <a:off x="633051" y="5597520"/>
            <a:ext cx="1953736" cy="467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Completion:</a:t>
            </a:r>
            <a:endParaRPr lang="en-US" sz="2000" dirty="0"/>
          </a:p>
        </p:txBody>
      </p:sp>
      <p:sp>
        <p:nvSpPr>
          <p:cNvPr id="24" name="Content Placeholder 4"/>
          <p:cNvSpPr txBox="1">
            <a:spLocks/>
          </p:cNvSpPr>
          <p:nvPr/>
        </p:nvSpPr>
        <p:spPr>
          <a:xfrm>
            <a:off x="639135" y="4414056"/>
            <a:ext cx="1947654" cy="619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SME Speakers:</a:t>
            </a:r>
            <a:endParaRPr lang="en-US" sz="2000" dirty="0"/>
          </a:p>
        </p:txBody>
      </p:sp>
      <p:sp>
        <p:nvSpPr>
          <p:cNvPr id="25" name="Content Placeholder 4"/>
          <p:cNvSpPr txBox="1">
            <a:spLocks/>
          </p:cNvSpPr>
          <p:nvPr/>
        </p:nvSpPr>
        <p:spPr>
          <a:xfrm>
            <a:off x="636091" y="2742812"/>
            <a:ext cx="1950697" cy="619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Overview:</a:t>
            </a:r>
            <a:endParaRPr lang="en-US" sz="2000" dirty="0"/>
          </a:p>
        </p:txBody>
      </p:sp>
      <p:sp>
        <p:nvSpPr>
          <p:cNvPr id="26" name="Content Placeholder 4"/>
          <p:cNvSpPr txBox="1">
            <a:spLocks/>
          </p:cNvSpPr>
          <p:nvPr/>
        </p:nvSpPr>
        <p:spPr>
          <a:xfrm>
            <a:off x="2586789" y="1310557"/>
            <a:ext cx="6268452" cy="13214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000" dirty="0"/>
              <a:t>C+E Insights</a:t>
            </a:r>
          </a:p>
          <a:p>
            <a:pPr>
              <a:lnSpc>
                <a:spcPct val="120000"/>
              </a:lnSpc>
              <a:spcBef>
                <a:spcPts val="0"/>
              </a:spcBef>
            </a:pPr>
            <a:r>
              <a:rPr lang="en-US" sz="2000" dirty="0"/>
              <a:t>Azure Health Report</a:t>
            </a:r>
          </a:p>
          <a:p>
            <a:pPr>
              <a:lnSpc>
                <a:spcPct val="120000"/>
              </a:lnSpc>
              <a:spcBef>
                <a:spcPts val="0"/>
              </a:spcBef>
            </a:pPr>
            <a:r>
              <a:rPr lang="en-US" sz="2000" dirty="0"/>
              <a:t>C+E Direct Dashboard</a:t>
            </a:r>
          </a:p>
          <a:p>
            <a:pPr>
              <a:lnSpc>
                <a:spcPct val="120000"/>
              </a:lnSpc>
              <a:spcBef>
                <a:spcPts val="0"/>
              </a:spcBef>
            </a:pPr>
            <a:r>
              <a:rPr lang="en-US" sz="2000" dirty="0"/>
              <a:t>Azure Consumption </a:t>
            </a:r>
          </a:p>
        </p:txBody>
      </p:sp>
      <p:sp>
        <p:nvSpPr>
          <p:cNvPr id="27" name="Content Placeholder 4"/>
          <p:cNvSpPr txBox="1">
            <a:spLocks/>
          </p:cNvSpPr>
          <p:nvPr/>
        </p:nvSpPr>
        <p:spPr>
          <a:xfrm>
            <a:off x="2586788" y="2747801"/>
            <a:ext cx="6268452" cy="1081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Overview of Azure PMM tools and how to access the most relevant information on Azure. Access vital information such as revenue and consumption. </a:t>
            </a:r>
          </a:p>
        </p:txBody>
      </p:sp>
      <p:sp>
        <p:nvSpPr>
          <p:cNvPr id="40" name="Content Placeholder 4"/>
          <p:cNvSpPr txBox="1">
            <a:spLocks/>
          </p:cNvSpPr>
          <p:nvPr/>
        </p:nvSpPr>
        <p:spPr>
          <a:xfrm>
            <a:off x="2586788" y="3797114"/>
            <a:ext cx="6268452"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Video, tutorials, testimonials and tool demonstrations</a:t>
            </a:r>
          </a:p>
        </p:txBody>
      </p:sp>
      <p:sp>
        <p:nvSpPr>
          <p:cNvPr id="41" name="Content Placeholder 4"/>
          <p:cNvSpPr txBox="1">
            <a:spLocks/>
          </p:cNvSpPr>
          <p:nvPr/>
        </p:nvSpPr>
        <p:spPr>
          <a:xfrm>
            <a:off x="2586788" y="4425992"/>
            <a:ext cx="4126833" cy="599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TBD</a:t>
            </a:r>
          </a:p>
        </p:txBody>
      </p:sp>
      <p:sp>
        <p:nvSpPr>
          <p:cNvPr id="42" name="Content Placeholder 4"/>
          <p:cNvSpPr txBox="1">
            <a:spLocks/>
          </p:cNvSpPr>
          <p:nvPr/>
        </p:nvSpPr>
        <p:spPr>
          <a:xfrm>
            <a:off x="2586788" y="5010594"/>
            <a:ext cx="1708486"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One week</a:t>
            </a:r>
          </a:p>
        </p:txBody>
      </p:sp>
      <p:sp>
        <p:nvSpPr>
          <p:cNvPr id="43" name="Content Placeholder 4"/>
          <p:cNvSpPr txBox="1">
            <a:spLocks/>
          </p:cNvSpPr>
          <p:nvPr/>
        </p:nvSpPr>
        <p:spPr>
          <a:xfrm>
            <a:off x="2586788" y="5589653"/>
            <a:ext cx="4235117" cy="4754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Post-module surveys and checklists</a:t>
            </a:r>
          </a:p>
        </p:txBody>
      </p:sp>
      <p:sp>
        <p:nvSpPr>
          <p:cNvPr id="44" name="Title 1"/>
          <p:cNvSpPr txBox="1">
            <a:spLocks/>
          </p:cNvSpPr>
          <p:nvPr/>
        </p:nvSpPr>
        <p:spPr>
          <a:xfrm>
            <a:off x="2971800" y="320039"/>
            <a:ext cx="5883440" cy="7531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r>
              <a:rPr lang="en-US" sz="4000" dirty="0"/>
              <a:t>Azure PMM Tools</a:t>
            </a:r>
          </a:p>
        </p:txBody>
      </p:sp>
      <p:pic>
        <p:nvPicPr>
          <p:cNvPr id="2" name="16slide_module03_23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957" y="5881735"/>
            <a:ext cx="609600" cy="609600"/>
          </a:xfrm>
          <a:prstGeom prst="rect">
            <a:avLst/>
          </a:prstGeom>
        </p:spPr>
      </p:pic>
    </p:spTree>
    <p:extLst>
      <p:ext uri="{BB962C8B-B14F-4D97-AF65-F5344CB8AC3E}">
        <p14:creationId xmlns:p14="http://schemas.microsoft.com/office/powerpoint/2010/main" val="144779363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0" fill="hold"/>
                                        <p:tgtEl>
                                          <p:spTgt spid="2"/>
                                        </p:tgtEl>
                                      </p:cBhvr>
                                    </p:cmd>
                                  </p:childTnLst>
                                </p:cTn>
                              </p:par>
                              <p:par>
                                <p:cTn id="7" presetID="1" presetClass="emph" presetSubtype="2" fill="hold" nodeType="withEffect">
                                  <p:stCondLst>
                                    <p:cond delay="1000"/>
                                  </p:stCondLst>
                                  <p:childTnLst>
                                    <p:animClr clrSpc="rgb" dir="cw">
                                      <p:cBhvr>
                                        <p:cTn id="8" dur="1000" fill="hold"/>
                                        <p:tgtEl>
                                          <p:spTgt spid="36"/>
                                        </p:tgtEl>
                                        <p:attrNameLst>
                                          <p:attrName>fillcolor</p:attrName>
                                        </p:attrNameLst>
                                      </p:cBhvr>
                                      <p:to>
                                        <a:srgbClr val="D83B01"/>
                                      </p:to>
                                    </p:animClr>
                                    <p:set>
                                      <p:cBhvr>
                                        <p:cTn id="9" dur="1000" fill="hold"/>
                                        <p:tgtEl>
                                          <p:spTgt spid="36"/>
                                        </p:tgtEl>
                                        <p:attrNameLst>
                                          <p:attrName>fill.type</p:attrName>
                                        </p:attrNameLst>
                                      </p:cBhvr>
                                      <p:to>
                                        <p:strVal val="solid"/>
                                      </p:to>
                                    </p:set>
                                    <p:set>
                                      <p:cBhvr>
                                        <p:cTn id="10" dur="1000" fill="hold"/>
                                        <p:tgtEl>
                                          <p:spTgt spid="36"/>
                                        </p:tgtEl>
                                        <p:attrNameLst>
                                          <p:attrName>fill.on</p:attrName>
                                        </p:attrNameLst>
                                      </p:cBhvr>
                                      <p:to>
                                        <p:strVal val="true"/>
                                      </p:to>
                                    </p:set>
                                  </p:childTnLst>
                                </p:cTn>
                              </p:par>
                              <p:par>
                                <p:cTn id="11" presetID="22" presetClass="entr" presetSubtype="8" fill="hold" grpId="0" nodeType="withEffect">
                                  <p:stCondLst>
                                    <p:cond delay="15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0" presetClass="entr" presetSubtype="0" fill="hold" grpId="0" nodeType="withEffect">
                                  <p:stCondLst>
                                    <p:cond delay="45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45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45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450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450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26" grpId="0"/>
      <p:bldP spid="27" grpId="0"/>
      <p:bldP spid="40" grpId="0"/>
      <p:bldP spid="41" grpId="0"/>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7725"/>
          <a:stretch/>
        </p:blipFill>
        <p:spPr>
          <a:xfrm>
            <a:off x="0" y="-3098"/>
            <a:ext cx="11161858" cy="6861096"/>
          </a:xfrm>
          <a:prstGeom prst="rect">
            <a:avLst/>
          </a:prstGeom>
        </p:spPr>
      </p:pic>
      <p:sp>
        <p:nvSpPr>
          <p:cNvPr id="18" name="Rectangle 17"/>
          <p:cNvSpPr/>
          <p:nvPr/>
        </p:nvSpPr>
        <p:spPr>
          <a:xfrm>
            <a:off x="633050" y="1311776"/>
            <a:ext cx="8222192" cy="4874759"/>
          </a:xfrm>
          <a:prstGeom prst="rect">
            <a:avLst/>
          </a:prstGeom>
          <a:solidFill>
            <a:srgbClr val="5252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14338" y="-3098"/>
            <a:ext cx="2977662" cy="6861097"/>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a:spLocks noGrp="1"/>
          </p:cNvSpPr>
          <p:nvPr>
            <p:ph type="ctrTitle"/>
          </p:nvPr>
        </p:nvSpPr>
        <p:spPr>
          <a:xfrm>
            <a:off x="636093" y="320040"/>
            <a:ext cx="2347739" cy="753149"/>
          </a:xfrm>
        </p:spPr>
        <p:txBody>
          <a:bodyPr>
            <a:normAutofit/>
          </a:bodyPr>
          <a:lstStyle/>
          <a:p>
            <a:r>
              <a:rPr lang="en-US" sz="4000" b="1" dirty="0"/>
              <a:t>Module 4:</a:t>
            </a:r>
          </a:p>
        </p:txBody>
      </p:sp>
      <p:sp>
        <p:nvSpPr>
          <p:cNvPr id="34" name="Rectangle 33"/>
          <p:cNvSpPr/>
          <p:nvPr/>
        </p:nvSpPr>
        <p:spPr>
          <a:xfrm>
            <a:off x="9762979" y="662323"/>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C+E</a:t>
            </a:r>
          </a:p>
        </p:txBody>
      </p:sp>
      <p:sp>
        <p:nvSpPr>
          <p:cNvPr id="35" name="Rectangle 34"/>
          <p:cNvSpPr/>
          <p:nvPr/>
        </p:nvSpPr>
        <p:spPr>
          <a:xfrm>
            <a:off x="9771778" y="1807142"/>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Azure</a:t>
            </a:r>
          </a:p>
        </p:txBody>
      </p:sp>
      <p:sp>
        <p:nvSpPr>
          <p:cNvPr id="36" name="Rectangle 35"/>
          <p:cNvSpPr/>
          <p:nvPr/>
        </p:nvSpPr>
        <p:spPr>
          <a:xfrm>
            <a:off x="9771778" y="2947635"/>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PMM Tools</a:t>
            </a:r>
          </a:p>
        </p:txBody>
      </p:sp>
      <p:sp>
        <p:nvSpPr>
          <p:cNvPr id="37" name="Rectangle 36"/>
          <p:cNvSpPr/>
          <p:nvPr/>
        </p:nvSpPr>
        <p:spPr>
          <a:xfrm>
            <a:off x="9762978" y="408812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Marketing Insights</a:t>
            </a:r>
          </a:p>
        </p:txBody>
      </p:sp>
      <p:sp>
        <p:nvSpPr>
          <p:cNvPr id="38" name="Rectangle 37"/>
          <p:cNvSpPr/>
          <p:nvPr/>
        </p:nvSpPr>
        <p:spPr>
          <a:xfrm>
            <a:off x="9762980" y="5232947"/>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Best Practices and Events</a:t>
            </a:r>
          </a:p>
        </p:txBody>
      </p:sp>
      <p:sp>
        <p:nvSpPr>
          <p:cNvPr id="20" name="Content Placeholder 4"/>
          <p:cNvSpPr txBox="1">
            <a:spLocks/>
          </p:cNvSpPr>
          <p:nvPr/>
        </p:nvSpPr>
        <p:spPr>
          <a:xfrm>
            <a:off x="636092" y="1311775"/>
            <a:ext cx="1950696" cy="589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b="1" dirty="0"/>
              <a:t>Key Subjects:</a:t>
            </a:r>
            <a:endParaRPr lang="en-US" sz="2000" dirty="0"/>
          </a:p>
        </p:txBody>
      </p:sp>
      <p:sp>
        <p:nvSpPr>
          <p:cNvPr id="21" name="Content Placeholder 4"/>
          <p:cNvSpPr txBox="1">
            <a:spLocks/>
          </p:cNvSpPr>
          <p:nvPr/>
        </p:nvSpPr>
        <p:spPr>
          <a:xfrm>
            <a:off x="639134" y="3792161"/>
            <a:ext cx="1947655" cy="637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Form Factor:</a:t>
            </a:r>
            <a:endParaRPr lang="en-US" sz="2000" dirty="0"/>
          </a:p>
        </p:txBody>
      </p:sp>
      <p:sp>
        <p:nvSpPr>
          <p:cNvPr id="22" name="Content Placeholder 4"/>
          <p:cNvSpPr txBox="1">
            <a:spLocks/>
          </p:cNvSpPr>
          <p:nvPr/>
        </p:nvSpPr>
        <p:spPr>
          <a:xfrm>
            <a:off x="639134" y="5010594"/>
            <a:ext cx="1803277" cy="610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Duration:</a:t>
            </a:r>
            <a:endParaRPr lang="en-US" sz="2000" dirty="0"/>
          </a:p>
        </p:txBody>
      </p:sp>
      <p:sp>
        <p:nvSpPr>
          <p:cNvPr id="24" name="Content Placeholder 4"/>
          <p:cNvSpPr txBox="1">
            <a:spLocks/>
          </p:cNvSpPr>
          <p:nvPr/>
        </p:nvSpPr>
        <p:spPr>
          <a:xfrm>
            <a:off x="633051" y="5597520"/>
            <a:ext cx="1953736" cy="467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Completion:</a:t>
            </a:r>
            <a:endParaRPr lang="en-US" sz="2000" dirty="0"/>
          </a:p>
        </p:txBody>
      </p:sp>
      <p:sp>
        <p:nvSpPr>
          <p:cNvPr id="25" name="Content Placeholder 4"/>
          <p:cNvSpPr txBox="1">
            <a:spLocks/>
          </p:cNvSpPr>
          <p:nvPr/>
        </p:nvSpPr>
        <p:spPr>
          <a:xfrm>
            <a:off x="639135" y="4414056"/>
            <a:ext cx="1947654" cy="619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SME Speakers:</a:t>
            </a:r>
            <a:endParaRPr lang="en-US" sz="2000" dirty="0"/>
          </a:p>
        </p:txBody>
      </p:sp>
      <p:sp>
        <p:nvSpPr>
          <p:cNvPr id="26" name="Content Placeholder 4"/>
          <p:cNvSpPr txBox="1">
            <a:spLocks/>
          </p:cNvSpPr>
          <p:nvPr/>
        </p:nvSpPr>
        <p:spPr>
          <a:xfrm>
            <a:off x="636091" y="2742812"/>
            <a:ext cx="1950697" cy="619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Overview:</a:t>
            </a:r>
            <a:endParaRPr lang="en-US" sz="2000" dirty="0"/>
          </a:p>
        </p:txBody>
      </p:sp>
      <p:sp>
        <p:nvSpPr>
          <p:cNvPr id="27" name="Content Placeholder 4"/>
          <p:cNvSpPr txBox="1">
            <a:spLocks/>
          </p:cNvSpPr>
          <p:nvPr/>
        </p:nvSpPr>
        <p:spPr>
          <a:xfrm>
            <a:off x="2586789" y="1310557"/>
            <a:ext cx="6268452" cy="13214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000" dirty="0"/>
              <a:t>Azure </a:t>
            </a:r>
            <a:r>
              <a:rPr lang="en-US" sz="2000" dirty="0" err="1"/>
              <a:t>GearUp</a:t>
            </a:r>
            <a:endParaRPr lang="en-US" sz="2000" dirty="0"/>
          </a:p>
          <a:p>
            <a:pPr>
              <a:lnSpc>
                <a:spcPct val="120000"/>
              </a:lnSpc>
              <a:spcBef>
                <a:spcPts val="0"/>
              </a:spcBef>
            </a:pPr>
            <a:r>
              <a:rPr lang="en-US" sz="2000" dirty="0"/>
              <a:t>WWSMM</a:t>
            </a:r>
          </a:p>
          <a:p>
            <a:pPr>
              <a:lnSpc>
                <a:spcPct val="120000"/>
              </a:lnSpc>
              <a:spcBef>
                <a:spcPts val="0"/>
              </a:spcBef>
            </a:pPr>
            <a:r>
              <a:rPr lang="en-US" sz="2000" dirty="0"/>
              <a:t>Azure Yammer Community</a:t>
            </a:r>
          </a:p>
          <a:p>
            <a:pPr>
              <a:lnSpc>
                <a:spcPct val="120000"/>
              </a:lnSpc>
              <a:spcBef>
                <a:spcPts val="0"/>
              </a:spcBef>
            </a:pPr>
            <a:r>
              <a:rPr lang="en-US" sz="2000" dirty="0"/>
              <a:t>Modern Marketing Field Playbook </a:t>
            </a:r>
          </a:p>
        </p:txBody>
      </p:sp>
      <p:sp>
        <p:nvSpPr>
          <p:cNvPr id="40" name="Content Placeholder 4"/>
          <p:cNvSpPr txBox="1">
            <a:spLocks/>
          </p:cNvSpPr>
          <p:nvPr/>
        </p:nvSpPr>
        <p:spPr>
          <a:xfrm>
            <a:off x="2586788" y="2747801"/>
            <a:ext cx="6268452" cy="1081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t>Comprehensive look at the marketing materials available for Azure. How to identify the community surrounding Azure and leverage their expertise. </a:t>
            </a:r>
          </a:p>
        </p:txBody>
      </p:sp>
      <p:sp>
        <p:nvSpPr>
          <p:cNvPr id="41" name="Content Placeholder 4"/>
          <p:cNvSpPr txBox="1">
            <a:spLocks/>
          </p:cNvSpPr>
          <p:nvPr/>
        </p:nvSpPr>
        <p:spPr>
          <a:xfrm>
            <a:off x="2586788" y="3797114"/>
            <a:ext cx="6268452"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Video, tutorials, testimonials and tool demonstrations</a:t>
            </a:r>
          </a:p>
        </p:txBody>
      </p:sp>
      <p:sp>
        <p:nvSpPr>
          <p:cNvPr id="42" name="Content Placeholder 4"/>
          <p:cNvSpPr txBox="1">
            <a:spLocks/>
          </p:cNvSpPr>
          <p:nvPr/>
        </p:nvSpPr>
        <p:spPr>
          <a:xfrm>
            <a:off x="2586788" y="4425992"/>
            <a:ext cx="2286001" cy="599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TBD</a:t>
            </a:r>
          </a:p>
        </p:txBody>
      </p:sp>
      <p:sp>
        <p:nvSpPr>
          <p:cNvPr id="43" name="Content Placeholder 4"/>
          <p:cNvSpPr txBox="1">
            <a:spLocks/>
          </p:cNvSpPr>
          <p:nvPr/>
        </p:nvSpPr>
        <p:spPr>
          <a:xfrm>
            <a:off x="2586788" y="5010594"/>
            <a:ext cx="2286001"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One week</a:t>
            </a:r>
          </a:p>
        </p:txBody>
      </p:sp>
      <p:sp>
        <p:nvSpPr>
          <p:cNvPr id="44" name="Content Placeholder 4"/>
          <p:cNvSpPr txBox="1">
            <a:spLocks/>
          </p:cNvSpPr>
          <p:nvPr/>
        </p:nvSpPr>
        <p:spPr>
          <a:xfrm>
            <a:off x="2586788" y="5589653"/>
            <a:ext cx="4439654" cy="4754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Post-module surveys and checklists</a:t>
            </a:r>
          </a:p>
        </p:txBody>
      </p:sp>
      <p:sp>
        <p:nvSpPr>
          <p:cNvPr id="45" name="Title 1"/>
          <p:cNvSpPr txBox="1">
            <a:spLocks/>
          </p:cNvSpPr>
          <p:nvPr/>
        </p:nvSpPr>
        <p:spPr>
          <a:xfrm>
            <a:off x="2983832" y="320039"/>
            <a:ext cx="5871408" cy="7531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r>
              <a:rPr lang="en-US" sz="4000" dirty="0"/>
              <a:t>Azure Marketing Insights</a:t>
            </a:r>
          </a:p>
        </p:txBody>
      </p:sp>
      <p:pic>
        <p:nvPicPr>
          <p:cNvPr id="3" name="17slide_Module04_25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787" y="6065113"/>
            <a:ext cx="609600" cy="609600"/>
          </a:xfrm>
          <a:prstGeom prst="rect">
            <a:avLst/>
          </a:prstGeom>
        </p:spPr>
      </p:pic>
    </p:spTree>
    <p:extLst>
      <p:ext uri="{BB962C8B-B14F-4D97-AF65-F5344CB8AC3E}">
        <p14:creationId xmlns:p14="http://schemas.microsoft.com/office/powerpoint/2010/main" val="1654233829"/>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1" fill="hold"/>
                                        <p:tgtEl>
                                          <p:spTgt spid="3"/>
                                        </p:tgtEl>
                                      </p:cBhvr>
                                    </p:cmd>
                                  </p:childTnLst>
                                </p:cTn>
                              </p:par>
                              <p:par>
                                <p:cTn id="7" presetID="1" presetClass="emph" presetSubtype="2" fill="hold" nodeType="withEffect">
                                  <p:stCondLst>
                                    <p:cond delay="1000"/>
                                  </p:stCondLst>
                                  <p:childTnLst>
                                    <p:animClr clrSpc="rgb" dir="cw">
                                      <p:cBhvr>
                                        <p:cTn id="8" dur="1000" fill="hold"/>
                                        <p:tgtEl>
                                          <p:spTgt spid="37"/>
                                        </p:tgtEl>
                                        <p:attrNameLst>
                                          <p:attrName>fillcolor</p:attrName>
                                        </p:attrNameLst>
                                      </p:cBhvr>
                                      <p:to>
                                        <a:srgbClr val="D83B01"/>
                                      </p:to>
                                    </p:animClr>
                                    <p:set>
                                      <p:cBhvr>
                                        <p:cTn id="9" dur="1000" fill="hold"/>
                                        <p:tgtEl>
                                          <p:spTgt spid="37"/>
                                        </p:tgtEl>
                                        <p:attrNameLst>
                                          <p:attrName>fill.type</p:attrName>
                                        </p:attrNameLst>
                                      </p:cBhvr>
                                      <p:to>
                                        <p:strVal val="solid"/>
                                      </p:to>
                                    </p:set>
                                    <p:set>
                                      <p:cBhvr>
                                        <p:cTn id="10" dur="1000" fill="hold"/>
                                        <p:tgtEl>
                                          <p:spTgt spid="37"/>
                                        </p:tgtEl>
                                        <p:attrNameLst>
                                          <p:attrName>fill.on</p:attrName>
                                        </p:attrNameLst>
                                      </p:cBhvr>
                                      <p:to>
                                        <p:strVal val="true"/>
                                      </p:to>
                                    </p:set>
                                  </p:childTnLst>
                                </p:cTn>
                              </p:par>
                              <p:par>
                                <p:cTn id="11" presetID="22" presetClass="entr" presetSubtype="8" fill="hold" grpId="0" nodeType="withEffect">
                                  <p:stCondLst>
                                    <p:cond delay="150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par>
                                <p:cTn id="14" presetID="10" presetClass="entr" presetSubtype="0" fill="hold" grpId="0" nodeType="withEffect">
                                  <p:stCondLst>
                                    <p:cond delay="45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45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45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450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450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7" grpId="0"/>
      <p:bldP spid="40" grpId="0"/>
      <p:bldP spid="41" grpId="0"/>
      <p:bldP spid="42" grpId="0"/>
      <p:bldP spid="43"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0290382" cy="6854977"/>
          </a:xfrm>
          <a:prstGeom prst="rect">
            <a:avLst/>
          </a:prstGeom>
        </p:spPr>
      </p:pic>
      <p:sp>
        <p:nvSpPr>
          <p:cNvPr id="19" name="Rectangle 18"/>
          <p:cNvSpPr/>
          <p:nvPr/>
        </p:nvSpPr>
        <p:spPr>
          <a:xfrm>
            <a:off x="633050" y="1311776"/>
            <a:ext cx="8222192" cy="4874759"/>
          </a:xfrm>
          <a:prstGeom prst="rect">
            <a:avLst/>
          </a:prstGeom>
          <a:solidFill>
            <a:srgbClr val="5252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14338" y="-3098"/>
            <a:ext cx="2977662" cy="6861097"/>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a:spLocks noGrp="1"/>
          </p:cNvSpPr>
          <p:nvPr>
            <p:ph type="ctrTitle"/>
          </p:nvPr>
        </p:nvSpPr>
        <p:spPr>
          <a:xfrm>
            <a:off x="636093" y="320040"/>
            <a:ext cx="2347739" cy="753149"/>
          </a:xfrm>
        </p:spPr>
        <p:txBody>
          <a:bodyPr>
            <a:normAutofit/>
          </a:bodyPr>
          <a:lstStyle/>
          <a:p>
            <a:r>
              <a:rPr lang="en-US" sz="4000" b="1" dirty="0"/>
              <a:t>Module 5:</a:t>
            </a:r>
          </a:p>
        </p:txBody>
      </p:sp>
      <p:sp>
        <p:nvSpPr>
          <p:cNvPr id="34" name="Rectangle 33"/>
          <p:cNvSpPr/>
          <p:nvPr/>
        </p:nvSpPr>
        <p:spPr>
          <a:xfrm>
            <a:off x="9762979" y="662323"/>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C+E</a:t>
            </a:r>
          </a:p>
        </p:txBody>
      </p:sp>
      <p:sp>
        <p:nvSpPr>
          <p:cNvPr id="35" name="Rectangle 34"/>
          <p:cNvSpPr/>
          <p:nvPr/>
        </p:nvSpPr>
        <p:spPr>
          <a:xfrm>
            <a:off x="9771778" y="1807142"/>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Introduction to Azure</a:t>
            </a:r>
          </a:p>
        </p:txBody>
      </p:sp>
      <p:sp>
        <p:nvSpPr>
          <p:cNvPr id="36" name="Rectangle 35"/>
          <p:cNvSpPr/>
          <p:nvPr/>
        </p:nvSpPr>
        <p:spPr>
          <a:xfrm>
            <a:off x="9771778" y="2947635"/>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PMM Tools</a:t>
            </a:r>
          </a:p>
        </p:txBody>
      </p:sp>
      <p:sp>
        <p:nvSpPr>
          <p:cNvPr id="37" name="Rectangle 36"/>
          <p:cNvSpPr/>
          <p:nvPr/>
        </p:nvSpPr>
        <p:spPr>
          <a:xfrm>
            <a:off x="9762978" y="4088128"/>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Azure Marketing Insights</a:t>
            </a:r>
          </a:p>
        </p:txBody>
      </p:sp>
      <p:sp>
        <p:nvSpPr>
          <p:cNvPr id="38" name="Rectangle 37"/>
          <p:cNvSpPr/>
          <p:nvPr/>
        </p:nvSpPr>
        <p:spPr>
          <a:xfrm>
            <a:off x="9762980" y="5232947"/>
            <a:ext cx="1841863" cy="953588"/>
          </a:xfrm>
          <a:prstGeom prst="rect">
            <a:avLst/>
          </a:prstGeom>
          <a:solidFill>
            <a:srgbClr val="73737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Best Practices and Events</a:t>
            </a:r>
          </a:p>
        </p:txBody>
      </p:sp>
      <p:sp>
        <p:nvSpPr>
          <p:cNvPr id="40" name="Content Placeholder 4"/>
          <p:cNvSpPr txBox="1">
            <a:spLocks/>
          </p:cNvSpPr>
          <p:nvPr/>
        </p:nvSpPr>
        <p:spPr>
          <a:xfrm>
            <a:off x="636092" y="1311775"/>
            <a:ext cx="1950696" cy="589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b="1" dirty="0"/>
              <a:t>Key Subjects:</a:t>
            </a:r>
            <a:endParaRPr lang="en-US" sz="2000" dirty="0"/>
          </a:p>
        </p:txBody>
      </p:sp>
      <p:sp>
        <p:nvSpPr>
          <p:cNvPr id="41" name="Content Placeholder 4"/>
          <p:cNvSpPr txBox="1">
            <a:spLocks/>
          </p:cNvSpPr>
          <p:nvPr/>
        </p:nvSpPr>
        <p:spPr>
          <a:xfrm>
            <a:off x="639134" y="3792161"/>
            <a:ext cx="1947655" cy="637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Form Factor:</a:t>
            </a:r>
            <a:endParaRPr lang="en-US" sz="2000" dirty="0"/>
          </a:p>
        </p:txBody>
      </p:sp>
      <p:sp>
        <p:nvSpPr>
          <p:cNvPr id="42" name="Content Placeholder 4"/>
          <p:cNvSpPr txBox="1">
            <a:spLocks/>
          </p:cNvSpPr>
          <p:nvPr/>
        </p:nvSpPr>
        <p:spPr>
          <a:xfrm>
            <a:off x="639134" y="5010594"/>
            <a:ext cx="1803277" cy="610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Duration:</a:t>
            </a:r>
            <a:endParaRPr lang="en-US" sz="2000" dirty="0"/>
          </a:p>
        </p:txBody>
      </p:sp>
      <p:sp>
        <p:nvSpPr>
          <p:cNvPr id="43" name="Content Placeholder 4"/>
          <p:cNvSpPr txBox="1">
            <a:spLocks/>
          </p:cNvSpPr>
          <p:nvPr/>
        </p:nvSpPr>
        <p:spPr>
          <a:xfrm>
            <a:off x="633051" y="5597520"/>
            <a:ext cx="1953736" cy="467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Completion:</a:t>
            </a:r>
            <a:endParaRPr lang="en-US" sz="2000" dirty="0"/>
          </a:p>
        </p:txBody>
      </p:sp>
      <p:sp>
        <p:nvSpPr>
          <p:cNvPr id="44" name="Content Placeholder 4"/>
          <p:cNvSpPr txBox="1">
            <a:spLocks/>
          </p:cNvSpPr>
          <p:nvPr/>
        </p:nvSpPr>
        <p:spPr>
          <a:xfrm>
            <a:off x="639135" y="4414056"/>
            <a:ext cx="1947654" cy="619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SME Speakers:</a:t>
            </a:r>
            <a:endParaRPr lang="en-US" sz="2000" dirty="0"/>
          </a:p>
        </p:txBody>
      </p:sp>
      <p:sp>
        <p:nvSpPr>
          <p:cNvPr id="45" name="Content Placeholder 4"/>
          <p:cNvSpPr txBox="1">
            <a:spLocks/>
          </p:cNvSpPr>
          <p:nvPr/>
        </p:nvSpPr>
        <p:spPr>
          <a:xfrm>
            <a:off x="636091" y="2742812"/>
            <a:ext cx="1950697" cy="619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t>Overview:</a:t>
            </a:r>
            <a:endParaRPr lang="en-US" sz="2000" dirty="0"/>
          </a:p>
        </p:txBody>
      </p:sp>
      <p:sp>
        <p:nvSpPr>
          <p:cNvPr id="46" name="Content Placeholder 4"/>
          <p:cNvSpPr txBox="1">
            <a:spLocks/>
          </p:cNvSpPr>
          <p:nvPr/>
        </p:nvSpPr>
        <p:spPr>
          <a:xfrm>
            <a:off x="2586789" y="1310557"/>
            <a:ext cx="6268452" cy="13214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000" dirty="0"/>
              <a:t>S4</a:t>
            </a:r>
          </a:p>
          <a:p>
            <a:pPr>
              <a:lnSpc>
                <a:spcPct val="120000"/>
              </a:lnSpc>
              <a:spcBef>
                <a:spcPts val="0"/>
              </a:spcBef>
            </a:pPr>
            <a:r>
              <a:rPr lang="en-US" sz="2000" dirty="0"/>
              <a:t>TechReady</a:t>
            </a:r>
          </a:p>
          <a:p>
            <a:pPr>
              <a:lnSpc>
                <a:spcPct val="120000"/>
              </a:lnSpc>
              <a:spcBef>
                <a:spcPts val="0"/>
              </a:spcBef>
            </a:pPr>
            <a:r>
              <a:rPr lang="en-US" sz="2000" dirty="0"/>
              <a:t>Key Events</a:t>
            </a:r>
          </a:p>
          <a:p>
            <a:pPr>
              <a:lnSpc>
                <a:spcPct val="120000"/>
              </a:lnSpc>
              <a:spcBef>
                <a:spcPts val="0"/>
              </a:spcBef>
            </a:pPr>
            <a:r>
              <a:rPr lang="en-US" sz="2000" dirty="0"/>
              <a:t>User how-to videos </a:t>
            </a:r>
          </a:p>
        </p:txBody>
      </p:sp>
      <p:sp>
        <p:nvSpPr>
          <p:cNvPr id="47" name="Content Placeholder 4"/>
          <p:cNvSpPr txBox="1">
            <a:spLocks/>
          </p:cNvSpPr>
          <p:nvPr/>
        </p:nvSpPr>
        <p:spPr>
          <a:xfrm>
            <a:off x="2586788" y="2747801"/>
            <a:ext cx="6268452" cy="1081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Access recent and upcoming events. View best practices for Azure PMMs from people in the field. Identify key events that occur throughout the year. </a:t>
            </a:r>
          </a:p>
        </p:txBody>
      </p:sp>
      <p:sp>
        <p:nvSpPr>
          <p:cNvPr id="48" name="Content Placeholder 4"/>
          <p:cNvSpPr txBox="1">
            <a:spLocks/>
          </p:cNvSpPr>
          <p:nvPr/>
        </p:nvSpPr>
        <p:spPr>
          <a:xfrm>
            <a:off x="2586788" y="3797114"/>
            <a:ext cx="6268452"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Video, tutorials, testimonials and tool demonstrations</a:t>
            </a:r>
          </a:p>
        </p:txBody>
      </p:sp>
      <p:sp>
        <p:nvSpPr>
          <p:cNvPr id="49" name="Content Placeholder 4"/>
          <p:cNvSpPr txBox="1">
            <a:spLocks/>
          </p:cNvSpPr>
          <p:nvPr/>
        </p:nvSpPr>
        <p:spPr>
          <a:xfrm>
            <a:off x="2586788" y="4425992"/>
            <a:ext cx="1672391" cy="599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TBD</a:t>
            </a:r>
          </a:p>
        </p:txBody>
      </p:sp>
      <p:sp>
        <p:nvSpPr>
          <p:cNvPr id="50" name="Content Placeholder 4"/>
          <p:cNvSpPr txBox="1">
            <a:spLocks/>
          </p:cNvSpPr>
          <p:nvPr/>
        </p:nvSpPr>
        <p:spPr>
          <a:xfrm>
            <a:off x="2586788" y="5010594"/>
            <a:ext cx="1672391" cy="5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One week</a:t>
            </a:r>
          </a:p>
        </p:txBody>
      </p:sp>
      <p:sp>
        <p:nvSpPr>
          <p:cNvPr id="51" name="Content Placeholder 4"/>
          <p:cNvSpPr txBox="1">
            <a:spLocks/>
          </p:cNvSpPr>
          <p:nvPr/>
        </p:nvSpPr>
        <p:spPr>
          <a:xfrm>
            <a:off x="2586788" y="5589653"/>
            <a:ext cx="4451686" cy="4754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Post-module surveys and checklists</a:t>
            </a:r>
          </a:p>
        </p:txBody>
      </p:sp>
      <p:sp>
        <p:nvSpPr>
          <p:cNvPr id="52" name="Title 1"/>
          <p:cNvSpPr txBox="1">
            <a:spLocks/>
          </p:cNvSpPr>
          <p:nvPr/>
        </p:nvSpPr>
        <p:spPr>
          <a:xfrm>
            <a:off x="2971800" y="320039"/>
            <a:ext cx="5883440" cy="7531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r>
              <a:rPr lang="en-US" sz="4000" dirty="0"/>
              <a:t>Best Practices and Events</a:t>
            </a:r>
          </a:p>
        </p:txBody>
      </p:sp>
      <p:pic>
        <p:nvPicPr>
          <p:cNvPr id="3" name="18slide_Module05_21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587" y="6065113"/>
            <a:ext cx="609600" cy="609600"/>
          </a:xfrm>
          <a:prstGeom prst="rect">
            <a:avLst/>
          </a:prstGeom>
        </p:spPr>
      </p:pic>
    </p:spTree>
    <p:extLst>
      <p:ext uri="{BB962C8B-B14F-4D97-AF65-F5344CB8AC3E}">
        <p14:creationId xmlns:p14="http://schemas.microsoft.com/office/powerpoint/2010/main" val="3896046420"/>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7" fill="hold"/>
                                        <p:tgtEl>
                                          <p:spTgt spid="3"/>
                                        </p:tgtEl>
                                      </p:cBhvr>
                                    </p:cmd>
                                  </p:childTnLst>
                                </p:cTn>
                              </p:par>
                              <p:par>
                                <p:cTn id="7" presetID="1" presetClass="emph" presetSubtype="2" fill="hold" nodeType="withEffect">
                                  <p:stCondLst>
                                    <p:cond delay="1000"/>
                                  </p:stCondLst>
                                  <p:childTnLst>
                                    <p:animClr clrSpc="rgb" dir="cw">
                                      <p:cBhvr>
                                        <p:cTn id="8" dur="1000" fill="hold"/>
                                        <p:tgtEl>
                                          <p:spTgt spid="38"/>
                                        </p:tgtEl>
                                        <p:attrNameLst>
                                          <p:attrName>fillcolor</p:attrName>
                                        </p:attrNameLst>
                                      </p:cBhvr>
                                      <p:to>
                                        <a:srgbClr val="D83B01"/>
                                      </p:to>
                                    </p:animClr>
                                    <p:set>
                                      <p:cBhvr>
                                        <p:cTn id="9" dur="1000" fill="hold"/>
                                        <p:tgtEl>
                                          <p:spTgt spid="38"/>
                                        </p:tgtEl>
                                        <p:attrNameLst>
                                          <p:attrName>fill.type</p:attrName>
                                        </p:attrNameLst>
                                      </p:cBhvr>
                                      <p:to>
                                        <p:strVal val="solid"/>
                                      </p:to>
                                    </p:set>
                                    <p:set>
                                      <p:cBhvr>
                                        <p:cTn id="10" dur="1000" fill="hold"/>
                                        <p:tgtEl>
                                          <p:spTgt spid="38"/>
                                        </p:tgtEl>
                                        <p:attrNameLst>
                                          <p:attrName>fill.on</p:attrName>
                                        </p:attrNameLst>
                                      </p:cBhvr>
                                      <p:to>
                                        <p:strVal val="true"/>
                                      </p:to>
                                    </p:set>
                                  </p:childTnLst>
                                </p:cTn>
                              </p:par>
                              <p:par>
                                <p:cTn id="11" presetID="22" presetClass="entr" presetSubtype="8" fill="hold" grpId="0" nodeType="withEffect">
                                  <p:stCondLst>
                                    <p:cond delay="150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500"/>
                                        <p:tgtEl>
                                          <p:spTgt spid="52"/>
                                        </p:tgtEl>
                                      </p:cBhvr>
                                    </p:animEffect>
                                  </p:childTnLst>
                                </p:cTn>
                              </p:par>
                              <p:par>
                                <p:cTn id="14" presetID="10" presetClass="entr" presetSubtype="0" fill="hold" grpId="0" nodeType="withEffect">
                                  <p:stCondLst>
                                    <p:cond delay="45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45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450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450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45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46" grpId="0"/>
      <p:bldP spid="47" grpId="0"/>
      <p:bldP spid="48" grpId="0"/>
      <p:bldP spid="49" grpId="0"/>
      <p:bldP spid="50" grpId="0"/>
      <p:bldP spid="51"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142" y="2884516"/>
            <a:ext cx="1605544" cy="999519"/>
          </a:xfrm>
        </p:spPr>
        <p:txBody>
          <a:bodyPr/>
          <a:lstStyle/>
          <a:p>
            <a:r>
              <a:rPr lang="en-US" sz="4800" dirty="0"/>
              <a:t>What</a:t>
            </a:r>
          </a:p>
        </p:txBody>
      </p:sp>
      <p:sp>
        <p:nvSpPr>
          <p:cNvPr id="3" name="Text Placeholder 2"/>
          <p:cNvSpPr>
            <a:spLocks noGrp="1"/>
          </p:cNvSpPr>
          <p:nvPr>
            <p:ph type="body" idx="1"/>
          </p:nvPr>
        </p:nvSpPr>
        <p:spPr>
          <a:xfrm>
            <a:off x="2220686" y="2884516"/>
            <a:ext cx="3892731" cy="999520"/>
          </a:xfrm>
        </p:spPr>
        <p:txBody>
          <a:bodyPr/>
          <a:lstStyle/>
          <a:p>
            <a:r>
              <a:rPr lang="en-US" dirty="0"/>
              <a:t>w</a:t>
            </a:r>
            <a:r>
              <a:rPr lang="en-US" sz="4800" dirty="0"/>
              <a:t>e will cover</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956"/>
          <a:stretch/>
        </p:blipFill>
        <p:spPr>
          <a:xfrm>
            <a:off x="6113416" y="0"/>
            <a:ext cx="6078583" cy="6858000"/>
          </a:xfrm>
          <a:prstGeom prst="rect">
            <a:avLst/>
          </a:prstGeom>
        </p:spPr>
      </p:pic>
    </p:spTree>
    <p:extLst>
      <p:ext uri="{BB962C8B-B14F-4D97-AF65-F5344CB8AC3E}">
        <p14:creationId xmlns:p14="http://schemas.microsoft.com/office/powerpoint/2010/main" val="13877729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142" y="2884516"/>
            <a:ext cx="2204258" cy="999519"/>
          </a:xfrm>
        </p:spPr>
        <p:txBody>
          <a:bodyPr/>
          <a:lstStyle/>
          <a:p>
            <a:r>
              <a:rPr lang="en-US" dirty="0"/>
              <a:t>Surveys</a:t>
            </a:r>
          </a:p>
        </p:txBody>
      </p:sp>
      <p:sp>
        <p:nvSpPr>
          <p:cNvPr id="3" name="Text Placeholder 2"/>
          <p:cNvSpPr>
            <a:spLocks noGrp="1"/>
          </p:cNvSpPr>
          <p:nvPr>
            <p:ph type="body" idx="1"/>
          </p:nvPr>
        </p:nvSpPr>
        <p:spPr>
          <a:xfrm>
            <a:off x="2819400" y="2884516"/>
            <a:ext cx="5596128" cy="999520"/>
          </a:xfrm>
        </p:spPr>
        <p:txBody>
          <a:bodyPr/>
          <a:lstStyle/>
          <a:p>
            <a:r>
              <a:rPr lang="en-US" dirty="0"/>
              <a:t>on progress</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0786"/>
          <a:stretch/>
        </p:blipFill>
        <p:spPr>
          <a:xfrm>
            <a:off x="6096000" y="0"/>
            <a:ext cx="6096000" cy="6858000"/>
          </a:xfrm>
          <a:prstGeom prst="rect">
            <a:avLst/>
          </a:prstGeom>
        </p:spPr>
      </p:pic>
      <p:pic>
        <p:nvPicPr>
          <p:cNvPr id="7"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168" y="6144126"/>
            <a:ext cx="609600" cy="609600"/>
          </a:xfrm>
          <a:prstGeom prst="rect">
            <a:avLst/>
          </a:prstGeom>
        </p:spPr>
      </p:pic>
    </p:spTree>
    <p:extLst>
      <p:ext uri="{BB962C8B-B14F-4D97-AF65-F5344CB8AC3E}">
        <p14:creationId xmlns:p14="http://schemas.microsoft.com/office/powerpoint/2010/main" val="89591146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 presetClass="mediacall" presetSubtype="0" fill="hold" nodeType="withEffect">
                                  <p:stCondLst>
                                    <p:cond delay="0"/>
                                  </p:stCondLst>
                                  <p:childTnLst>
                                    <p:cmd type="call" cmd="playFrom(0.0)">
                                      <p:cBhvr>
                                        <p:cTn id="14" dur="1828" fill="hold"/>
                                        <p:tgtEl>
                                          <p:spTgt spid="7"/>
                                        </p:tgtEl>
                                      </p:cBhvr>
                                    </p:cmd>
                                  </p:childTnLst>
                                </p:cTn>
                              </p:par>
                              <p:par>
                                <p:cTn id="15" presetID="22" presetClass="entr" presetSubtype="8" fill="hold" grpId="0" nodeType="withEffect">
                                  <p:stCondLst>
                                    <p:cond delay="2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597408" y="3041209"/>
            <a:ext cx="5533399"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Reflect on learning</a:t>
            </a:r>
          </a:p>
        </p:txBody>
      </p:sp>
      <p:sp>
        <p:nvSpPr>
          <p:cNvPr id="6" name="Content Placeholder 4"/>
          <p:cNvSpPr txBox="1">
            <a:spLocks/>
          </p:cNvSpPr>
          <p:nvPr/>
        </p:nvSpPr>
        <p:spPr>
          <a:xfrm>
            <a:off x="597408" y="4461291"/>
            <a:ext cx="5533399"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Communicate progress</a:t>
            </a:r>
          </a:p>
        </p:txBody>
      </p:sp>
      <p:sp>
        <p:nvSpPr>
          <p:cNvPr id="7" name="Content Placeholder 4"/>
          <p:cNvSpPr txBox="1">
            <a:spLocks/>
          </p:cNvSpPr>
          <p:nvPr/>
        </p:nvSpPr>
        <p:spPr>
          <a:xfrm>
            <a:off x="597408" y="1621127"/>
            <a:ext cx="5533399"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Post-module surveys</a:t>
            </a:r>
          </a:p>
        </p:txBody>
      </p:sp>
      <p:grpSp>
        <p:nvGrpSpPr>
          <p:cNvPr id="2" name="Group 1"/>
          <p:cNvGrpSpPr/>
          <p:nvPr/>
        </p:nvGrpSpPr>
        <p:grpSpPr>
          <a:xfrm>
            <a:off x="6096000" y="0"/>
            <a:ext cx="6209189" cy="6858000"/>
            <a:chOff x="6096000" y="0"/>
            <a:chExt cx="6209189" cy="6858000"/>
          </a:xfrm>
        </p:grpSpPr>
        <p:sp>
          <p:nvSpPr>
            <p:cNvPr id="3" name="Rectangle 2"/>
            <p:cNvSpPr/>
            <p:nvPr/>
          </p:nvSpPr>
          <p:spPr>
            <a:xfrm>
              <a:off x="6096000" y="0"/>
              <a:ext cx="6096000" cy="6858000"/>
            </a:xfrm>
            <a:prstGeom prst="rect">
              <a:avLst/>
            </a:prstGeom>
            <a:solidFill>
              <a:srgbClr val="00827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p:txBody>
        </p:sp>
        <p:sp>
          <p:nvSpPr>
            <p:cNvPr id="8" name="Title 4"/>
            <p:cNvSpPr txBox="1">
              <a:spLocks/>
            </p:cNvSpPr>
            <p:nvPr/>
          </p:nvSpPr>
          <p:spPr>
            <a:xfrm>
              <a:off x="6299486" y="137361"/>
              <a:ext cx="6005703" cy="68610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FFFFFF"/>
                  </a:solidFill>
                  <a:latin typeface="Segoe UI Light"/>
                  <a:cs typeface="Segoe UI Light"/>
                </a:rPr>
                <a:t>Module 1: Self-evaluation survey</a:t>
              </a:r>
            </a:p>
          </p:txBody>
        </p:sp>
        <p:sp>
          <p:nvSpPr>
            <p:cNvPr id="9" name="Rectangle 8"/>
            <p:cNvSpPr/>
            <p:nvPr/>
          </p:nvSpPr>
          <p:spPr>
            <a:xfrm>
              <a:off x="6299487" y="823464"/>
              <a:ext cx="5634606" cy="5355312"/>
            </a:xfrm>
            <a:prstGeom prst="rect">
              <a:avLst/>
            </a:prstGeom>
          </p:spPr>
          <p:txBody>
            <a:bodyPr wrap="square">
              <a:spAutoFit/>
            </a:bodyPr>
            <a:lstStyle/>
            <a:p>
              <a:r>
                <a:rPr lang="en-US" dirty="0">
                  <a:solidFill>
                    <a:schemeClr val="bg1"/>
                  </a:solidFill>
                </a:rPr>
                <a:t>On a scale of 1-5, please rate your level of agreement for the comments below. (1- strong disagreement,  5-strong agreement)</a:t>
              </a:r>
            </a:p>
            <a:p>
              <a:endParaRPr lang="en-US" dirty="0">
                <a:solidFill>
                  <a:schemeClr val="bg1"/>
                </a:solidFill>
              </a:endParaRPr>
            </a:p>
            <a:p>
              <a:pPr marL="342900" indent="-342900">
                <a:buFont typeface="+mj-lt"/>
                <a:buAutoNum type="arabicPeriod"/>
              </a:pPr>
              <a:r>
                <a:rPr lang="en-US" dirty="0">
                  <a:solidFill>
                    <a:schemeClr val="bg1"/>
                  </a:solidFill>
                </a:rPr>
                <a:t>I know where to access the primary source of communications, collateral, business intelligence and resources for all product groups and businesses within Cloud + Enterprise Business. </a:t>
              </a:r>
              <a:endParaRPr lang="en-US" b="1" dirty="0">
                <a:solidFill>
                  <a:schemeClr val="bg1"/>
                </a:solidFill>
              </a:endParaRPr>
            </a:p>
            <a:p>
              <a:pPr marL="342900" indent="-342900">
                <a:buFont typeface="+mj-lt"/>
                <a:buAutoNum type="arabicPeriod"/>
              </a:pPr>
              <a:r>
                <a:rPr lang="en-US" dirty="0">
                  <a:solidFill>
                    <a:schemeClr val="bg1"/>
                  </a:solidFill>
                </a:rPr>
                <a:t>I know where to access the C+E ROB and the Azure PMM ROB, and have a high-level understanding of each of the major ROB events.</a:t>
              </a:r>
            </a:p>
            <a:p>
              <a:pPr marL="342900" indent="-342900">
                <a:buFont typeface="+mj-lt"/>
                <a:buAutoNum type="arabicPeriod"/>
              </a:pPr>
              <a:r>
                <a:rPr lang="en-US" dirty="0">
                  <a:solidFill>
                    <a:schemeClr val="bg1"/>
                  </a:solidFill>
                </a:rPr>
                <a:t>I have a strong understanding of my role and priorities in C+E.</a:t>
              </a:r>
            </a:p>
            <a:p>
              <a:pPr marL="342900" indent="-342900">
                <a:buFont typeface="+mj-lt"/>
                <a:buAutoNum type="arabicPeriod"/>
              </a:pPr>
              <a:r>
                <a:rPr lang="en-US" dirty="0">
                  <a:solidFill>
                    <a:schemeClr val="bg1"/>
                  </a:solidFill>
                </a:rPr>
                <a:t>I know where to access information about other products in C+E.</a:t>
              </a:r>
            </a:p>
            <a:p>
              <a:pPr marL="342900" indent="-342900">
                <a:buFont typeface="+mj-lt"/>
                <a:buAutoNum type="arabicPeriod"/>
              </a:pPr>
              <a:r>
                <a:rPr lang="en-US" dirty="0">
                  <a:solidFill>
                    <a:schemeClr val="bg1"/>
                  </a:solidFill>
                </a:rPr>
                <a:t>I have setup my 1:1 meetings with my manager and my colleagues.</a:t>
              </a:r>
            </a:p>
            <a:p>
              <a:pPr marL="342900" indent="-342900">
                <a:buFont typeface="+mj-lt"/>
                <a:buAutoNum type="arabicPeriod"/>
              </a:pPr>
              <a:endParaRPr lang="en-US" dirty="0">
                <a:solidFill>
                  <a:schemeClr val="bg1"/>
                </a:solidFill>
              </a:endParaRPr>
            </a:p>
            <a:p>
              <a:pPr marL="342900" indent="-342900">
                <a:buFont typeface="+mj-lt"/>
                <a:buAutoNum type="arabicPeriod"/>
              </a:pPr>
              <a:endParaRPr lang="en-US" dirty="0">
                <a:solidFill>
                  <a:schemeClr val="bg1"/>
                </a:solidFill>
              </a:endParaRPr>
            </a:p>
          </p:txBody>
        </p:sp>
      </p:grpSp>
      <p:pic>
        <p:nvPicPr>
          <p:cNvPr id="4" name="17slide_surveys_22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662" y="5984472"/>
            <a:ext cx="609600" cy="609600"/>
          </a:xfrm>
          <a:prstGeom prst="rect">
            <a:avLst/>
          </a:prstGeom>
        </p:spPr>
      </p:pic>
    </p:spTree>
    <p:extLst>
      <p:ext uri="{BB962C8B-B14F-4D97-AF65-F5344CB8AC3E}">
        <p14:creationId xmlns:p14="http://schemas.microsoft.com/office/powerpoint/2010/main" val="3339367859"/>
      </p:ext>
    </p:extLst>
  </p:cSld>
  <p:clrMapOvr>
    <a:masterClrMapping/>
  </p:clrMapOvr>
  <p:transition spd="med" advClick="0"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95" fill="hold"/>
                                        <p:tgtEl>
                                          <p:spTgt spid="4"/>
                                        </p:tgtEl>
                                      </p:cBhvr>
                                    </p:cmd>
                                  </p:childTnLst>
                                </p:cTn>
                              </p:par>
                              <p:par>
                                <p:cTn id="7" presetID="47"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50"/>
                                        <p:tgtEl>
                                          <p:spTgt spid="2"/>
                                        </p:tgtEl>
                                      </p:cBhvr>
                                    </p:animEffect>
                                    <p:anim calcmode="lin" valueType="num">
                                      <p:cBhvr>
                                        <p:cTn id="10" dur="750" fill="hold"/>
                                        <p:tgtEl>
                                          <p:spTgt spid="2"/>
                                        </p:tgtEl>
                                        <p:attrNameLst>
                                          <p:attrName>ppt_x</p:attrName>
                                        </p:attrNameLst>
                                      </p:cBhvr>
                                      <p:tavLst>
                                        <p:tav tm="0">
                                          <p:val>
                                            <p:strVal val="#ppt_x"/>
                                          </p:val>
                                        </p:tav>
                                        <p:tav tm="100000">
                                          <p:val>
                                            <p:strVal val="#ppt_x"/>
                                          </p:val>
                                        </p:tav>
                                      </p:tavLst>
                                    </p:anim>
                                    <p:anim calcmode="lin" valueType="num">
                                      <p:cBhvr>
                                        <p:cTn id="11" dur="75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anim calcmode="lin" valueType="num">
                                      <p:cBhvr>
                                        <p:cTn id="20" dur="750" fill="hold"/>
                                        <p:tgtEl>
                                          <p:spTgt spid="5"/>
                                        </p:tgtEl>
                                        <p:attrNameLst>
                                          <p:attrName>ppt_x</p:attrName>
                                        </p:attrNameLst>
                                      </p:cBhvr>
                                      <p:tavLst>
                                        <p:tav tm="0">
                                          <p:val>
                                            <p:strVal val="#ppt_x"/>
                                          </p:val>
                                        </p:tav>
                                        <p:tav tm="100000">
                                          <p:val>
                                            <p:strVal val="#ppt_x"/>
                                          </p:val>
                                        </p:tav>
                                      </p:tavLst>
                                    </p:anim>
                                    <p:anim calcmode="lin" valueType="num">
                                      <p:cBhvr>
                                        <p:cTn id="21" dur="75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6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0"/>
                                        <p:tgtEl>
                                          <p:spTgt spid="6"/>
                                        </p:tgtEl>
                                      </p:cBhvr>
                                    </p:animEffect>
                                    <p:anim calcmode="lin" valueType="num">
                                      <p:cBhvr>
                                        <p:cTn id="25" dur="750" fill="hold"/>
                                        <p:tgtEl>
                                          <p:spTgt spid="6"/>
                                        </p:tgtEl>
                                        <p:attrNameLst>
                                          <p:attrName>ppt_x</p:attrName>
                                        </p:attrNameLst>
                                      </p:cBhvr>
                                      <p:tavLst>
                                        <p:tav tm="0">
                                          <p:val>
                                            <p:strVal val="#ppt_x"/>
                                          </p:val>
                                        </p:tav>
                                        <p:tav tm="100000">
                                          <p:val>
                                            <p:strVal val="#ppt_x"/>
                                          </p:val>
                                        </p:tav>
                                      </p:tavLst>
                                    </p:anim>
                                    <p:anim calcmode="lin" valueType="num">
                                      <p:cBhvr>
                                        <p:cTn id="26"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142" y="2884516"/>
            <a:ext cx="2983079" cy="999519"/>
          </a:xfrm>
        </p:spPr>
        <p:txBody>
          <a:bodyPr/>
          <a:lstStyle/>
          <a:p>
            <a:r>
              <a:rPr lang="en-US" sz="4000" dirty="0"/>
              <a:t>Post-module</a:t>
            </a:r>
          </a:p>
        </p:txBody>
      </p:sp>
      <p:sp>
        <p:nvSpPr>
          <p:cNvPr id="3" name="Text Placeholder 2"/>
          <p:cNvSpPr>
            <a:spLocks noGrp="1"/>
          </p:cNvSpPr>
          <p:nvPr>
            <p:ph type="body" idx="1"/>
          </p:nvPr>
        </p:nvSpPr>
        <p:spPr>
          <a:xfrm>
            <a:off x="3503221" y="2884516"/>
            <a:ext cx="2605479" cy="999520"/>
          </a:xfrm>
        </p:spPr>
        <p:txBody>
          <a:bodyPr/>
          <a:lstStyle/>
          <a:p>
            <a:r>
              <a:rPr lang="en-US" sz="4000" dirty="0"/>
              <a:t>checklists</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9343" r="31537"/>
          <a:stretch/>
        </p:blipFill>
        <p:spPr>
          <a:xfrm>
            <a:off x="6108700" y="0"/>
            <a:ext cx="6083300" cy="6858000"/>
          </a:xfrm>
          <a:prstGeom prst="rect">
            <a:avLst/>
          </a:prstGeom>
        </p:spPr>
      </p:pic>
      <p:pic>
        <p:nvPicPr>
          <p:cNvPr id="5"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168" y="6144126"/>
            <a:ext cx="609600" cy="609600"/>
          </a:xfrm>
          <a:prstGeom prst="rect">
            <a:avLst/>
          </a:prstGeom>
        </p:spPr>
      </p:pic>
    </p:spTree>
    <p:extLst>
      <p:ext uri="{BB962C8B-B14F-4D97-AF65-F5344CB8AC3E}">
        <p14:creationId xmlns:p14="http://schemas.microsoft.com/office/powerpoint/2010/main" val="146001619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828" fill="hold"/>
                                        <p:tgtEl>
                                          <p:spTgt spid="5"/>
                                        </p:tgtEl>
                                      </p:cBhvr>
                                    </p:cmd>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8" fill="hold" grpId="0" nodeType="withEffect">
                                  <p:stCondLst>
                                    <p:cond delay="2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609600" y="2704452"/>
            <a:ext cx="5486400"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Identify resources</a:t>
            </a:r>
          </a:p>
        </p:txBody>
      </p:sp>
      <p:sp>
        <p:nvSpPr>
          <p:cNvPr id="5" name="Content Placeholder 4"/>
          <p:cNvSpPr txBox="1">
            <a:spLocks/>
          </p:cNvSpPr>
          <p:nvPr/>
        </p:nvSpPr>
        <p:spPr>
          <a:xfrm>
            <a:off x="609600" y="3710838"/>
            <a:ext cx="5486400"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Tailored to your learning</a:t>
            </a:r>
          </a:p>
        </p:txBody>
      </p:sp>
      <p:sp>
        <p:nvSpPr>
          <p:cNvPr id="6" name="Content Placeholder 4"/>
          <p:cNvSpPr txBox="1">
            <a:spLocks/>
          </p:cNvSpPr>
          <p:nvPr/>
        </p:nvSpPr>
        <p:spPr>
          <a:xfrm>
            <a:off x="609600" y="1698066"/>
            <a:ext cx="5486400"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Post-module checklists</a:t>
            </a:r>
          </a:p>
        </p:txBody>
      </p:sp>
      <p:grpSp>
        <p:nvGrpSpPr>
          <p:cNvPr id="2" name="Group 1"/>
          <p:cNvGrpSpPr/>
          <p:nvPr/>
        </p:nvGrpSpPr>
        <p:grpSpPr>
          <a:xfrm>
            <a:off x="6096000" y="0"/>
            <a:ext cx="6096000" cy="6858000"/>
            <a:chOff x="6096000" y="0"/>
            <a:chExt cx="6096000" cy="6858000"/>
          </a:xfrm>
        </p:grpSpPr>
        <p:sp>
          <p:nvSpPr>
            <p:cNvPr id="9" name="Rectangle 8"/>
            <p:cNvSpPr/>
            <p:nvPr/>
          </p:nvSpPr>
          <p:spPr>
            <a:xfrm>
              <a:off x="6096000" y="0"/>
              <a:ext cx="6096000" cy="6858000"/>
            </a:xfrm>
            <a:prstGeom prst="rect">
              <a:avLst/>
            </a:prstGeom>
            <a:solidFill>
              <a:srgbClr val="5C2D9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a:p>
              <a:pPr algn="ctr"/>
              <a:endParaRPr lang="en-US" sz="2400" dirty="0">
                <a:solidFill>
                  <a:schemeClr val="tx1"/>
                </a:solidFill>
                <a:latin typeface="Segoe UI" panose="020B0502040204020203" pitchFamily="34" charset="0"/>
                <a:cs typeface="Segoe UI" panose="020B0502040204020203" pitchFamily="34" charset="0"/>
              </a:endParaRPr>
            </a:p>
          </p:txBody>
        </p:sp>
        <p:sp>
          <p:nvSpPr>
            <p:cNvPr id="7" name="Rectangle 6"/>
            <p:cNvSpPr/>
            <p:nvPr/>
          </p:nvSpPr>
          <p:spPr>
            <a:xfrm>
              <a:off x="6258191" y="612844"/>
              <a:ext cx="5933809" cy="5909310"/>
            </a:xfrm>
            <a:prstGeom prst="rect">
              <a:avLst/>
            </a:prstGeom>
          </p:spPr>
          <p:txBody>
            <a:bodyPr wrap="square">
              <a:spAutoFit/>
            </a:bodyPr>
            <a:lstStyle/>
            <a:p>
              <a:pPr marL="285750" indent="-285750">
                <a:buFont typeface="Wingdings" panose="05000000000000000000" pitchFamily="2" charset="2"/>
                <a:buChar char="q"/>
              </a:pPr>
              <a:r>
                <a:rPr lang="en-US" dirty="0">
                  <a:solidFill>
                    <a:schemeClr val="bg1"/>
                  </a:solidFill>
                </a:rPr>
                <a:t>Request an initial meeting with your Manager after reviewing the C+E Field Portal:</a:t>
              </a:r>
            </a:p>
            <a:p>
              <a:pPr marL="628650" indent="-285750" fontAlgn="ctr">
                <a:buFont typeface="Wingdings" panose="05000000000000000000" pitchFamily="2" charset="2"/>
                <a:buChar char="§"/>
              </a:pPr>
              <a:r>
                <a:rPr lang="en-US" dirty="0">
                  <a:solidFill>
                    <a:schemeClr val="bg1"/>
                  </a:solidFill>
                </a:rPr>
                <a:t>Discuss state of business.</a:t>
              </a:r>
            </a:p>
            <a:p>
              <a:pPr marL="628650" indent="-285750" fontAlgn="ctr">
                <a:buFont typeface="Wingdings" panose="05000000000000000000" pitchFamily="2" charset="2"/>
                <a:buChar char="§"/>
              </a:pPr>
              <a:r>
                <a:rPr lang="en-US" dirty="0">
                  <a:solidFill>
                    <a:schemeClr val="bg1"/>
                  </a:solidFill>
                </a:rPr>
                <a:t>Discuss key business imperatives, key responsibilities, and objectives. </a:t>
              </a:r>
            </a:p>
            <a:p>
              <a:pPr marL="628650" indent="-285750" fontAlgn="ctr">
                <a:buFont typeface="Wingdings" panose="05000000000000000000" pitchFamily="2" charset="2"/>
                <a:buChar char="§"/>
              </a:pPr>
              <a:r>
                <a:rPr lang="en-US" dirty="0">
                  <a:solidFill>
                    <a:schemeClr val="bg1"/>
                  </a:solidFill>
                </a:rPr>
                <a:t>Understand rhythm of the business and how you will be participating</a:t>
              </a:r>
            </a:p>
            <a:p>
              <a:pPr marL="628650" indent="-285750" fontAlgn="ctr">
                <a:buFont typeface="Wingdings" panose="05000000000000000000" pitchFamily="2" charset="2"/>
                <a:buChar char="§"/>
              </a:pPr>
              <a:r>
                <a:rPr lang="en-US" dirty="0">
                  <a:solidFill>
                    <a:schemeClr val="bg1"/>
                  </a:solidFill>
                </a:rPr>
                <a:t>Review comprehensive listing of MS business terminology and internalize acronyms.</a:t>
              </a:r>
            </a:p>
            <a:p>
              <a:pPr marL="285750" indent="-285750">
                <a:buFont typeface="Wingdings" panose="05000000000000000000" pitchFamily="2" charset="2"/>
                <a:buChar char="q"/>
              </a:pPr>
              <a:r>
                <a:rPr lang="en-US" dirty="0">
                  <a:solidFill>
                    <a:schemeClr val="bg1"/>
                  </a:solidFill>
                </a:rPr>
                <a:t>Set up ongoing meetings: </a:t>
              </a:r>
            </a:p>
            <a:p>
              <a:pPr marL="742950" lvl="1" indent="-285750">
                <a:buFont typeface="Wingdings" panose="05000000000000000000" pitchFamily="2" charset="2"/>
                <a:buChar char="§"/>
              </a:pPr>
              <a:r>
                <a:rPr lang="en-US" dirty="0">
                  <a:solidFill>
                    <a:schemeClr val="bg1"/>
                  </a:solidFill>
                </a:rPr>
                <a:t>Bi-weekly/monthly meetings/1:1 with your Manager</a:t>
              </a:r>
            </a:p>
            <a:p>
              <a:pPr marL="285750" indent="-285750">
                <a:buFont typeface="Wingdings" panose="05000000000000000000" pitchFamily="2" charset="2"/>
                <a:buChar char="q"/>
              </a:pPr>
              <a:r>
                <a:rPr lang="en-US" dirty="0">
                  <a:solidFill>
                    <a:schemeClr val="bg1"/>
                  </a:solidFill>
                </a:rPr>
                <a:t>Set up ongoing Monthly meetings with those people that you share mutual dependencies with. </a:t>
              </a:r>
            </a:p>
            <a:p>
              <a:pPr marL="742950" lvl="1" indent="-285750" fontAlgn="ctr">
                <a:buFont typeface="Wingdings" panose="05000000000000000000" pitchFamily="2" charset="2"/>
                <a:buChar char="§"/>
              </a:pPr>
              <a:r>
                <a:rPr lang="en-US" dirty="0">
                  <a:solidFill>
                    <a:schemeClr val="bg1"/>
                  </a:solidFill>
                </a:rPr>
                <a:t>EPG lead; DX Lead; OEM Lead; SMS&amp;P Lead; M&amp;O Lead</a:t>
              </a:r>
            </a:p>
            <a:p>
              <a:pPr marL="742950" lvl="1" indent="-285750" fontAlgn="ctr">
                <a:buFont typeface="Wingdings" panose="05000000000000000000" pitchFamily="2" charset="2"/>
                <a:buChar char="§"/>
              </a:pPr>
              <a:r>
                <a:rPr lang="en-US" dirty="0">
                  <a:solidFill>
                    <a:schemeClr val="bg1"/>
                  </a:solidFill>
                </a:rPr>
                <a:t>CCG Lead; CMO Lead;</a:t>
              </a:r>
            </a:p>
            <a:p>
              <a:pPr marL="742950" lvl="1" indent="-285750" fontAlgn="ctr">
                <a:buFont typeface="Wingdings" panose="05000000000000000000" pitchFamily="2" charset="2"/>
                <a:buChar char="§"/>
              </a:pPr>
              <a:r>
                <a:rPr lang="en-US" dirty="0">
                  <a:solidFill>
                    <a:schemeClr val="bg1"/>
                  </a:solidFill>
                </a:rPr>
                <a:t>Your local area Finance Lead</a:t>
              </a:r>
            </a:p>
            <a:p>
              <a:pPr marL="742950" lvl="1" indent="-285750" fontAlgn="ctr">
                <a:buFont typeface="Wingdings" panose="05000000000000000000" pitchFamily="2" charset="2"/>
                <a:buChar char="§"/>
              </a:pPr>
              <a:r>
                <a:rPr lang="en-US" dirty="0">
                  <a:solidFill>
                    <a:schemeClr val="bg1"/>
                  </a:solidFill>
                </a:rPr>
                <a:t>Other Key C+E Partners such as HR; Compete lead; CATM; BPO Lead; Windows BG Lead; MOD BG lead; Enterprise Marketing lead; CMO Lead; LCA team/Lead</a:t>
              </a:r>
            </a:p>
            <a:p>
              <a:pPr marL="342900" fontAlgn="ctr"/>
              <a:endParaRPr lang="en-US" b="1" dirty="0">
                <a:solidFill>
                  <a:schemeClr val="bg1"/>
                </a:solidFill>
              </a:endParaRPr>
            </a:p>
          </p:txBody>
        </p:sp>
      </p:grpSp>
      <p:pic>
        <p:nvPicPr>
          <p:cNvPr id="8" name="19slide_checklists_27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362" y="6100718"/>
            <a:ext cx="609600" cy="609600"/>
          </a:xfrm>
          <a:prstGeom prst="rect">
            <a:avLst/>
          </a:prstGeom>
        </p:spPr>
      </p:pic>
      <p:sp>
        <p:nvSpPr>
          <p:cNvPr id="10" name="Content Placeholder 4"/>
          <p:cNvSpPr txBox="1">
            <a:spLocks/>
          </p:cNvSpPr>
          <p:nvPr/>
        </p:nvSpPr>
        <p:spPr>
          <a:xfrm>
            <a:off x="609600" y="4717224"/>
            <a:ext cx="5486400"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Connect with people</a:t>
            </a:r>
          </a:p>
        </p:txBody>
      </p:sp>
    </p:spTree>
    <p:extLst>
      <p:ext uri="{BB962C8B-B14F-4D97-AF65-F5344CB8AC3E}">
        <p14:creationId xmlns:p14="http://schemas.microsoft.com/office/powerpoint/2010/main" val="1200440140"/>
      </p:ext>
    </p:extLst>
  </p:cSld>
  <p:clrMapOvr>
    <a:masterClrMapping/>
  </p:clrMapOvr>
  <p:transition spd="med" advClick="0" advTm="2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18" fill="hold"/>
                                        <p:tgtEl>
                                          <p:spTgt spid="8"/>
                                        </p:tgtEl>
                                      </p:cBhvr>
                                    </p:cmd>
                                  </p:childTnLst>
                                </p:cTn>
                              </p:par>
                              <p:par>
                                <p:cTn id="7" presetID="47"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50"/>
                                        <p:tgtEl>
                                          <p:spTgt spid="2"/>
                                        </p:tgtEl>
                                      </p:cBhvr>
                                    </p:animEffect>
                                    <p:anim calcmode="lin" valueType="num">
                                      <p:cBhvr>
                                        <p:cTn id="10" dur="750" fill="hold"/>
                                        <p:tgtEl>
                                          <p:spTgt spid="2"/>
                                        </p:tgtEl>
                                        <p:attrNameLst>
                                          <p:attrName>ppt_x</p:attrName>
                                        </p:attrNameLst>
                                      </p:cBhvr>
                                      <p:tavLst>
                                        <p:tav tm="0">
                                          <p:val>
                                            <p:strVal val="#ppt_x"/>
                                          </p:val>
                                        </p:tav>
                                        <p:tav tm="100000">
                                          <p:val>
                                            <p:strVal val="#ppt_x"/>
                                          </p:val>
                                        </p:tav>
                                      </p:tavLst>
                                    </p:anim>
                                    <p:anim calcmode="lin" valueType="num">
                                      <p:cBhvr>
                                        <p:cTn id="11" dur="75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7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2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50"/>
                                        <p:tgtEl>
                                          <p:spTgt spid="10"/>
                                        </p:tgtEl>
                                      </p:cBhvr>
                                    </p:animEffect>
                                    <p:anim calcmode="lin" valueType="num">
                                      <p:cBhvr>
                                        <p:cTn id="30" dur="750" fill="hold"/>
                                        <p:tgtEl>
                                          <p:spTgt spid="10"/>
                                        </p:tgtEl>
                                        <p:attrNameLst>
                                          <p:attrName>ppt_x</p:attrName>
                                        </p:attrNameLst>
                                      </p:cBhvr>
                                      <p:tavLst>
                                        <p:tav tm="0">
                                          <p:val>
                                            <p:strVal val="#ppt_x"/>
                                          </p:val>
                                        </p:tav>
                                        <p:tav tm="100000">
                                          <p:val>
                                            <p:strVal val="#ppt_x"/>
                                          </p:val>
                                        </p:tav>
                                      </p:tavLst>
                                    </p:anim>
                                    <p:anim calcmode="lin" valueType="num">
                                      <p:cBhvr>
                                        <p:cTn id="31"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142" y="2884516"/>
            <a:ext cx="1342612" cy="999519"/>
          </a:xfrm>
        </p:spPr>
        <p:txBody>
          <a:bodyPr/>
          <a:lstStyle/>
          <a:p>
            <a:r>
              <a:rPr lang="en-US" dirty="0"/>
              <a:t>Let’s</a:t>
            </a:r>
          </a:p>
        </p:txBody>
      </p:sp>
      <p:sp>
        <p:nvSpPr>
          <p:cNvPr id="3" name="Text Placeholder 2"/>
          <p:cNvSpPr>
            <a:spLocks noGrp="1"/>
          </p:cNvSpPr>
          <p:nvPr>
            <p:ph type="body" idx="1"/>
          </p:nvPr>
        </p:nvSpPr>
        <p:spPr>
          <a:xfrm>
            <a:off x="1957754" y="2884516"/>
            <a:ext cx="4138246" cy="999520"/>
          </a:xfrm>
        </p:spPr>
        <p:txBody>
          <a:bodyPr/>
          <a:lstStyle/>
          <a:p>
            <a:r>
              <a:rPr lang="en-US" dirty="0"/>
              <a:t>get started</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24730" r="16056"/>
          <a:stretch/>
        </p:blipFill>
        <p:spPr>
          <a:xfrm>
            <a:off x="6096000" y="0"/>
            <a:ext cx="6096000" cy="6858000"/>
          </a:xfrm>
          <a:prstGeom prst="rect">
            <a:avLst/>
          </a:prstGeom>
        </p:spPr>
      </p:pic>
      <p:pic>
        <p:nvPicPr>
          <p:cNvPr id="7"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6168" y="6144126"/>
            <a:ext cx="609600" cy="609600"/>
          </a:xfrm>
          <a:prstGeom prst="rect">
            <a:avLst/>
          </a:prstGeom>
        </p:spPr>
      </p:pic>
      <p:pic>
        <p:nvPicPr>
          <p:cNvPr id="8" name="22slide_LetsGetStarted_12s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6168" y="5253789"/>
            <a:ext cx="609600" cy="609600"/>
          </a:xfrm>
          <a:prstGeom prst="rect">
            <a:avLst/>
          </a:prstGeom>
        </p:spPr>
      </p:pic>
    </p:spTree>
    <p:extLst>
      <p:ext uri="{BB962C8B-B14F-4D97-AF65-F5344CB8AC3E}">
        <p14:creationId xmlns:p14="http://schemas.microsoft.com/office/powerpoint/2010/main" val="3440043173"/>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 presetClass="mediacall" presetSubtype="0" fill="hold" nodeType="withEffect">
                                  <p:stCondLst>
                                    <p:cond delay="0"/>
                                  </p:stCondLst>
                                  <p:childTnLst>
                                    <p:cmd type="call" cmd="playFrom(0.0)">
                                      <p:cBhvr>
                                        <p:cTn id="14" dur="1828" fill="hold"/>
                                        <p:tgtEl>
                                          <p:spTgt spid="7"/>
                                        </p:tgtEl>
                                      </p:cBhvr>
                                    </p:cmd>
                                  </p:childTnLst>
                                </p:cTn>
                              </p:par>
                              <p:par>
                                <p:cTn id="15" presetID="22" presetClass="entr" presetSubtype="8" fill="hold" grpId="0" nodeType="withEffect">
                                  <p:stCondLst>
                                    <p:cond delay="2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par>
                                <p:cTn id="18" presetID="1" presetClass="mediacall" presetSubtype="0" fill="hold" nodeType="withEffect">
                                  <p:stCondLst>
                                    <p:cond delay="500"/>
                                  </p:stCondLst>
                                  <p:childTnLst>
                                    <p:cmd type="call" cmd="playFrom(0.0)">
                                      <p:cBhvr>
                                        <p:cTn id="19" dur="120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36093" y="1185158"/>
            <a:ext cx="5494713" cy="775582"/>
          </a:xfrm>
        </p:spPr>
        <p:txBody>
          <a:bodyPr/>
          <a:lstStyle/>
          <a:p>
            <a:pPr>
              <a:lnSpc>
                <a:spcPct val="150000"/>
              </a:lnSpc>
            </a:pPr>
            <a:r>
              <a:rPr lang="en-US" sz="2400" dirty="0"/>
              <a:t>Greeting from key stakeholders</a:t>
            </a:r>
          </a:p>
        </p:txBody>
      </p:sp>
      <p:sp>
        <p:nvSpPr>
          <p:cNvPr id="70" name="Content Placeholder 4"/>
          <p:cNvSpPr txBox="1">
            <a:spLocks/>
          </p:cNvSpPr>
          <p:nvPr/>
        </p:nvSpPr>
        <p:spPr>
          <a:xfrm>
            <a:off x="636094" y="1934958"/>
            <a:ext cx="5494713"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Key program objectives</a:t>
            </a:r>
          </a:p>
        </p:txBody>
      </p:sp>
      <p:sp>
        <p:nvSpPr>
          <p:cNvPr id="71" name="Content Placeholder 4"/>
          <p:cNvSpPr txBox="1">
            <a:spLocks/>
          </p:cNvSpPr>
          <p:nvPr/>
        </p:nvSpPr>
        <p:spPr>
          <a:xfrm>
            <a:off x="639135" y="2684758"/>
            <a:ext cx="6687940"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A guide to navigating the Modules of Training</a:t>
            </a:r>
          </a:p>
        </p:txBody>
      </p:sp>
      <p:sp>
        <p:nvSpPr>
          <p:cNvPr id="72" name="Content Placeholder 4"/>
          <p:cNvSpPr txBox="1">
            <a:spLocks/>
          </p:cNvSpPr>
          <p:nvPr/>
        </p:nvSpPr>
        <p:spPr>
          <a:xfrm>
            <a:off x="639135" y="4184358"/>
            <a:ext cx="5494713"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Post-module surveys and checklists</a:t>
            </a:r>
          </a:p>
        </p:txBody>
      </p:sp>
      <p:sp>
        <p:nvSpPr>
          <p:cNvPr id="73" name="Content Placeholder 4"/>
          <p:cNvSpPr txBox="1">
            <a:spLocks/>
          </p:cNvSpPr>
          <p:nvPr/>
        </p:nvSpPr>
        <p:spPr>
          <a:xfrm>
            <a:off x="636093" y="4934159"/>
            <a:ext cx="5494713"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Get to know your portal features</a:t>
            </a:r>
          </a:p>
        </p:txBody>
      </p:sp>
      <p:sp>
        <p:nvSpPr>
          <p:cNvPr id="242" name="Content Placeholder 4"/>
          <p:cNvSpPr txBox="1">
            <a:spLocks/>
          </p:cNvSpPr>
          <p:nvPr/>
        </p:nvSpPr>
        <p:spPr>
          <a:xfrm>
            <a:off x="639135" y="3434558"/>
            <a:ext cx="6687940" cy="775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Overview of form factors, method and media</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5915" r="2788"/>
          <a:stretch/>
        </p:blipFill>
        <p:spPr>
          <a:xfrm>
            <a:off x="7936523" y="-6438"/>
            <a:ext cx="4255478" cy="6864438"/>
          </a:xfrm>
          <a:prstGeom prst="rect">
            <a:avLst/>
          </a:prstGeom>
        </p:spPr>
      </p:pic>
      <p:sp>
        <p:nvSpPr>
          <p:cNvPr id="6" name="TextBox 5"/>
          <p:cNvSpPr txBox="1"/>
          <p:nvPr/>
        </p:nvSpPr>
        <p:spPr>
          <a:xfrm>
            <a:off x="636093" y="3031950"/>
            <a:ext cx="4331369" cy="830997"/>
          </a:xfrm>
          <a:prstGeom prst="rect">
            <a:avLst/>
          </a:prstGeom>
          <a:noFill/>
        </p:spPr>
        <p:txBody>
          <a:bodyPr wrap="square" rtlCol="0">
            <a:spAutoFit/>
          </a:bodyPr>
          <a:lstStyle/>
          <a:p>
            <a:r>
              <a:rPr lang="en-US" sz="4800" dirty="0">
                <a:solidFill>
                  <a:schemeClr val="bg1"/>
                </a:solidFill>
                <a:latin typeface="Segoe UI" panose="020B0502040204020203" pitchFamily="34" charset="0"/>
                <a:cs typeface="Segoe UI" panose="020B0502040204020203" pitchFamily="34" charset="0"/>
              </a:rPr>
              <a:t>Welcome</a:t>
            </a:r>
          </a:p>
        </p:txBody>
      </p:sp>
      <p:pic>
        <p:nvPicPr>
          <p:cNvPr id="8" name="03slide_IntroAudio_34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5927558"/>
            <a:ext cx="609600" cy="609600"/>
          </a:xfrm>
          <a:prstGeom prst="rect">
            <a:avLst/>
          </a:prstGeom>
        </p:spPr>
      </p:pic>
    </p:spTree>
    <p:extLst>
      <p:ext uri="{BB962C8B-B14F-4D97-AF65-F5344CB8AC3E}">
        <p14:creationId xmlns:p14="http://schemas.microsoft.com/office/powerpoint/2010/main" val="1013623681"/>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4115" fill="hold"/>
                                        <p:tgtEl>
                                          <p:spTgt spid="8"/>
                                        </p:tgtEl>
                                      </p:cBhvr>
                                    </p:cmd>
                                  </p:childTnLst>
                                </p:cTn>
                              </p:par>
                              <p:par>
                                <p:cTn id="12" presetID="22" presetClass="entr" presetSubtype="8" fill="hold" grpId="0" nodeType="with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42" presetClass="entr" presetSubtype="0" fill="hold" grpId="0" nodeType="withEffect">
                                  <p:stCondLst>
                                    <p:cond delay="50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750"/>
                                        <p:tgtEl>
                                          <p:spTgt spid="5">
                                            <p:txEl>
                                              <p:pRg st="0" end="0"/>
                                            </p:txEl>
                                          </p:spTgt>
                                        </p:tgtEl>
                                      </p:cBhvr>
                                    </p:animEffect>
                                    <p:anim calcmode="lin" valueType="num">
                                      <p:cBhvr>
                                        <p:cTn id="18"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1" presetClass="exit" presetSubtype="0" fill="hold" grpId="1" nodeType="withEffect">
                                  <p:stCondLst>
                                    <p:cond delay="5000"/>
                                  </p:stCondLst>
                                  <p:childTnLst>
                                    <p:set>
                                      <p:cBhvr>
                                        <p:cTn id="21" dur="1" fill="hold">
                                          <p:stCondLst>
                                            <p:cond delay="0"/>
                                          </p:stCondLst>
                                        </p:cTn>
                                        <p:tgtEl>
                                          <p:spTgt spid="6"/>
                                        </p:tgtEl>
                                        <p:attrNameLst>
                                          <p:attrName>style.visibility</p:attrName>
                                        </p:attrNameLst>
                                      </p:cBhvr>
                                      <p:to>
                                        <p:strVal val="hidden"/>
                                      </p:to>
                                    </p:set>
                                  </p:childTnLst>
                                </p:cTn>
                              </p:par>
                              <p:par>
                                <p:cTn id="22" presetID="42" presetClass="entr" presetSubtype="0" fill="hold" grpId="0" nodeType="withEffect">
                                  <p:stCondLst>
                                    <p:cond delay="1000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750"/>
                                        <p:tgtEl>
                                          <p:spTgt spid="70"/>
                                        </p:tgtEl>
                                      </p:cBhvr>
                                    </p:animEffect>
                                    <p:anim calcmode="lin" valueType="num">
                                      <p:cBhvr>
                                        <p:cTn id="25" dur="750" fill="hold"/>
                                        <p:tgtEl>
                                          <p:spTgt spid="70"/>
                                        </p:tgtEl>
                                        <p:attrNameLst>
                                          <p:attrName>ppt_x</p:attrName>
                                        </p:attrNameLst>
                                      </p:cBhvr>
                                      <p:tavLst>
                                        <p:tav tm="0">
                                          <p:val>
                                            <p:strVal val="#ppt_x"/>
                                          </p:val>
                                        </p:tav>
                                        <p:tav tm="100000">
                                          <p:val>
                                            <p:strVal val="#ppt_x"/>
                                          </p:val>
                                        </p:tav>
                                      </p:tavLst>
                                    </p:anim>
                                    <p:anim calcmode="lin" valueType="num">
                                      <p:cBhvr>
                                        <p:cTn id="26" dur="750" fill="hold"/>
                                        <p:tgtEl>
                                          <p:spTgt spid="7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200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750"/>
                                        <p:tgtEl>
                                          <p:spTgt spid="71"/>
                                        </p:tgtEl>
                                      </p:cBhvr>
                                    </p:animEffect>
                                    <p:anim calcmode="lin" valueType="num">
                                      <p:cBhvr>
                                        <p:cTn id="30" dur="750" fill="hold"/>
                                        <p:tgtEl>
                                          <p:spTgt spid="71"/>
                                        </p:tgtEl>
                                        <p:attrNameLst>
                                          <p:attrName>ppt_x</p:attrName>
                                        </p:attrNameLst>
                                      </p:cBhvr>
                                      <p:tavLst>
                                        <p:tav tm="0">
                                          <p:val>
                                            <p:strVal val="#ppt_x"/>
                                          </p:val>
                                        </p:tav>
                                        <p:tav tm="100000">
                                          <p:val>
                                            <p:strVal val="#ppt_x"/>
                                          </p:val>
                                        </p:tav>
                                      </p:tavLst>
                                    </p:anim>
                                    <p:anim calcmode="lin" valueType="num">
                                      <p:cBhvr>
                                        <p:cTn id="31" dur="750" fill="hold"/>
                                        <p:tgtEl>
                                          <p:spTgt spid="7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6000"/>
                                  </p:stCondLst>
                                  <p:childTnLst>
                                    <p:set>
                                      <p:cBhvr>
                                        <p:cTn id="33" dur="1" fill="hold">
                                          <p:stCondLst>
                                            <p:cond delay="0"/>
                                          </p:stCondLst>
                                        </p:cTn>
                                        <p:tgtEl>
                                          <p:spTgt spid="242"/>
                                        </p:tgtEl>
                                        <p:attrNameLst>
                                          <p:attrName>style.visibility</p:attrName>
                                        </p:attrNameLst>
                                      </p:cBhvr>
                                      <p:to>
                                        <p:strVal val="visible"/>
                                      </p:to>
                                    </p:set>
                                    <p:animEffect transition="in" filter="fade">
                                      <p:cBhvr>
                                        <p:cTn id="34" dur="750"/>
                                        <p:tgtEl>
                                          <p:spTgt spid="242"/>
                                        </p:tgtEl>
                                      </p:cBhvr>
                                    </p:animEffect>
                                    <p:anim calcmode="lin" valueType="num">
                                      <p:cBhvr>
                                        <p:cTn id="35" dur="750" fill="hold"/>
                                        <p:tgtEl>
                                          <p:spTgt spid="242"/>
                                        </p:tgtEl>
                                        <p:attrNameLst>
                                          <p:attrName>ppt_x</p:attrName>
                                        </p:attrNameLst>
                                      </p:cBhvr>
                                      <p:tavLst>
                                        <p:tav tm="0">
                                          <p:val>
                                            <p:strVal val="#ppt_x"/>
                                          </p:val>
                                        </p:tav>
                                        <p:tav tm="100000">
                                          <p:val>
                                            <p:strVal val="#ppt_x"/>
                                          </p:val>
                                        </p:tav>
                                      </p:tavLst>
                                    </p:anim>
                                    <p:anim calcmode="lin" valueType="num">
                                      <p:cBhvr>
                                        <p:cTn id="36" dur="750" fill="hold"/>
                                        <p:tgtEl>
                                          <p:spTgt spid="24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100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750"/>
                                        <p:tgtEl>
                                          <p:spTgt spid="72"/>
                                        </p:tgtEl>
                                      </p:cBhvr>
                                    </p:animEffect>
                                    <p:anim calcmode="lin" valueType="num">
                                      <p:cBhvr>
                                        <p:cTn id="40" dur="750" fill="hold"/>
                                        <p:tgtEl>
                                          <p:spTgt spid="72"/>
                                        </p:tgtEl>
                                        <p:attrNameLst>
                                          <p:attrName>ppt_x</p:attrName>
                                        </p:attrNameLst>
                                      </p:cBhvr>
                                      <p:tavLst>
                                        <p:tav tm="0">
                                          <p:val>
                                            <p:strVal val="#ppt_x"/>
                                          </p:val>
                                        </p:tav>
                                        <p:tav tm="100000">
                                          <p:val>
                                            <p:strVal val="#ppt_x"/>
                                          </p:val>
                                        </p:tav>
                                      </p:tavLst>
                                    </p:anim>
                                    <p:anim calcmode="lin" valueType="num">
                                      <p:cBhvr>
                                        <p:cTn id="41" dur="750" fill="hold"/>
                                        <p:tgtEl>
                                          <p:spTgt spid="7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2800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750"/>
                                        <p:tgtEl>
                                          <p:spTgt spid="73"/>
                                        </p:tgtEl>
                                      </p:cBhvr>
                                    </p:animEffect>
                                    <p:anim calcmode="lin" valueType="num">
                                      <p:cBhvr>
                                        <p:cTn id="45" dur="750" fill="hold"/>
                                        <p:tgtEl>
                                          <p:spTgt spid="73"/>
                                        </p:tgtEl>
                                        <p:attrNameLst>
                                          <p:attrName>ppt_x</p:attrName>
                                        </p:attrNameLst>
                                      </p:cBhvr>
                                      <p:tavLst>
                                        <p:tav tm="0">
                                          <p:val>
                                            <p:strVal val="#ppt_x"/>
                                          </p:val>
                                        </p:tav>
                                        <p:tav tm="100000">
                                          <p:val>
                                            <p:strVal val="#ppt_x"/>
                                          </p:val>
                                        </p:tav>
                                      </p:tavLst>
                                    </p:anim>
                                    <p:anim calcmode="lin" valueType="num">
                                      <p:cBhvr>
                                        <p:cTn id="46" dur="75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8"/>
                </p:tgtEl>
              </p:cMediaNode>
            </p:audio>
          </p:childTnLst>
        </p:cTn>
      </p:par>
    </p:tnLst>
    <p:bldLst>
      <p:bldP spid="5" grpId="0" build="p"/>
      <p:bldP spid="70" grpId="0"/>
      <p:bldP spid="71" grpId="0"/>
      <p:bldP spid="72" grpId="0"/>
      <p:bldP spid="73" grpId="0"/>
      <p:bldP spid="242"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671" r="19637"/>
          <a:stretch/>
        </p:blipFill>
        <p:spPr>
          <a:xfrm>
            <a:off x="6113416" y="-44725"/>
            <a:ext cx="6078584" cy="6902725"/>
          </a:xfrm>
          <a:prstGeom prst="rect">
            <a:avLst/>
          </a:prstGeom>
        </p:spPr>
      </p:pic>
      <p:sp>
        <p:nvSpPr>
          <p:cNvPr id="2" name="Title 1"/>
          <p:cNvSpPr>
            <a:spLocks noGrp="1"/>
          </p:cNvSpPr>
          <p:nvPr>
            <p:ph type="ctrTitle"/>
          </p:nvPr>
        </p:nvSpPr>
        <p:spPr>
          <a:xfrm>
            <a:off x="615141" y="2884516"/>
            <a:ext cx="2609321" cy="999519"/>
          </a:xfrm>
        </p:spPr>
        <p:txBody>
          <a:bodyPr/>
          <a:lstStyle/>
          <a:p>
            <a:r>
              <a:rPr lang="en-US" sz="4800" dirty="0"/>
              <a:t>Welcome</a:t>
            </a:r>
          </a:p>
        </p:txBody>
      </p:sp>
      <p:sp>
        <p:nvSpPr>
          <p:cNvPr id="3" name="Text Placeholder 2"/>
          <p:cNvSpPr>
            <a:spLocks noGrp="1"/>
          </p:cNvSpPr>
          <p:nvPr>
            <p:ph type="body" idx="1"/>
          </p:nvPr>
        </p:nvSpPr>
        <p:spPr>
          <a:xfrm>
            <a:off x="3224461" y="2884516"/>
            <a:ext cx="2888955" cy="999520"/>
          </a:xfrm>
        </p:spPr>
        <p:txBody>
          <a:bodyPr/>
          <a:lstStyle/>
          <a:p>
            <a:r>
              <a:rPr lang="en-US" dirty="0"/>
              <a:t>messages</a:t>
            </a:r>
            <a:endParaRPr lang="en-US" sz="4800" dirty="0"/>
          </a:p>
        </p:txBody>
      </p:sp>
      <p:pic>
        <p:nvPicPr>
          <p:cNvPr id="9"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168" y="6144126"/>
            <a:ext cx="609600" cy="609600"/>
          </a:xfrm>
          <a:prstGeom prst="rect">
            <a:avLst/>
          </a:prstGeom>
        </p:spPr>
      </p:pic>
    </p:spTree>
    <p:extLst>
      <p:ext uri="{BB962C8B-B14F-4D97-AF65-F5344CB8AC3E}">
        <p14:creationId xmlns:p14="http://schemas.microsoft.com/office/powerpoint/2010/main" val="241508058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9"/>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7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168" y="6144126"/>
            <a:ext cx="609600" cy="609600"/>
          </a:xfrm>
          <a:prstGeom prst="rect">
            <a:avLst/>
          </a:prstGeom>
        </p:spPr>
      </p:pic>
      <p:grpSp>
        <p:nvGrpSpPr>
          <p:cNvPr id="5" name="Group 4"/>
          <p:cNvGrpSpPr/>
          <p:nvPr/>
        </p:nvGrpSpPr>
        <p:grpSpPr>
          <a:xfrm>
            <a:off x="6640265" y="995390"/>
            <a:ext cx="4831779" cy="4867220"/>
            <a:chOff x="3523488" y="971861"/>
            <a:chExt cx="4831779" cy="4867220"/>
          </a:xfrm>
        </p:grpSpPr>
        <p:sp>
          <p:nvSpPr>
            <p:cNvPr id="7" name="AutoShape 3"/>
            <p:cNvSpPr>
              <a:spLocks noChangeAspect="1" noChangeArrowheads="1" noTextEdit="1"/>
            </p:cNvSpPr>
            <p:nvPr/>
          </p:nvSpPr>
          <p:spPr bwMode="auto">
            <a:xfrm>
              <a:off x="3523488" y="971861"/>
              <a:ext cx="4831779" cy="485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Oval 7"/>
            <p:cNvSpPr>
              <a:spLocks noChangeArrowheads="1"/>
            </p:cNvSpPr>
            <p:nvPr/>
          </p:nvSpPr>
          <p:spPr bwMode="auto">
            <a:xfrm>
              <a:off x="3529395" y="977768"/>
              <a:ext cx="4819965" cy="4861313"/>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6"/>
            <p:cNvSpPr>
              <a:spLocks/>
            </p:cNvSpPr>
            <p:nvPr/>
          </p:nvSpPr>
          <p:spPr bwMode="auto">
            <a:xfrm>
              <a:off x="5945284" y="3486198"/>
              <a:ext cx="1421575" cy="1128203"/>
            </a:xfrm>
            <a:custGeom>
              <a:avLst/>
              <a:gdLst>
                <a:gd name="T0" fmla="*/ 592 w 722"/>
                <a:gd name="T1" fmla="*/ 573 h 573"/>
                <a:gd name="T2" fmla="*/ 0 w 722"/>
                <a:gd name="T3" fmla="*/ 344 h 573"/>
                <a:gd name="T4" fmla="*/ 131 w 722"/>
                <a:gd name="T5" fmla="*/ 0 h 573"/>
                <a:gd name="T6" fmla="*/ 722 w 722"/>
                <a:gd name="T7" fmla="*/ 230 h 573"/>
                <a:gd name="T8" fmla="*/ 592 w 722"/>
                <a:gd name="T9" fmla="*/ 573 h 573"/>
              </a:gdLst>
              <a:ahLst/>
              <a:cxnLst>
                <a:cxn ang="0">
                  <a:pos x="T0" y="T1"/>
                </a:cxn>
                <a:cxn ang="0">
                  <a:pos x="T2" y="T3"/>
                </a:cxn>
                <a:cxn ang="0">
                  <a:pos x="T4" y="T5"/>
                </a:cxn>
                <a:cxn ang="0">
                  <a:pos x="T6" y="T7"/>
                </a:cxn>
                <a:cxn ang="0">
                  <a:pos x="T8" y="T9"/>
                </a:cxn>
              </a:cxnLst>
              <a:rect l="0" t="0" r="r" b="b"/>
              <a:pathLst>
                <a:path w="722" h="573">
                  <a:moveTo>
                    <a:pt x="592" y="573"/>
                  </a:moveTo>
                  <a:lnTo>
                    <a:pt x="0" y="344"/>
                  </a:lnTo>
                  <a:lnTo>
                    <a:pt x="131" y="0"/>
                  </a:lnTo>
                  <a:lnTo>
                    <a:pt x="722" y="230"/>
                  </a:lnTo>
                  <a:lnTo>
                    <a:pt x="592" y="57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7"/>
            <p:cNvSpPr>
              <a:spLocks/>
            </p:cNvSpPr>
            <p:nvPr/>
          </p:nvSpPr>
          <p:spPr bwMode="auto">
            <a:xfrm>
              <a:off x="6941568" y="3972526"/>
              <a:ext cx="730477" cy="1543649"/>
            </a:xfrm>
            <a:custGeom>
              <a:avLst/>
              <a:gdLst>
                <a:gd name="T0" fmla="*/ 108 w 108"/>
                <a:gd name="T1" fmla="*/ 164 h 226"/>
                <a:gd name="T2" fmla="*/ 29 w 108"/>
                <a:gd name="T3" fmla="*/ 226 h 226"/>
                <a:gd name="T4" fmla="*/ 25 w 108"/>
                <a:gd name="T5" fmla="*/ 192 h 226"/>
                <a:gd name="T6" fmla="*/ 8 w 108"/>
                <a:gd name="T7" fmla="*/ 90 h 226"/>
                <a:gd name="T8" fmla="*/ 8 w 108"/>
                <a:gd name="T9" fmla="*/ 87 h 226"/>
                <a:gd name="T10" fmla="*/ 7 w 108"/>
                <a:gd name="T11" fmla="*/ 82 h 226"/>
                <a:gd name="T12" fmla="*/ 1 w 108"/>
                <a:gd name="T13" fmla="*/ 51 h 226"/>
                <a:gd name="T14" fmla="*/ 6 w 108"/>
                <a:gd name="T15" fmla="*/ 23 h 226"/>
                <a:gd name="T16" fmla="*/ 37 w 108"/>
                <a:gd name="T17" fmla="*/ 2 h 226"/>
                <a:gd name="T18" fmla="*/ 59 w 108"/>
                <a:gd name="T19" fmla="*/ 4 h 226"/>
                <a:gd name="T20" fmla="*/ 87 w 108"/>
                <a:gd name="T21" fmla="*/ 37 h 226"/>
                <a:gd name="T22" fmla="*/ 92 w 108"/>
                <a:gd name="T23" fmla="*/ 67 h 226"/>
                <a:gd name="T24" fmla="*/ 93 w 108"/>
                <a:gd name="T25" fmla="*/ 75 h 226"/>
                <a:gd name="T26" fmla="*/ 108 w 108"/>
                <a:gd name="T27" fmla="*/ 16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26">
                  <a:moveTo>
                    <a:pt x="108" y="164"/>
                  </a:moveTo>
                  <a:cubicBezTo>
                    <a:pt x="85" y="188"/>
                    <a:pt x="59" y="209"/>
                    <a:pt x="29" y="226"/>
                  </a:cubicBezTo>
                  <a:cubicBezTo>
                    <a:pt x="28" y="214"/>
                    <a:pt x="27" y="203"/>
                    <a:pt x="25" y="192"/>
                  </a:cubicBezTo>
                  <a:cubicBezTo>
                    <a:pt x="20" y="155"/>
                    <a:pt x="14" y="120"/>
                    <a:pt x="8" y="90"/>
                  </a:cubicBezTo>
                  <a:cubicBezTo>
                    <a:pt x="8" y="89"/>
                    <a:pt x="8" y="88"/>
                    <a:pt x="8" y="87"/>
                  </a:cubicBezTo>
                  <a:cubicBezTo>
                    <a:pt x="7" y="86"/>
                    <a:pt x="7" y="84"/>
                    <a:pt x="7" y="82"/>
                  </a:cubicBezTo>
                  <a:cubicBezTo>
                    <a:pt x="5" y="71"/>
                    <a:pt x="3" y="61"/>
                    <a:pt x="1" y="51"/>
                  </a:cubicBezTo>
                  <a:cubicBezTo>
                    <a:pt x="0" y="41"/>
                    <a:pt x="2" y="31"/>
                    <a:pt x="6" y="23"/>
                  </a:cubicBezTo>
                  <a:cubicBezTo>
                    <a:pt x="13" y="12"/>
                    <a:pt x="24" y="4"/>
                    <a:pt x="37" y="2"/>
                  </a:cubicBezTo>
                  <a:cubicBezTo>
                    <a:pt x="45" y="0"/>
                    <a:pt x="53" y="1"/>
                    <a:pt x="59" y="4"/>
                  </a:cubicBezTo>
                  <a:cubicBezTo>
                    <a:pt x="73" y="9"/>
                    <a:pt x="84" y="21"/>
                    <a:pt x="87" y="37"/>
                  </a:cubicBezTo>
                  <a:cubicBezTo>
                    <a:pt x="88" y="46"/>
                    <a:pt x="90" y="57"/>
                    <a:pt x="92" y="67"/>
                  </a:cubicBezTo>
                  <a:cubicBezTo>
                    <a:pt x="92" y="70"/>
                    <a:pt x="93" y="73"/>
                    <a:pt x="93" y="75"/>
                  </a:cubicBezTo>
                  <a:cubicBezTo>
                    <a:pt x="98" y="102"/>
                    <a:pt x="103" y="132"/>
                    <a:pt x="108" y="16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8"/>
            <p:cNvSpPr>
              <a:spLocks/>
            </p:cNvSpPr>
            <p:nvPr/>
          </p:nvSpPr>
          <p:spPr bwMode="auto">
            <a:xfrm>
              <a:off x="6886438" y="4218643"/>
              <a:ext cx="813172" cy="1360538"/>
            </a:xfrm>
            <a:custGeom>
              <a:avLst/>
              <a:gdLst>
                <a:gd name="T0" fmla="*/ 120 w 120"/>
                <a:gd name="T1" fmla="*/ 125 h 199"/>
                <a:gd name="T2" fmla="*/ 116 w 120"/>
                <a:gd name="T3" fmla="*/ 128 h 199"/>
                <a:gd name="T4" fmla="*/ 37 w 120"/>
                <a:gd name="T5" fmla="*/ 190 h 199"/>
                <a:gd name="T6" fmla="*/ 32 w 120"/>
                <a:gd name="T7" fmla="*/ 193 h 199"/>
                <a:gd name="T8" fmla="*/ 21 w 120"/>
                <a:gd name="T9" fmla="*/ 199 h 199"/>
                <a:gd name="T10" fmla="*/ 4 w 120"/>
                <a:gd name="T11" fmla="*/ 47 h 199"/>
                <a:gd name="T12" fmla="*/ 0 w 120"/>
                <a:gd name="T13" fmla="*/ 18 h 199"/>
                <a:gd name="T14" fmla="*/ 0 w 120"/>
                <a:gd name="T15" fmla="*/ 17 h 199"/>
                <a:gd name="T16" fmla="*/ 9 w 120"/>
                <a:gd name="T17" fmla="*/ 15 h 199"/>
                <a:gd name="T18" fmla="*/ 40 w 120"/>
                <a:gd name="T19" fmla="*/ 10 h 199"/>
                <a:gd name="T20" fmla="*/ 52 w 120"/>
                <a:gd name="T21" fmla="*/ 8 h 199"/>
                <a:gd name="T22" fmla="*/ 95 w 120"/>
                <a:gd name="T23" fmla="*/ 1 h 199"/>
                <a:gd name="T24" fmla="*/ 105 w 120"/>
                <a:gd name="T25" fmla="*/ 0 h 199"/>
                <a:gd name="T26" fmla="*/ 105 w 120"/>
                <a:gd name="T27" fmla="*/ 0 h 199"/>
                <a:gd name="T28" fmla="*/ 105 w 120"/>
                <a:gd name="T29" fmla="*/ 2 h 199"/>
                <a:gd name="T30" fmla="*/ 105 w 120"/>
                <a:gd name="T31" fmla="*/ 2 h 199"/>
                <a:gd name="T32" fmla="*/ 120 w 120"/>
                <a:gd name="T33" fmla="*/ 12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99">
                  <a:moveTo>
                    <a:pt x="120" y="125"/>
                  </a:moveTo>
                  <a:cubicBezTo>
                    <a:pt x="119" y="126"/>
                    <a:pt x="117" y="127"/>
                    <a:pt x="116" y="128"/>
                  </a:cubicBezTo>
                  <a:cubicBezTo>
                    <a:pt x="93" y="152"/>
                    <a:pt x="67" y="173"/>
                    <a:pt x="37" y="190"/>
                  </a:cubicBezTo>
                  <a:cubicBezTo>
                    <a:pt x="36" y="191"/>
                    <a:pt x="34" y="192"/>
                    <a:pt x="32" y="193"/>
                  </a:cubicBezTo>
                  <a:cubicBezTo>
                    <a:pt x="29" y="195"/>
                    <a:pt x="25" y="197"/>
                    <a:pt x="21" y="199"/>
                  </a:cubicBezTo>
                  <a:cubicBezTo>
                    <a:pt x="15" y="148"/>
                    <a:pt x="8" y="84"/>
                    <a:pt x="4" y="47"/>
                  </a:cubicBezTo>
                  <a:cubicBezTo>
                    <a:pt x="2" y="33"/>
                    <a:pt x="1" y="23"/>
                    <a:pt x="0" y="18"/>
                  </a:cubicBezTo>
                  <a:cubicBezTo>
                    <a:pt x="0" y="18"/>
                    <a:pt x="0" y="17"/>
                    <a:pt x="0" y="17"/>
                  </a:cubicBezTo>
                  <a:cubicBezTo>
                    <a:pt x="9" y="15"/>
                    <a:pt x="9" y="15"/>
                    <a:pt x="9" y="15"/>
                  </a:cubicBezTo>
                  <a:cubicBezTo>
                    <a:pt x="40" y="10"/>
                    <a:pt x="40" y="10"/>
                    <a:pt x="40" y="10"/>
                  </a:cubicBezTo>
                  <a:cubicBezTo>
                    <a:pt x="52" y="8"/>
                    <a:pt x="52" y="8"/>
                    <a:pt x="52" y="8"/>
                  </a:cubicBezTo>
                  <a:cubicBezTo>
                    <a:pt x="95" y="1"/>
                    <a:pt x="95" y="1"/>
                    <a:pt x="95" y="1"/>
                  </a:cubicBezTo>
                  <a:cubicBezTo>
                    <a:pt x="105" y="0"/>
                    <a:pt x="105" y="0"/>
                    <a:pt x="105" y="0"/>
                  </a:cubicBezTo>
                  <a:cubicBezTo>
                    <a:pt x="105" y="0"/>
                    <a:pt x="105" y="0"/>
                    <a:pt x="105" y="0"/>
                  </a:cubicBezTo>
                  <a:cubicBezTo>
                    <a:pt x="105" y="0"/>
                    <a:pt x="105" y="1"/>
                    <a:pt x="105" y="2"/>
                  </a:cubicBezTo>
                  <a:cubicBezTo>
                    <a:pt x="105" y="2"/>
                    <a:pt x="105" y="2"/>
                    <a:pt x="105" y="2"/>
                  </a:cubicBezTo>
                  <a:cubicBezTo>
                    <a:pt x="108" y="19"/>
                    <a:pt x="113" y="66"/>
                    <a:pt x="120" y="12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9"/>
            <p:cNvSpPr>
              <a:spLocks/>
            </p:cNvSpPr>
            <p:nvPr/>
          </p:nvSpPr>
          <p:spPr bwMode="auto">
            <a:xfrm>
              <a:off x="6839183" y="3870141"/>
              <a:ext cx="799390" cy="805297"/>
            </a:xfrm>
            <a:custGeom>
              <a:avLst/>
              <a:gdLst>
                <a:gd name="T0" fmla="*/ 8 w 118"/>
                <a:gd name="T1" fmla="*/ 46 h 118"/>
                <a:gd name="T2" fmla="*/ 45 w 118"/>
                <a:gd name="T3" fmla="*/ 111 h 118"/>
                <a:gd name="T4" fmla="*/ 110 w 118"/>
                <a:gd name="T5" fmla="*/ 73 h 118"/>
                <a:gd name="T6" fmla="*/ 73 w 118"/>
                <a:gd name="T7" fmla="*/ 8 h 118"/>
                <a:gd name="T8" fmla="*/ 8 w 118"/>
                <a:gd name="T9" fmla="*/ 46 h 118"/>
              </a:gdLst>
              <a:ahLst/>
              <a:cxnLst>
                <a:cxn ang="0">
                  <a:pos x="T0" y="T1"/>
                </a:cxn>
                <a:cxn ang="0">
                  <a:pos x="T2" y="T3"/>
                </a:cxn>
                <a:cxn ang="0">
                  <a:pos x="T4" y="T5"/>
                </a:cxn>
                <a:cxn ang="0">
                  <a:pos x="T6" y="T7"/>
                </a:cxn>
                <a:cxn ang="0">
                  <a:pos x="T8" y="T9"/>
                </a:cxn>
              </a:cxnLst>
              <a:rect l="0" t="0" r="r" b="b"/>
              <a:pathLst>
                <a:path w="118" h="118">
                  <a:moveTo>
                    <a:pt x="8" y="46"/>
                  </a:moveTo>
                  <a:cubicBezTo>
                    <a:pt x="0" y="74"/>
                    <a:pt x="17" y="103"/>
                    <a:pt x="45" y="111"/>
                  </a:cubicBezTo>
                  <a:cubicBezTo>
                    <a:pt x="74" y="118"/>
                    <a:pt x="103" y="101"/>
                    <a:pt x="110" y="73"/>
                  </a:cubicBezTo>
                  <a:cubicBezTo>
                    <a:pt x="118" y="45"/>
                    <a:pt x="101" y="15"/>
                    <a:pt x="73" y="8"/>
                  </a:cubicBezTo>
                  <a:cubicBezTo>
                    <a:pt x="44" y="0"/>
                    <a:pt x="15" y="17"/>
                    <a:pt x="8" y="4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10"/>
            <p:cNvSpPr>
              <a:spLocks/>
            </p:cNvSpPr>
            <p:nvPr/>
          </p:nvSpPr>
          <p:spPr bwMode="auto">
            <a:xfrm>
              <a:off x="4720604" y="4055221"/>
              <a:ext cx="1224681" cy="1783860"/>
            </a:xfrm>
            <a:custGeom>
              <a:avLst/>
              <a:gdLst>
                <a:gd name="T0" fmla="*/ 181 w 181"/>
                <a:gd name="T1" fmla="*/ 0 h 261"/>
                <a:gd name="T2" fmla="*/ 181 w 181"/>
                <a:gd name="T3" fmla="*/ 261 h 261"/>
                <a:gd name="T4" fmla="*/ 179 w 181"/>
                <a:gd name="T5" fmla="*/ 261 h 261"/>
                <a:gd name="T6" fmla="*/ 18 w 181"/>
                <a:gd name="T7" fmla="*/ 222 h 261"/>
                <a:gd name="T8" fmla="*/ 13 w 181"/>
                <a:gd name="T9" fmla="*/ 220 h 261"/>
                <a:gd name="T10" fmla="*/ 8 w 181"/>
                <a:gd name="T11" fmla="*/ 217 h 261"/>
                <a:gd name="T12" fmla="*/ 8 w 181"/>
                <a:gd name="T13" fmla="*/ 182 h 261"/>
                <a:gd name="T14" fmla="*/ 3 w 181"/>
                <a:gd name="T15" fmla="*/ 81 h 261"/>
                <a:gd name="T16" fmla="*/ 2 w 181"/>
                <a:gd name="T17" fmla="*/ 63 h 261"/>
                <a:gd name="T18" fmla="*/ 0 w 181"/>
                <a:gd name="T19" fmla="*/ 32 h 261"/>
                <a:gd name="T20" fmla="*/ 0 w 181"/>
                <a:gd name="T21" fmla="*/ 13 h 261"/>
                <a:gd name="T22" fmla="*/ 39 w 181"/>
                <a:gd name="T23" fmla="*/ 10 h 261"/>
                <a:gd name="T24" fmla="*/ 102 w 181"/>
                <a:gd name="T25" fmla="*/ 6 h 261"/>
                <a:gd name="T26" fmla="*/ 102 w 181"/>
                <a:gd name="T27" fmla="*/ 6 h 261"/>
                <a:gd name="T28" fmla="*/ 122 w 181"/>
                <a:gd name="T29" fmla="*/ 4 h 261"/>
                <a:gd name="T30" fmla="*/ 132 w 181"/>
                <a:gd name="T31" fmla="*/ 4 h 261"/>
                <a:gd name="T32" fmla="*/ 151 w 181"/>
                <a:gd name="T33" fmla="*/ 2 h 261"/>
                <a:gd name="T34" fmla="*/ 156 w 181"/>
                <a:gd name="T35" fmla="*/ 2 h 261"/>
                <a:gd name="T36" fmla="*/ 163 w 181"/>
                <a:gd name="T37" fmla="*/ 1 h 261"/>
                <a:gd name="T38" fmla="*/ 175 w 181"/>
                <a:gd name="T39" fmla="*/ 0 h 261"/>
                <a:gd name="T40" fmla="*/ 179 w 181"/>
                <a:gd name="T41" fmla="*/ 0 h 261"/>
                <a:gd name="T42" fmla="*/ 181 w 181"/>
                <a:gd name="T4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261">
                  <a:moveTo>
                    <a:pt x="181" y="0"/>
                  </a:moveTo>
                  <a:cubicBezTo>
                    <a:pt x="181" y="261"/>
                    <a:pt x="181" y="261"/>
                    <a:pt x="181" y="261"/>
                  </a:cubicBezTo>
                  <a:cubicBezTo>
                    <a:pt x="179" y="261"/>
                    <a:pt x="179" y="261"/>
                    <a:pt x="179" y="261"/>
                  </a:cubicBezTo>
                  <a:cubicBezTo>
                    <a:pt x="121" y="261"/>
                    <a:pt x="66" y="247"/>
                    <a:pt x="18" y="222"/>
                  </a:cubicBezTo>
                  <a:cubicBezTo>
                    <a:pt x="16" y="221"/>
                    <a:pt x="15" y="221"/>
                    <a:pt x="13" y="220"/>
                  </a:cubicBezTo>
                  <a:cubicBezTo>
                    <a:pt x="12" y="219"/>
                    <a:pt x="10" y="218"/>
                    <a:pt x="8" y="217"/>
                  </a:cubicBezTo>
                  <a:cubicBezTo>
                    <a:pt x="8" y="182"/>
                    <a:pt x="8" y="182"/>
                    <a:pt x="8" y="182"/>
                  </a:cubicBezTo>
                  <a:cubicBezTo>
                    <a:pt x="3" y="81"/>
                    <a:pt x="3" y="81"/>
                    <a:pt x="3" y="81"/>
                  </a:cubicBezTo>
                  <a:cubicBezTo>
                    <a:pt x="2" y="63"/>
                    <a:pt x="2" y="63"/>
                    <a:pt x="2" y="63"/>
                  </a:cubicBezTo>
                  <a:cubicBezTo>
                    <a:pt x="0" y="32"/>
                    <a:pt x="0" y="32"/>
                    <a:pt x="0" y="32"/>
                  </a:cubicBezTo>
                  <a:cubicBezTo>
                    <a:pt x="0" y="13"/>
                    <a:pt x="0" y="13"/>
                    <a:pt x="0" y="13"/>
                  </a:cubicBezTo>
                  <a:cubicBezTo>
                    <a:pt x="39" y="10"/>
                    <a:pt x="39" y="10"/>
                    <a:pt x="39" y="10"/>
                  </a:cubicBezTo>
                  <a:cubicBezTo>
                    <a:pt x="102" y="6"/>
                    <a:pt x="102" y="6"/>
                    <a:pt x="102" y="6"/>
                  </a:cubicBezTo>
                  <a:cubicBezTo>
                    <a:pt x="102" y="6"/>
                    <a:pt x="102" y="6"/>
                    <a:pt x="102" y="6"/>
                  </a:cubicBezTo>
                  <a:cubicBezTo>
                    <a:pt x="122" y="4"/>
                    <a:pt x="122" y="4"/>
                    <a:pt x="122" y="4"/>
                  </a:cubicBezTo>
                  <a:cubicBezTo>
                    <a:pt x="132" y="4"/>
                    <a:pt x="132" y="4"/>
                    <a:pt x="132" y="4"/>
                  </a:cubicBezTo>
                  <a:cubicBezTo>
                    <a:pt x="151" y="2"/>
                    <a:pt x="151" y="2"/>
                    <a:pt x="151" y="2"/>
                  </a:cubicBezTo>
                  <a:cubicBezTo>
                    <a:pt x="156" y="2"/>
                    <a:pt x="156" y="2"/>
                    <a:pt x="156" y="2"/>
                  </a:cubicBezTo>
                  <a:cubicBezTo>
                    <a:pt x="163" y="1"/>
                    <a:pt x="163" y="1"/>
                    <a:pt x="163" y="1"/>
                  </a:cubicBezTo>
                  <a:cubicBezTo>
                    <a:pt x="175" y="0"/>
                    <a:pt x="175" y="0"/>
                    <a:pt x="175" y="0"/>
                  </a:cubicBezTo>
                  <a:cubicBezTo>
                    <a:pt x="179" y="0"/>
                    <a:pt x="179" y="0"/>
                    <a:pt x="179" y="0"/>
                  </a:cubicBezTo>
                  <a:lnTo>
                    <a:pt x="181"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11"/>
            <p:cNvSpPr>
              <a:spLocks/>
            </p:cNvSpPr>
            <p:nvPr/>
          </p:nvSpPr>
          <p:spPr bwMode="auto">
            <a:xfrm>
              <a:off x="4525679" y="3472415"/>
              <a:ext cx="1419606" cy="1128203"/>
            </a:xfrm>
            <a:custGeom>
              <a:avLst/>
              <a:gdLst>
                <a:gd name="T0" fmla="*/ 127 w 721"/>
                <a:gd name="T1" fmla="*/ 573 h 573"/>
                <a:gd name="T2" fmla="*/ 0 w 721"/>
                <a:gd name="T3" fmla="*/ 226 h 573"/>
                <a:gd name="T4" fmla="*/ 591 w 721"/>
                <a:gd name="T5" fmla="*/ 0 h 573"/>
                <a:gd name="T6" fmla="*/ 721 w 721"/>
                <a:gd name="T7" fmla="*/ 344 h 573"/>
                <a:gd name="T8" fmla="*/ 127 w 721"/>
                <a:gd name="T9" fmla="*/ 573 h 573"/>
              </a:gdLst>
              <a:ahLst/>
              <a:cxnLst>
                <a:cxn ang="0">
                  <a:pos x="T0" y="T1"/>
                </a:cxn>
                <a:cxn ang="0">
                  <a:pos x="T2" y="T3"/>
                </a:cxn>
                <a:cxn ang="0">
                  <a:pos x="T4" y="T5"/>
                </a:cxn>
                <a:cxn ang="0">
                  <a:pos x="T6" y="T7"/>
                </a:cxn>
                <a:cxn ang="0">
                  <a:pos x="T8" y="T9"/>
                </a:cxn>
              </a:cxnLst>
              <a:rect l="0" t="0" r="r" b="b"/>
              <a:pathLst>
                <a:path w="721" h="573">
                  <a:moveTo>
                    <a:pt x="127" y="573"/>
                  </a:moveTo>
                  <a:lnTo>
                    <a:pt x="0" y="226"/>
                  </a:lnTo>
                  <a:lnTo>
                    <a:pt x="591" y="0"/>
                  </a:lnTo>
                  <a:lnTo>
                    <a:pt x="721" y="344"/>
                  </a:lnTo>
                  <a:lnTo>
                    <a:pt x="127" y="57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12"/>
            <p:cNvSpPr>
              <a:spLocks/>
            </p:cNvSpPr>
            <p:nvPr/>
          </p:nvSpPr>
          <p:spPr bwMode="auto">
            <a:xfrm>
              <a:off x="5933471" y="4055221"/>
              <a:ext cx="1230588" cy="1783860"/>
            </a:xfrm>
            <a:custGeom>
              <a:avLst/>
              <a:gdLst>
                <a:gd name="T0" fmla="*/ 182 w 182"/>
                <a:gd name="T1" fmla="*/ 13 h 261"/>
                <a:gd name="T2" fmla="*/ 181 w 182"/>
                <a:gd name="T3" fmla="*/ 34 h 261"/>
                <a:gd name="T4" fmla="*/ 179 w 182"/>
                <a:gd name="T5" fmla="*/ 68 h 261"/>
                <a:gd name="T6" fmla="*/ 179 w 182"/>
                <a:gd name="T7" fmla="*/ 83 h 261"/>
                <a:gd name="T8" fmla="*/ 174 w 182"/>
                <a:gd name="T9" fmla="*/ 180 h 261"/>
                <a:gd name="T10" fmla="*/ 174 w 182"/>
                <a:gd name="T11" fmla="*/ 182 h 261"/>
                <a:gd name="T12" fmla="*/ 173 w 182"/>
                <a:gd name="T13" fmla="*/ 217 h 261"/>
                <a:gd name="T14" fmla="*/ 162 w 182"/>
                <a:gd name="T15" fmla="*/ 223 h 261"/>
                <a:gd name="T16" fmla="*/ 2 w 182"/>
                <a:gd name="T17" fmla="*/ 261 h 261"/>
                <a:gd name="T18" fmla="*/ 0 w 182"/>
                <a:gd name="T19" fmla="*/ 261 h 261"/>
                <a:gd name="T20" fmla="*/ 0 w 182"/>
                <a:gd name="T21" fmla="*/ 0 h 261"/>
                <a:gd name="T22" fmla="*/ 2 w 182"/>
                <a:gd name="T23" fmla="*/ 0 h 261"/>
                <a:gd name="T24" fmla="*/ 8 w 182"/>
                <a:gd name="T25" fmla="*/ 0 h 261"/>
                <a:gd name="T26" fmla="*/ 11 w 182"/>
                <a:gd name="T27" fmla="*/ 1 h 261"/>
                <a:gd name="T28" fmla="*/ 19 w 182"/>
                <a:gd name="T29" fmla="*/ 1 h 261"/>
                <a:gd name="T30" fmla="*/ 26 w 182"/>
                <a:gd name="T31" fmla="*/ 2 h 261"/>
                <a:gd name="T32" fmla="*/ 34 w 182"/>
                <a:gd name="T33" fmla="*/ 2 h 261"/>
                <a:gd name="T34" fmla="*/ 54 w 182"/>
                <a:gd name="T35" fmla="*/ 4 h 261"/>
                <a:gd name="T36" fmla="*/ 74 w 182"/>
                <a:gd name="T37" fmla="*/ 5 h 261"/>
                <a:gd name="T38" fmla="*/ 145 w 182"/>
                <a:gd name="T39" fmla="*/ 10 h 261"/>
                <a:gd name="T40" fmla="*/ 155 w 182"/>
                <a:gd name="T41" fmla="*/ 11 h 261"/>
                <a:gd name="T42" fmla="*/ 182 w 182"/>
                <a:gd name="T43" fmla="*/ 1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2" h="261">
                  <a:moveTo>
                    <a:pt x="182" y="13"/>
                  </a:moveTo>
                  <a:cubicBezTo>
                    <a:pt x="181" y="34"/>
                    <a:pt x="181" y="34"/>
                    <a:pt x="181" y="34"/>
                  </a:cubicBezTo>
                  <a:cubicBezTo>
                    <a:pt x="179" y="68"/>
                    <a:pt x="179" y="68"/>
                    <a:pt x="179" y="68"/>
                  </a:cubicBezTo>
                  <a:cubicBezTo>
                    <a:pt x="179" y="83"/>
                    <a:pt x="179" y="83"/>
                    <a:pt x="179" y="83"/>
                  </a:cubicBezTo>
                  <a:cubicBezTo>
                    <a:pt x="174" y="180"/>
                    <a:pt x="174" y="180"/>
                    <a:pt x="174" y="180"/>
                  </a:cubicBezTo>
                  <a:cubicBezTo>
                    <a:pt x="174" y="182"/>
                    <a:pt x="174" y="182"/>
                    <a:pt x="174" y="182"/>
                  </a:cubicBezTo>
                  <a:cubicBezTo>
                    <a:pt x="173" y="217"/>
                    <a:pt x="173" y="217"/>
                    <a:pt x="173" y="217"/>
                  </a:cubicBezTo>
                  <a:cubicBezTo>
                    <a:pt x="170" y="219"/>
                    <a:pt x="166" y="221"/>
                    <a:pt x="162" y="223"/>
                  </a:cubicBezTo>
                  <a:cubicBezTo>
                    <a:pt x="114" y="247"/>
                    <a:pt x="60" y="261"/>
                    <a:pt x="2" y="261"/>
                  </a:cubicBezTo>
                  <a:cubicBezTo>
                    <a:pt x="0" y="261"/>
                    <a:pt x="0" y="261"/>
                    <a:pt x="0" y="261"/>
                  </a:cubicBezTo>
                  <a:cubicBezTo>
                    <a:pt x="0" y="0"/>
                    <a:pt x="0" y="0"/>
                    <a:pt x="0" y="0"/>
                  </a:cubicBezTo>
                  <a:cubicBezTo>
                    <a:pt x="2" y="0"/>
                    <a:pt x="2" y="0"/>
                    <a:pt x="2" y="0"/>
                  </a:cubicBezTo>
                  <a:cubicBezTo>
                    <a:pt x="8" y="0"/>
                    <a:pt x="8" y="0"/>
                    <a:pt x="8" y="0"/>
                  </a:cubicBezTo>
                  <a:cubicBezTo>
                    <a:pt x="11" y="1"/>
                    <a:pt x="11" y="1"/>
                    <a:pt x="11" y="1"/>
                  </a:cubicBezTo>
                  <a:cubicBezTo>
                    <a:pt x="19" y="1"/>
                    <a:pt x="19" y="1"/>
                    <a:pt x="19" y="1"/>
                  </a:cubicBezTo>
                  <a:cubicBezTo>
                    <a:pt x="26" y="2"/>
                    <a:pt x="26" y="2"/>
                    <a:pt x="26" y="2"/>
                  </a:cubicBezTo>
                  <a:cubicBezTo>
                    <a:pt x="34" y="2"/>
                    <a:pt x="34" y="2"/>
                    <a:pt x="34" y="2"/>
                  </a:cubicBezTo>
                  <a:cubicBezTo>
                    <a:pt x="54" y="4"/>
                    <a:pt x="54" y="4"/>
                    <a:pt x="54" y="4"/>
                  </a:cubicBezTo>
                  <a:cubicBezTo>
                    <a:pt x="74" y="5"/>
                    <a:pt x="74" y="5"/>
                    <a:pt x="74" y="5"/>
                  </a:cubicBezTo>
                  <a:cubicBezTo>
                    <a:pt x="145" y="10"/>
                    <a:pt x="145" y="10"/>
                    <a:pt x="145" y="10"/>
                  </a:cubicBezTo>
                  <a:cubicBezTo>
                    <a:pt x="155" y="11"/>
                    <a:pt x="155" y="11"/>
                    <a:pt x="155" y="11"/>
                  </a:cubicBezTo>
                  <a:lnTo>
                    <a:pt x="182" y="1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13"/>
            <p:cNvSpPr>
              <a:spLocks/>
            </p:cNvSpPr>
            <p:nvPr/>
          </p:nvSpPr>
          <p:spPr bwMode="auto">
            <a:xfrm>
              <a:off x="4153549" y="4196985"/>
              <a:ext cx="852551" cy="1360538"/>
            </a:xfrm>
            <a:custGeom>
              <a:avLst/>
              <a:gdLst>
                <a:gd name="T0" fmla="*/ 126 w 126"/>
                <a:gd name="T1" fmla="*/ 18 h 199"/>
                <a:gd name="T2" fmla="*/ 126 w 126"/>
                <a:gd name="T3" fmla="*/ 19 h 199"/>
                <a:gd name="T4" fmla="*/ 125 w 126"/>
                <a:gd name="T5" fmla="*/ 20 h 199"/>
                <a:gd name="T6" fmla="*/ 125 w 126"/>
                <a:gd name="T7" fmla="*/ 20 h 199"/>
                <a:gd name="T8" fmla="*/ 121 w 126"/>
                <a:gd name="T9" fmla="*/ 48 h 199"/>
                <a:gd name="T10" fmla="*/ 119 w 126"/>
                <a:gd name="T11" fmla="*/ 57 h 199"/>
                <a:gd name="T12" fmla="*/ 97 w 126"/>
                <a:gd name="T13" fmla="*/ 199 h 199"/>
                <a:gd name="T14" fmla="*/ 92 w 126"/>
                <a:gd name="T15" fmla="*/ 196 h 199"/>
                <a:gd name="T16" fmla="*/ 4 w 126"/>
                <a:gd name="T17" fmla="*/ 127 h 199"/>
                <a:gd name="T18" fmla="*/ 4 w 126"/>
                <a:gd name="T19" fmla="*/ 127 h 199"/>
                <a:gd name="T20" fmla="*/ 0 w 126"/>
                <a:gd name="T21" fmla="*/ 123 h 199"/>
                <a:gd name="T22" fmla="*/ 14 w 126"/>
                <a:gd name="T23" fmla="*/ 38 h 199"/>
                <a:gd name="T24" fmla="*/ 21 w 126"/>
                <a:gd name="T25" fmla="*/ 2 h 199"/>
                <a:gd name="T26" fmla="*/ 21 w 126"/>
                <a:gd name="T27" fmla="*/ 0 h 199"/>
                <a:gd name="T28" fmla="*/ 73 w 126"/>
                <a:gd name="T29" fmla="*/ 9 h 199"/>
                <a:gd name="T30" fmla="*/ 84 w 126"/>
                <a:gd name="T31" fmla="*/ 11 h 199"/>
                <a:gd name="T32" fmla="*/ 126 w 126"/>
                <a:gd name="T33" fmla="*/ 1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99">
                  <a:moveTo>
                    <a:pt x="126" y="18"/>
                  </a:moveTo>
                  <a:cubicBezTo>
                    <a:pt x="126" y="18"/>
                    <a:pt x="126" y="18"/>
                    <a:pt x="126" y="19"/>
                  </a:cubicBezTo>
                  <a:cubicBezTo>
                    <a:pt x="126" y="19"/>
                    <a:pt x="126" y="19"/>
                    <a:pt x="125" y="20"/>
                  </a:cubicBezTo>
                  <a:cubicBezTo>
                    <a:pt x="125" y="20"/>
                    <a:pt x="125" y="20"/>
                    <a:pt x="125" y="20"/>
                  </a:cubicBezTo>
                  <a:cubicBezTo>
                    <a:pt x="124" y="28"/>
                    <a:pt x="122" y="38"/>
                    <a:pt x="121" y="48"/>
                  </a:cubicBezTo>
                  <a:cubicBezTo>
                    <a:pt x="120" y="51"/>
                    <a:pt x="120" y="54"/>
                    <a:pt x="119" y="57"/>
                  </a:cubicBezTo>
                  <a:cubicBezTo>
                    <a:pt x="112" y="97"/>
                    <a:pt x="103" y="147"/>
                    <a:pt x="97" y="199"/>
                  </a:cubicBezTo>
                  <a:cubicBezTo>
                    <a:pt x="96" y="198"/>
                    <a:pt x="94" y="197"/>
                    <a:pt x="92" y="196"/>
                  </a:cubicBezTo>
                  <a:cubicBezTo>
                    <a:pt x="59" y="178"/>
                    <a:pt x="29" y="155"/>
                    <a:pt x="4" y="127"/>
                  </a:cubicBezTo>
                  <a:cubicBezTo>
                    <a:pt x="4" y="127"/>
                    <a:pt x="4" y="127"/>
                    <a:pt x="4" y="127"/>
                  </a:cubicBezTo>
                  <a:cubicBezTo>
                    <a:pt x="3" y="126"/>
                    <a:pt x="1" y="124"/>
                    <a:pt x="0" y="123"/>
                  </a:cubicBezTo>
                  <a:cubicBezTo>
                    <a:pt x="5" y="92"/>
                    <a:pt x="10" y="63"/>
                    <a:pt x="14" y="38"/>
                  </a:cubicBezTo>
                  <a:cubicBezTo>
                    <a:pt x="17" y="25"/>
                    <a:pt x="19" y="13"/>
                    <a:pt x="21" y="2"/>
                  </a:cubicBezTo>
                  <a:cubicBezTo>
                    <a:pt x="21" y="1"/>
                    <a:pt x="21" y="1"/>
                    <a:pt x="21" y="0"/>
                  </a:cubicBezTo>
                  <a:cubicBezTo>
                    <a:pt x="73" y="9"/>
                    <a:pt x="73" y="9"/>
                    <a:pt x="73" y="9"/>
                  </a:cubicBezTo>
                  <a:cubicBezTo>
                    <a:pt x="84" y="11"/>
                    <a:pt x="84" y="11"/>
                    <a:pt x="84" y="11"/>
                  </a:cubicBezTo>
                  <a:lnTo>
                    <a:pt x="126" y="1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14"/>
            <p:cNvSpPr>
              <a:spLocks/>
            </p:cNvSpPr>
            <p:nvPr/>
          </p:nvSpPr>
          <p:spPr bwMode="auto">
            <a:xfrm>
              <a:off x="4179145" y="4196985"/>
              <a:ext cx="826955" cy="1374320"/>
            </a:xfrm>
            <a:custGeom>
              <a:avLst/>
              <a:gdLst>
                <a:gd name="T0" fmla="*/ 122 w 122"/>
                <a:gd name="T1" fmla="*/ 18 h 201"/>
                <a:gd name="T2" fmla="*/ 122 w 122"/>
                <a:gd name="T3" fmla="*/ 19 h 201"/>
                <a:gd name="T4" fmla="*/ 121 w 122"/>
                <a:gd name="T5" fmla="*/ 20 h 201"/>
                <a:gd name="T6" fmla="*/ 118 w 122"/>
                <a:gd name="T7" fmla="*/ 47 h 201"/>
                <a:gd name="T8" fmla="*/ 98 w 122"/>
                <a:gd name="T9" fmla="*/ 201 h 201"/>
                <a:gd name="T10" fmla="*/ 93 w 122"/>
                <a:gd name="T11" fmla="*/ 199 h 201"/>
                <a:gd name="T12" fmla="*/ 88 w 122"/>
                <a:gd name="T13" fmla="*/ 196 h 201"/>
                <a:gd name="T14" fmla="*/ 0 w 122"/>
                <a:gd name="T15" fmla="*/ 127 h 201"/>
                <a:gd name="T16" fmla="*/ 0 w 122"/>
                <a:gd name="T17" fmla="*/ 127 h 201"/>
                <a:gd name="T18" fmla="*/ 17 w 122"/>
                <a:gd name="T19" fmla="*/ 2 h 201"/>
                <a:gd name="T20" fmla="*/ 17 w 122"/>
                <a:gd name="T21" fmla="*/ 2 h 201"/>
                <a:gd name="T22" fmla="*/ 17 w 122"/>
                <a:gd name="T23" fmla="*/ 0 h 201"/>
                <a:gd name="T24" fmla="*/ 69 w 122"/>
                <a:gd name="T25" fmla="*/ 9 h 201"/>
                <a:gd name="T26" fmla="*/ 80 w 122"/>
                <a:gd name="T27" fmla="*/ 11 h 201"/>
                <a:gd name="T28" fmla="*/ 122 w 122"/>
                <a:gd name="T29" fmla="*/ 1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201">
                  <a:moveTo>
                    <a:pt x="122" y="18"/>
                  </a:moveTo>
                  <a:cubicBezTo>
                    <a:pt x="122" y="18"/>
                    <a:pt x="122" y="18"/>
                    <a:pt x="122" y="19"/>
                  </a:cubicBezTo>
                  <a:cubicBezTo>
                    <a:pt x="122" y="19"/>
                    <a:pt x="122" y="19"/>
                    <a:pt x="121" y="20"/>
                  </a:cubicBezTo>
                  <a:cubicBezTo>
                    <a:pt x="121" y="25"/>
                    <a:pt x="119" y="35"/>
                    <a:pt x="118" y="47"/>
                  </a:cubicBezTo>
                  <a:cubicBezTo>
                    <a:pt x="112" y="85"/>
                    <a:pt x="104" y="148"/>
                    <a:pt x="98" y="201"/>
                  </a:cubicBezTo>
                  <a:cubicBezTo>
                    <a:pt x="96" y="200"/>
                    <a:pt x="95" y="200"/>
                    <a:pt x="93" y="199"/>
                  </a:cubicBezTo>
                  <a:cubicBezTo>
                    <a:pt x="92" y="198"/>
                    <a:pt x="90" y="197"/>
                    <a:pt x="88" y="196"/>
                  </a:cubicBezTo>
                  <a:cubicBezTo>
                    <a:pt x="55" y="178"/>
                    <a:pt x="25" y="155"/>
                    <a:pt x="0" y="127"/>
                  </a:cubicBezTo>
                  <a:cubicBezTo>
                    <a:pt x="0" y="127"/>
                    <a:pt x="0" y="127"/>
                    <a:pt x="0" y="127"/>
                  </a:cubicBezTo>
                  <a:cubicBezTo>
                    <a:pt x="7" y="72"/>
                    <a:pt x="14" y="20"/>
                    <a:pt x="17" y="2"/>
                  </a:cubicBezTo>
                  <a:cubicBezTo>
                    <a:pt x="17" y="2"/>
                    <a:pt x="17" y="2"/>
                    <a:pt x="17" y="2"/>
                  </a:cubicBezTo>
                  <a:cubicBezTo>
                    <a:pt x="17" y="1"/>
                    <a:pt x="17" y="1"/>
                    <a:pt x="17" y="0"/>
                  </a:cubicBezTo>
                  <a:cubicBezTo>
                    <a:pt x="69" y="9"/>
                    <a:pt x="69" y="9"/>
                    <a:pt x="69" y="9"/>
                  </a:cubicBezTo>
                  <a:cubicBezTo>
                    <a:pt x="80" y="11"/>
                    <a:pt x="80" y="11"/>
                    <a:pt x="80" y="11"/>
                  </a:cubicBezTo>
                  <a:lnTo>
                    <a:pt x="122" y="1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15"/>
            <p:cNvSpPr>
              <a:spLocks/>
            </p:cNvSpPr>
            <p:nvPr/>
          </p:nvSpPr>
          <p:spPr bwMode="auto">
            <a:xfrm>
              <a:off x="4253965" y="3856358"/>
              <a:ext cx="791514" cy="805297"/>
            </a:xfrm>
            <a:custGeom>
              <a:avLst/>
              <a:gdLst>
                <a:gd name="T0" fmla="*/ 110 w 117"/>
                <a:gd name="T1" fmla="*/ 45 h 118"/>
                <a:gd name="T2" fmla="*/ 72 w 117"/>
                <a:gd name="T3" fmla="*/ 110 h 118"/>
                <a:gd name="T4" fmla="*/ 7 w 117"/>
                <a:gd name="T5" fmla="*/ 72 h 118"/>
                <a:gd name="T6" fmla="*/ 45 w 117"/>
                <a:gd name="T7" fmla="*/ 7 h 118"/>
                <a:gd name="T8" fmla="*/ 110 w 117"/>
                <a:gd name="T9" fmla="*/ 45 h 118"/>
              </a:gdLst>
              <a:ahLst/>
              <a:cxnLst>
                <a:cxn ang="0">
                  <a:pos x="T0" y="T1"/>
                </a:cxn>
                <a:cxn ang="0">
                  <a:pos x="T2" y="T3"/>
                </a:cxn>
                <a:cxn ang="0">
                  <a:pos x="T4" y="T5"/>
                </a:cxn>
                <a:cxn ang="0">
                  <a:pos x="T6" y="T7"/>
                </a:cxn>
                <a:cxn ang="0">
                  <a:pos x="T8" y="T9"/>
                </a:cxn>
              </a:cxnLst>
              <a:rect l="0" t="0" r="r" b="b"/>
              <a:pathLst>
                <a:path w="117" h="118">
                  <a:moveTo>
                    <a:pt x="110" y="45"/>
                  </a:moveTo>
                  <a:cubicBezTo>
                    <a:pt x="117" y="74"/>
                    <a:pt x="100" y="103"/>
                    <a:pt x="72" y="110"/>
                  </a:cubicBezTo>
                  <a:cubicBezTo>
                    <a:pt x="44" y="118"/>
                    <a:pt x="15" y="101"/>
                    <a:pt x="7" y="72"/>
                  </a:cubicBezTo>
                  <a:cubicBezTo>
                    <a:pt x="0" y="44"/>
                    <a:pt x="16" y="15"/>
                    <a:pt x="45" y="7"/>
                  </a:cubicBezTo>
                  <a:cubicBezTo>
                    <a:pt x="73" y="0"/>
                    <a:pt x="102" y="17"/>
                    <a:pt x="110" y="4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16"/>
            <p:cNvSpPr>
              <a:spLocks/>
            </p:cNvSpPr>
            <p:nvPr/>
          </p:nvSpPr>
          <p:spPr bwMode="auto">
            <a:xfrm>
              <a:off x="4992317" y="3624023"/>
              <a:ext cx="372130" cy="143733"/>
            </a:xfrm>
            <a:custGeom>
              <a:avLst/>
              <a:gdLst>
                <a:gd name="T0" fmla="*/ 0 w 189"/>
                <a:gd name="T1" fmla="*/ 55 h 73"/>
                <a:gd name="T2" fmla="*/ 155 w 189"/>
                <a:gd name="T3" fmla="*/ 0 h 73"/>
                <a:gd name="T4" fmla="*/ 189 w 189"/>
                <a:gd name="T5" fmla="*/ 73 h 73"/>
                <a:gd name="T6" fmla="*/ 0 w 189"/>
                <a:gd name="T7" fmla="*/ 55 h 73"/>
              </a:gdLst>
              <a:ahLst/>
              <a:cxnLst>
                <a:cxn ang="0">
                  <a:pos x="T0" y="T1"/>
                </a:cxn>
                <a:cxn ang="0">
                  <a:pos x="T2" y="T3"/>
                </a:cxn>
                <a:cxn ang="0">
                  <a:pos x="T4" y="T5"/>
                </a:cxn>
                <a:cxn ang="0">
                  <a:pos x="T6" y="T7"/>
                </a:cxn>
              </a:cxnLst>
              <a:rect l="0" t="0" r="r" b="b"/>
              <a:pathLst>
                <a:path w="189" h="73">
                  <a:moveTo>
                    <a:pt x="0" y="55"/>
                  </a:moveTo>
                  <a:lnTo>
                    <a:pt x="155" y="0"/>
                  </a:lnTo>
                  <a:lnTo>
                    <a:pt x="189" y="73"/>
                  </a:lnTo>
                  <a:lnTo>
                    <a:pt x="0" y="5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17"/>
            <p:cNvSpPr>
              <a:spLocks/>
            </p:cNvSpPr>
            <p:nvPr/>
          </p:nvSpPr>
          <p:spPr bwMode="auto">
            <a:xfrm>
              <a:off x="5431391" y="3732315"/>
              <a:ext cx="954936" cy="464670"/>
            </a:xfrm>
            <a:custGeom>
              <a:avLst/>
              <a:gdLst>
                <a:gd name="T0" fmla="*/ 0 w 141"/>
                <a:gd name="T1" fmla="*/ 15 h 68"/>
                <a:gd name="T2" fmla="*/ 141 w 141"/>
                <a:gd name="T3" fmla="*/ 16 h 68"/>
                <a:gd name="T4" fmla="*/ 12 w 141"/>
                <a:gd name="T5" fmla="*/ 0 h 68"/>
                <a:gd name="T6" fmla="*/ 0 w 141"/>
                <a:gd name="T7" fmla="*/ 15 h 68"/>
              </a:gdLst>
              <a:ahLst/>
              <a:cxnLst>
                <a:cxn ang="0">
                  <a:pos x="T0" y="T1"/>
                </a:cxn>
                <a:cxn ang="0">
                  <a:pos x="T2" y="T3"/>
                </a:cxn>
                <a:cxn ang="0">
                  <a:pos x="T4" y="T5"/>
                </a:cxn>
                <a:cxn ang="0">
                  <a:pos x="T6" y="T7"/>
                </a:cxn>
              </a:cxnLst>
              <a:rect l="0" t="0" r="r" b="b"/>
              <a:pathLst>
                <a:path w="141" h="68">
                  <a:moveTo>
                    <a:pt x="0" y="15"/>
                  </a:moveTo>
                  <a:cubicBezTo>
                    <a:pt x="0" y="15"/>
                    <a:pt x="57" y="68"/>
                    <a:pt x="141" y="16"/>
                  </a:cubicBezTo>
                  <a:cubicBezTo>
                    <a:pt x="12" y="0"/>
                    <a:pt x="12" y="0"/>
                    <a:pt x="12" y="0"/>
                  </a:cubicBezTo>
                  <a:lnTo>
                    <a:pt x="0" y="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18"/>
            <p:cNvSpPr>
              <a:spLocks/>
            </p:cNvSpPr>
            <p:nvPr/>
          </p:nvSpPr>
          <p:spPr bwMode="auto">
            <a:xfrm>
              <a:off x="5397919" y="3629930"/>
              <a:ext cx="988408" cy="710787"/>
            </a:xfrm>
            <a:custGeom>
              <a:avLst/>
              <a:gdLst>
                <a:gd name="T0" fmla="*/ 46 w 146"/>
                <a:gd name="T1" fmla="*/ 0 h 104"/>
                <a:gd name="T2" fmla="*/ 0 w 146"/>
                <a:gd name="T3" fmla="*/ 18 h 104"/>
                <a:gd name="T4" fmla="*/ 6 w 146"/>
                <a:gd name="T5" fmla="*/ 39 h 104"/>
                <a:gd name="T6" fmla="*/ 8 w 146"/>
                <a:gd name="T7" fmla="*/ 44 h 104"/>
                <a:gd name="T8" fmla="*/ 74 w 146"/>
                <a:gd name="T9" fmla="*/ 104 h 104"/>
                <a:gd name="T10" fmla="*/ 146 w 146"/>
                <a:gd name="T11" fmla="*/ 31 h 104"/>
                <a:gd name="T12" fmla="*/ 46 w 146"/>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46" h="104">
                  <a:moveTo>
                    <a:pt x="46" y="0"/>
                  </a:moveTo>
                  <a:cubicBezTo>
                    <a:pt x="0" y="18"/>
                    <a:pt x="0" y="18"/>
                    <a:pt x="0" y="18"/>
                  </a:cubicBezTo>
                  <a:cubicBezTo>
                    <a:pt x="0" y="26"/>
                    <a:pt x="1" y="33"/>
                    <a:pt x="6" y="39"/>
                  </a:cubicBezTo>
                  <a:cubicBezTo>
                    <a:pt x="7" y="41"/>
                    <a:pt x="7" y="42"/>
                    <a:pt x="8" y="44"/>
                  </a:cubicBezTo>
                  <a:cubicBezTo>
                    <a:pt x="74" y="104"/>
                    <a:pt x="74" y="104"/>
                    <a:pt x="74" y="104"/>
                  </a:cubicBezTo>
                  <a:cubicBezTo>
                    <a:pt x="146" y="31"/>
                    <a:pt x="146" y="31"/>
                    <a:pt x="146" y="31"/>
                  </a:cubicBezTo>
                  <a:lnTo>
                    <a:pt x="46"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19"/>
            <p:cNvSpPr>
              <a:spLocks/>
            </p:cNvSpPr>
            <p:nvPr/>
          </p:nvSpPr>
          <p:spPr bwMode="auto">
            <a:xfrm>
              <a:off x="5364447" y="3610241"/>
              <a:ext cx="1116389" cy="2104797"/>
            </a:xfrm>
            <a:custGeom>
              <a:avLst/>
              <a:gdLst>
                <a:gd name="T0" fmla="*/ 165 w 165"/>
                <a:gd name="T1" fmla="*/ 0 h 308"/>
                <a:gd name="T2" fmla="*/ 118 w 165"/>
                <a:gd name="T3" fmla="*/ 308 h 308"/>
                <a:gd name="T4" fmla="*/ 106 w 165"/>
                <a:gd name="T5" fmla="*/ 308 h 308"/>
                <a:gd name="T6" fmla="*/ 75 w 165"/>
                <a:gd name="T7" fmla="*/ 308 h 308"/>
                <a:gd name="T8" fmla="*/ 69 w 165"/>
                <a:gd name="T9" fmla="*/ 308 h 308"/>
                <a:gd name="T10" fmla="*/ 47 w 165"/>
                <a:gd name="T11" fmla="*/ 308 h 308"/>
                <a:gd name="T12" fmla="*/ 0 w 165"/>
                <a:gd name="T13" fmla="*/ 0 h 308"/>
                <a:gd name="T14" fmla="*/ 42 w 165"/>
                <a:gd name="T15" fmla="*/ 55 h 308"/>
                <a:gd name="T16" fmla="*/ 120 w 165"/>
                <a:gd name="T17" fmla="*/ 55 h 308"/>
                <a:gd name="T18" fmla="*/ 165 w 165"/>
                <a:gd name="T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308">
                  <a:moveTo>
                    <a:pt x="165" y="0"/>
                  </a:moveTo>
                  <a:cubicBezTo>
                    <a:pt x="165" y="0"/>
                    <a:pt x="140" y="258"/>
                    <a:pt x="118" y="308"/>
                  </a:cubicBezTo>
                  <a:cubicBezTo>
                    <a:pt x="106" y="308"/>
                    <a:pt x="106" y="308"/>
                    <a:pt x="106" y="308"/>
                  </a:cubicBezTo>
                  <a:cubicBezTo>
                    <a:pt x="75" y="308"/>
                    <a:pt x="75" y="308"/>
                    <a:pt x="75" y="308"/>
                  </a:cubicBezTo>
                  <a:cubicBezTo>
                    <a:pt x="69" y="308"/>
                    <a:pt x="69" y="308"/>
                    <a:pt x="69" y="308"/>
                  </a:cubicBezTo>
                  <a:cubicBezTo>
                    <a:pt x="47" y="308"/>
                    <a:pt x="47" y="308"/>
                    <a:pt x="47" y="308"/>
                  </a:cubicBezTo>
                  <a:cubicBezTo>
                    <a:pt x="25" y="258"/>
                    <a:pt x="0" y="0"/>
                    <a:pt x="0" y="0"/>
                  </a:cubicBezTo>
                  <a:cubicBezTo>
                    <a:pt x="42" y="55"/>
                    <a:pt x="42" y="55"/>
                    <a:pt x="42" y="55"/>
                  </a:cubicBezTo>
                  <a:cubicBezTo>
                    <a:pt x="120" y="55"/>
                    <a:pt x="120" y="55"/>
                    <a:pt x="120" y="55"/>
                  </a:cubicBezTo>
                  <a:lnTo>
                    <a:pt x="165"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20"/>
            <p:cNvSpPr>
              <a:spLocks/>
            </p:cNvSpPr>
            <p:nvPr/>
          </p:nvSpPr>
          <p:spPr bwMode="auto">
            <a:xfrm>
              <a:off x="5675540" y="3931178"/>
              <a:ext cx="494204" cy="1750388"/>
            </a:xfrm>
            <a:custGeom>
              <a:avLst/>
              <a:gdLst>
                <a:gd name="T0" fmla="*/ 68 w 73"/>
                <a:gd name="T1" fmla="*/ 24 h 256"/>
                <a:gd name="T2" fmla="*/ 48 w 73"/>
                <a:gd name="T3" fmla="*/ 64 h 256"/>
                <a:gd name="T4" fmla="*/ 64 w 73"/>
                <a:gd name="T5" fmla="*/ 96 h 256"/>
                <a:gd name="T6" fmla="*/ 71 w 73"/>
                <a:gd name="T7" fmla="*/ 217 h 256"/>
                <a:gd name="T8" fmla="*/ 71 w 73"/>
                <a:gd name="T9" fmla="*/ 256 h 256"/>
                <a:gd name="T10" fmla="*/ 37 w 73"/>
                <a:gd name="T11" fmla="*/ 256 h 256"/>
                <a:gd name="T12" fmla="*/ 22 w 73"/>
                <a:gd name="T13" fmla="*/ 256 h 256"/>
                <a:gd name="T14" fmla="*/ 2 w 73"/>
                <a:gd name="T15" fmla="*/ 256 h 256"/>
                <a:gd name="T16" fmla="*/ 2 w 73"/>
                <a:gd name="T17" fmla="*/ 217 h 256"/>
                <a:gd name="T18" fmla="*/ 9 w 73"/>
                <a:gd name="T19" fmla="*/ 96 h 256"/>
                <a:gd name="T20" fmla="*/ 24 w 73"/>
                <a:gd name="T21" fmla="*/ 64 h 256"/>
                <a:gd name="T22" fmla="*/ 5 w 73"/>
                <a:gd name="T23" fmla="*/ 24 h 256"/>
                <a:gd name="T24" fmla="*/ 36 w 73"/>
                <a:gd name="T25" fmla="*/ 7 h 256"/>
                <a:gd name="T26" fmla="*/ 38 w 73"/>
                <a:gd name="T27" fmla="*/ 7 h 256"/>
                <a:gd name="T28" fmla="*/ 68 w 73"/>
                <a:gd name="T29" fmla="*/ 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256">
                  <a:moveTo>
                    <a:pt x="68" y="24"/>
                  </a:moveTo>
                  <a:cubicBezTo>
                    <a:pt x="68" y="24"/>
                    <a:pt x="60" y="55"/>
                    <a:pt x="48" y="64"/>
                  </a:cubicBezTo>
                  <a:cubicBezTo>
                    <a:pt x="48" y="64"/>
                    <a:pt x="63" y="82"/>
                    <a:pt x="64" y="96"/>
                  </a:cubicBezTo>
                  <a:cubicBezTo>
                    <a:pt x="64" y="96"/>
                    <a:pt x="73" y="167"/>
                    <a:pt x="71" y="217"/>
                  </a:cubicBezTo>
                  <a:cubicBezTo>
                    <a:pt x="71" y="256"/>
                    <a:pt x="71" y="256"/>
                    <a:pt x="71" y="256"/>
                  </a:cubicBezTo>
                  <a:cubicBezTo>
                    <a:pt x="37" y="256"/>
                    <a:pt x="37" y="256"/>
                    <a:pt x="37" y="256"/>
                  </a:cubicBezTo>
                  <a:cubicBezTo>
                    <a:pt x="22" y="256"/>
                    <a:pt x="22" y="256"/>
                    <a:pt x="22" y="256"/>
                  </a:cubicBezTo>
                  <a:cubicBezTo>
                    <a:pt x="2" y="256"/>
                    <a:pt x="2" y="256"/>
                    <a:pt x="2" y="256"/>
                  </a:cubicBezTo>
                  <a:cubicBezTo>
                    <a:pt x="2" y="217"/>
                    <a:pt x="2" y="217"/>
                    <a:pt x="2" y="217"/>
                  </a:cubicBezTo>
                  <a:cubicBezTo>
                    <a:pt x="0" y="167"/>
                    <a:pt x="9" y="96"/>
                    <a:pt x="9" y="96"/>
                  </a:cubicBezTo>
                  <a:cubicBezTo>
                    <a:pt x="10" y="82"/>
                    <a:pt x="24" y="64"/>
                    <a:pt x="24" y="64"/>
                  </a:cubicBezTo>
                  <a:cubicBezTo>
                    <a:pt x="13" y="55"/>
                    <a:pt x="5" y="24"/>
                    <a:pt x="5" y="24"/>
                  </a:cubicBezTo>
                  <a:cubicBezTo>
                    <a:pt x="5" y="24"/>
                    <a:pt x="17" y="13"/>
                    <a:pt x="36" y="7"/>
                  </a:cubicBezTo>
                  <a:cubicBezTo>
                    <a:pt x="56" y="0"/>
                    <a:pt x="38" y="7"/>
                    <a:pt x="38" y="7"/>
                  </a:cubicBezTo>
                  <a:cubicBezTo>
                    <a:pt x="38" y="7"/>
                    <a:pt x="64" y="17"/>
                    <a:pt x="68" y="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21"/>
            <p:cNvSpPr>
              <a:spLocks/>
            </p:cNvSpPr>
            <p:nvPr/>
          </p:nvSpPr>
          <p:spPr bwMode="auto">
            <a:xfrm>
              <a:off x="5425484" y="3541328"/>
              <a:ext cx="108292" cy="137826"/>
            </a:xfrm>
            <a:custGeom>
              <a:avLst/>
              <a:gdLst>
                <a:gd name="T0" fmla="*/ 51 w 55"/>
                <a:gd name="T1" fmla="*/ 7 h 70"/>
                <a:gd name="T2" fmla="*/ 41 w 55"/>
                <a:gd name="T3" fmla="*/ 0 h 70"/>
                <a:gd name="T4" fmla="*/ 0 w 55"/>
                <a:gd name="T5" fmla="*/ 14 h 70"/>
                <a:gd name="T6" fmla="*/ 48 w 55"/>
                <a:gd name="T7" fmla="*/ 70 h 70"/>
                <a:gd name="T8" fmla="*/ 55 w 55"/>
                <a:gd name="T9" fmla="*/ 24 h 70"/>
                <a:gd name="T10" fmla="*/ 51 w 55"/>
                <a:gd name="T11" fmla="*/ 7 h 70"/>
              </a:gdLst>
              <a:ahLst/>
              <a:cxnLst>
                <a:cxn ang="0">
                  <a:pos x="T0" y="T1"/>
                </a:cxn>
                <a:cxn ang="0">
                  <a:pos x="T2" y="T3"/>
                </a:cxn>
                <a:cxn ang="0">
                  <a:pos x="T4" y="T5"/>
                </a:cxn>
                <a:cxn ang="0">
                  <a:pos x="T6" y="T7"/>
                </a:cxn>
                <a:cxn ang="0">
                  <a:pos x="T8" y="T9"/>
                </a:cxn>
                <a:cxn ang="0">
                  <a:pos x="T10" y="T11"/>
                </a:cxn>
              </a:cxnLst>
              <a:rect l="0" t="0" r="r" b="b"/>
              <a:pathLst>
                <a:path w="55" h="70">
                  <a:moveTo>
                    <a:pt x="51" y="7"/>
                  </a:moveTo>
                  <a:lnTo>
                    <a:pt x="41" y="0"/>
                  </a:lnTo>
                  <a:lnTo>
                    <a:pt x="0" y="14"/>
                  </a:lnTo>
                  <a:lnTo>
                    <a:pt x="48" y="70"/>
                  </a:lnTo>
                  <a:lnTo>
                    <a:pt x="55" y="24"/>
                  </a:lnTo>
                  <a:lnTo>
                    <a:pt x="51" y="7"/>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22"/>
            <p:cNvSpPr>
              <a:spLocks/>
            </p:cNvSpPr>
            <p:nvPr/>
          </p:nvSpPr>
          <p:spPr bwMode="auto">
            <a:xfrm>
              <a:off x="6325290" y="3541328"/>
              <a:ext cx="108292" cy="143733"/>
            </a:xfrm>
            <a:custGeom>
              <a:avLst/>
              <a:gdLst>
                <a:gd name="T0" fmla="*/ 16 w 16"/>
                <a:gd name="T1" fmla="*/ 5 h 21"/>
                <a:gd name="T2" fmla="*/ 2 w 16"/>
                <a:gd name="T3" fmla="*/ 0 h 21"/>
                <a:gd name="T4" fmla="*/ 0 w 16"/>
                <a:gd name="T5" fmla="*/ 21 h 21"/>
                <a:gd name="T6" fmla="*/ 16 w 16"/>
                <a:gd name="T7" fmla="*/ 5 h 21"/>
              </a:gdLst>
              <a:ahLst/>
              <a:cxnLst>
                <a:cxn ang="0">
                  <a:pos x="T0" y="T1"/>
                </a:cxn>
                <a:cxn ang="0">
                  <a:pos x="T2" y="T3"/>
                </a:cxn>
                <a:cxn ang="0">
                  <a:pos x="T4" y="T5"/>
                </a:cxn>
                <a:cxn ang="0">
                  <a:pos x="T6" y="T7"/>
                </a:cxn>
              </a:cxnLst>
              <a:rect l="0" t="0" r="r" b="b"/>
              <a:pathLst>
                <a:path w="16" h="21">
                  <a:moveTo>
                    <a:pt x="16" y="5"/>
                  </a:moveTo>
                  <a:cubicBezTo>
                    <a:pt x="2" y="0"/>
                    <a:pt x="2" y="0"/>
                    <a:pt x="2" y="0"/>
                  </a:cubicBezTo>
                  <a:cubicBezTo>
                    <a:pt x="2" y="0"/>
                    <a:pt x="1" y="17"/>
                    <a:pt x="0" y="21"/>
                  </a:cubicBezTo>
                  <a:lnTo>
                    <a:pt x="16" y="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23"/>
            <p:cNvSpPr>
              <a:spLocks/>
            </p:cNvSpPr>
            <p:nvPr/>
          </p:nvSpPr>
          <p:spPr bwMode="auto">
            <a:xfrm>
              <a:off x="5506211" y="3303086"/>
              <a:ext cx="832862" cy="675346"/>
            </a:xfrm>
            <a:custGeom>
              <a:avLst/>
              <a:gdLst>
                <a:gd name="T0" fmla="*/ 61 w 123"/>
                <a:gd name="T1" fmla="*/ 99 h 99"/>
                <a:gd name="T2" fmla="*/ 0 w 123"/>
                <a:gd name="T3" fmla="*/ 44 h 99"/>
                <a:gd name="T4" fmla="*/ 0 w 123"/>
                <a:gd name="T5" fmla="*/ 0 h 99"/>
                <a:gd name="T6" fmla="*/ 123 w 123"/>
                <a:gd name="T7" fmla="*/ 0 h 99"/>
                <a:gd name="T8" fmla="*/ 123 w 123"/>
                <a:gd name="T9" fmla="*/ 44 h 99"/>
                <a:gd name="T10" fmla="*/ 61 w 123"/>
                <a:gd name="T11" fmla="*/ 99 h 99"/>
              </a:gdLst>
              <a:ahLst/>
              <a:cxnLst>
                <a:cxn ang="0">
                  <a:pos x="T0" y="T1"/>
                </a:cxn>
                <a:cxn ang="0">
                  <a:pos x="T2" y="T3"/>
                </a:cxn>
                <a:cxn ang="0">
                  <a:pos x="T4" y="T5"/>
                </a:cxn>
                <a:cxn ang="0">
                  <a:pos x="T6" y="T7"/>
                </a:cxn>
                <a:cxn ang="0">
                  <a:pos x="T8" y="T9"/>
                </a:cxn>
                <a:cxn ang="0">
                  <a:pos x="T10" y="T11"/>
                </a:cxn>
              </a:cxnLst>
              <a:rect l="0" t="0" r="r" b="b"/>
              <a:pathLst>
                <a:path w="123" h="99">
                  <a:moveTo>
                    <a:pt x="61" y="99"/>
                  </a:moveTo>
                  <a:cubicBezTo>
                    <a:pt x="27" y="99"/>
                    <a:pt x="0" y="78"/>
                    <a:pt x="0" y="44"/>
                  </a:cubicBezTo>
                  <a:cubicBezTo>
                    <a:pt x="0" y="0"/>
                    <a:pt x="0" y="0"/>
                    <a:pt x="0" y="0"/>
                  </a:cubicBezTo>
                  <a:cubicBezTo>
                    <a:pt x="123" y="0"/>
                    <a:pt x="123" y="0"/>
                    <a:pt x="123" y="0"/>
                  </a:cubicBezTo>
                  <a:cubicBezTo>
                    <a:pt x="123" y="44"/>
                    <a:pt x="123" y="44"/>
                    <a:pt x="123" y="44"/>
                  </a:cubicBezTo>
                  <a:cubicBezTo>
                    <a:pt x="123" y="78"/>
                    <a:pt x="95" y="99"/>
                    <a:pt x="61" y="9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24"/>
            <p:cNvSpPr>
              <a:spLocks/>
            </p:cNvSpPr>
            <p:nvPr/>
          </p:nvSpPr>
          <p:spPr bwMode="auto">
            <a:xfrm>
              <a:off x="5128174" y="2448566"/>
              <a:ext cx="1555463" cy="470577"/>
            </a:xfrm>
            <a:custGeom>
              <a:avLst/>
              <a:gdLst>
                <a:gd name="T0" fmla="*/ 230 w 230"/>
                <a:gd name="T1" fmla="*/ 52 h 69"/>
                <a:gd name="T2" fmla="*/ 219 w 230"/>
                <a:gd name="T3" fmla="*/ 69 h 69"/>
                <a:gd name="T4" fmla="*/ 12 w 230"/>
                <a:gd name="T5" fmla="*/ 69 h 69"/>
                <a:gd name="T6" fmla="*/ 0 w 230"/>
                <a:gd name="T7" fmla="*/ 52 h 69"/>
                <a:gd name="T8" fmla="*/ 0 w 230"/>
                <a:gd name="T9" fmla="*/ 16 h 69"/>
                <a:gd name="T10" fmla="*/ 12 w 230"/>
                <a:gd name="T11" fmla="*/ 0 h 69"/>
                <a:gd name="T12" fmla="*/ 219 w 230"/>
                <a:gd name="T13" fmla="*/ 0 h 69"/>
                <a:gd name="T14" fmla="*/ 230 w 230"/>
                <a:gd name="T15" fmla="*/ 16 h 69"/>
                <a:gd name="T16" fmla="*/ 230 w 230"/>
                <a:gd name="T17"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69">
                  <a:moveTo>
                    <a:pt x="230" y="52"/>
                  </a:moveTo>
                  <a:cubicBezTo>
                    <a:pt x="230" y="61"/>
                    <a:pt x="225" y="69"/>
                    <a:pt x="219" y="69"/>
                  </a:cubicBezTo>
                  <a:cubicBezTo>
                    <a:pt x="12" y="69"/>
                    <a:pt x="12" y="69"/>
                    <a:pt x="12" y="69"/>
                  </a:cubicBezTo>
                  <a:cubicBezTo>
                    <a:pt x="5" y="69"/>
                    <a:pt x="0" y="61"/>
                    <a:pt x="0" y="52"/>
                  </a:cubicBezTo>
                  <a:cubicBezTo>
                    <a:pt x="0" y="16"/>
                    <a:pt x="0" y="16"/>
                    <a:pt x="0" y="16"/>
                  </a:cubicBezTo>
                  <a:cubicBezTo>
                    <a:pt x="0" y="7"/>
                    <a:pt x="5" y="0"/>
                    <a:pt x="12" y="0"/>
                  </a:cubicBezTo>
                  <a:cubicBezTo>
                    <a:pt x="219" y="0"/>
                    <a:pt x="219" y="0"/>
                    <a:pt x="219" y="0"/>
                  </a:cubicBezTo>
                  <a:cubicBezTo>
                    <a:pt x="225" y="0"/>
                    <a:pt x="230" y="7"/>
                    <a:pt x="230" y="16"/>
                  </a:cubicBezTo>
                  <a:lnTo>
                    <a:pt x="230" y="52"/>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25"/>
            <p:cNvSpPr>
              <a:spLocks/>
            </p:cNvSpPr>
            <p:nvPr/>
          </p:nvSpPr>
          <p:spPr bwMode="auto">
            <a:xfrm>
              <a:off x="5283720" y="2127629"/>
              <a:ext cx="1277842" cy="1427482"/>
            </a:xfrm>
            <a:custGeom>
              <a:avLst/>
              <a:gdLst>
                <a:gd name="T0" fmla="*/ 0 w 189"/>
                <a:gd name="T1" fmla="*/ 0 h 209"/>
                <a:gd name="T2" fmla="*/ 0 w 189"/>
                <a:gd name="T3" fmla="*/ 155 h 209"/>
                <a:gd name="T4" fmla="*/ 22 w 189"/>
                <a:gd name="T5" fmla="*/ 191 h 209"/>
                <a:gd name="T6" fmla="*/ 33 w 189"/>
                <a:gd name="T7" fmla="*/ 196 h 209"/>
                <a:gd name="T8" fmla="*/ 37 w 189"/>
                <a:gd name="T9" fmla="*/ 198 h 209"/>
                <a:gd name="T10" fmla="*/ 47 w 189"/>
                <a:gd name="T11" fmla="*/ 202 h 209"/>
                <a:gd name="T12" fmla="*/ 54 w 189"/>
                <a:gd name="T13" fmla="*/ 204 h 209"/>
                <a:gd name="T14" fmla="*/ 63 w 189"/>
                <a:gd name="T15" fmla="*/ 206 h 209"/>
                <a:gd name="T16" fmla="*/ 94 w 189"/>
                <a:gd name="T17" fmla="*/ 209 h 209"/>
                <a:gd name="T18" fmla="*/ 134 w 189"/>
                <a:gd name="T19" fmla="*/ 204 h 209"/>
                <a:gd name="T20" fmla="*/ 135 w 189"/>
                <a:gd name="T21" fmla="*/ 204 h 209"/>
                <a:gd name="T22" fmla="*/ 142 w 189"/>
                <a:gd name="T23" fmla="*/ 201 h 209"/>
                <a:gd name="T24" fmla="*/ 148 w 189"/>
                <a:gd name="T25" fmla="*/ 200 h 209"/>
                <a:gd name="T26" fmla="*/ 148 w 189"/>
                <a:gd name="T27" fmla="*/ 199 h 209"/>
                <a:gd name="T28" fmla="*/ 156 w 189"/>
                <a:gd name="T29" fmla="*/ 196 h 209"/>
                <a:gd name="T30" fmla="*/ 167 w 189"/>
                <a:gd name="T31" fmla="*/ 191 h 209"/>
                <a:gd name="T32" fmla="*/ 189 w 189"/>
                <a:gd name="T33" fmla="*/ 155 h 209"/>
                <a:gd name="T34" fmla="*/ 189 w 189"/>
                <a:gd name="T35" fmla="*/ 0 h 209"/>
                <a:gd name="T36" fmla="*/ 0 w 189"/>
                <a:gd name="T3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209">
                  <a:moveTo>
                    <a:pt x="0" y="0"/>
                  </a:moveTo>
                  <a:cubicBezTo>
                    <a:pt x="0" y="155"/>
                    <a:pt x="0" y="155"/>
                    <a:pt x="0" y="155"/>
                  </a:cubicBezTo>
                  <a:cubicBezTo>
                    <a:pt x="0" y="171"/>
                    <a:pt x="9" y="185"/>
                    <a:pt x="22" y="191"/>
                  </a:cubicBezTo>
                  <a:cubicBezTo>
                    <a:pt x="26" y="193"/>
                    <a:pt x="29" y="195"/>
                    <a:pt x="33" y="196"/>
                  </a:cubicBezTo>
                  <a:cubicBezTo>
                    <a:pt x="34" y="197"/>
                    <a:pt x="35" y="197"/>
                    <a:pt x="37" y="198"/>
                  </a:cubicBezTo>
                  <a:cubicBezTo>
                    <a:pt x="40" y="199"/>
                    <a:pt x="44" y="200"/>
                    <a:pt x="47" y="202"/>
                  </a:cubicBezTo>
                  <a:cubicBezTo>
                    <a:pt x="50" y="202"/>
                    <a:pt x="52" y="203"/>
                    <a:pt x="54" y="204"/>
                  </a:cubicBezTo>
                  <a:cubicBezTo>
                    <a:pt x="57" y="204"/>
                    <a:pt x="60" y="205"/>
                    <a:pt x="63" y="206"/>
                  </a:cubicBezTo>
                  <a:cubicBezTo>
                    <a:pt x="73" y="208"/>
                    <a:pt x="84" y="209"/>
                    <a:pt x="94" y="209"/>
                  </a:cubicBezTo>
                  <a:cubicBezTo>
                    <a:pt x="108" y="209"/>
                    <a:pt x="121" y="207"/>
                    <a:pt x="134" y="204"/>
                  </a:cubicBezTo>
                  <a:cubicBezTo>
                    <a:pt x="134" y="204"/>
                    <a:pt x="134" y="204"/>
                    <a:pt x="135" y="204"/>
                  </a:cubicBezTo>
                  <a:cubicBezTo>
                    <a:pt x="137" y="203"/>
                    <a:pt x="140" y="202"/>
                    <a:pt x="142" y="201"/>
                  </a:cubicBezTo>
                  <a:cubicBezTo>
                    <a:pt x="144" y="201"/>
                    <a:pt x="146" y="200"/>
                    <a:pt x="148" y="200"/>
                  </a:cubicBezTo>
                  <a:cubicBezTo>
                    <a:pt x="148" y="200"/>
                    <a:pt x="148" y="200"/>
                    <a:pt x="148" y="199"/>
                  </a:cubicBezTo>
                  <a:cubicBezTo>
                    <a:pt x="151" y="198"/>
                    <a:pt x="154" y="197"/>
                    <a:pt x="156" y="196"/>
                  </a:cubicBezTo>
                  <a:cubicBezTo>
                    <a:pt x="160" y="195"/>
                    <a:pt x="164" y="193"/>
                    <a:pt x="167" y="191"/>
                  </a:cubicBezTo>
                  <a:cubicBezTo>
                    <a:pt x="181" y="185"/>
                    <a:pt x="189" y="171"/>
                    <a:pt x="189" y="155"/>
                  </a:cubicBezTo>
                  <a:cubicBezTo>
                    <a:pt x="189" y="0"/>
                    <a:pt x="189" y="0"/>
                    <a:pt x="189" y="0"/>
                  </a:cubicBez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26"/>
            <p:cNvSpPr>
              <a:spLocks/>
            </p:cNvSpPr>
            <p:nvPr/>
          </p:nvSpPr>
          <p:spPr bwMode="auto">
            <a:xfrm>
              <a:off x="5283720" y="1533009"/>
              <a:ext cx="1277842" cy="1236494"/>
            </a:xfrm>
            <a:custGeom>
              <a:avLst/>
              <a:gdLst>
                <a:gd name="T0" fmla="*/ 189 w 189"/>
                <a:gd name="T1" fmla="*/ 75 h 181"/>
                <a:gd name="T2" fmla="*/ 189 w 189"/>
                <a:gd name="T3" fmla="*/ 181 h 181"/>
                <a:gd name="T4" fmla="*/ 175 w 189"/>
                <a:gd name="T5" fmla="*/ 173 h 181"/>
                <a:gd name="T6" fmla="*/ 172 w 189"/>
                <a:gd name="T7" fmla="*/ 113 h 181"/>
                <a:gd name="T8" fmla="*/ 19 w 189"/>
                <a:gd name="T9" fmla="*/ 91 h 181"/>
                <a:gd name="T10" fmla="*/ 13 w 189"/>
                <a:gd name="T11" fmla="*/ 173 h 181"/>
                <a:gd name="T12" fmla="*/ 0 w 189"/>
                <a:gd name="T13" fmla="*/ 173 h 181"/>
                <a:gd name="T14" fmla="*/ 0 w 189"/>
                <a:gd name="T15" fmla="*/ 75 h 181"/>
                <a:gd name="T16" fmla="*/ 87 w 189"/>
                <a:gd name="T17" fmla="*/ 0 h 181"/>
                <a:gd name="T18" fmla="*/ 103 w 189"/>
                <a:gd name="T19" fmla="*/ 0 h 181"/>
                <a:gd name="T20" fmla="*/ 189 w 189"/>
                <a:gd name="T21" fmla="*/ 7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181">
                  <a:moveTo>
                    <a:pt x="189" y="75"/>
                  </a:moveTo>
                  <a:cubicBezTo>
                    <a:pt x="189" y="181"/>
                    <a:pt x="189" y="181"/>
                    <a:pt x="189" y="181"/>
                  </a:cubicBezTo>
                  <a:cubicBezTo>
                    <a:pt x="175" y="173"/>
                    <a:pt x="175" y="173"/>
                    <a:pt x="175" y="173"/>
                  </a:cubicBezTo>
                  <a:cubicBezTo>
                    <a:pt x="172" y="113"/>
                    <a:pt x="172" y="113"/>
                    <a:pt x="172" y="113"/>
                  </a:cubicBezTo>
                  <a:cubicBezTo>
                    <a:pt x="121" y="121"/>
                    <a:pt x="62" y="114"/>
                    <a:pt x="19" y="91"/>
                  </a:cubicBezTo>
                  <a:cubicBezTo>
                    <a:pt x="13" y="173"/>
                    <a:pt x="13" y="173"/>
                    <a:pt x="13" y="173"/>
                  </a:cubicBezTo>
                  <a:cubicBezTo>
                    <a:pt x="0" y="173"/>
                    <a:pt x="0" y="173"/>
                    <a:pt x="0" y="173"/>
                  </a:cubicBezTo>
                  <a:cubicBezTo>
                    <a:pt x="0" y="75"/>
                    <a:pt x="0" y="75"/>
                    <a:pt x="0" y="75"/>
                  </a:cubicBezTo>
                  <a:cubicBezTo>
                    <a:pt x="0" y="26"/>
                    <a:pt x="39" y="0"/>
                    <a:pt x="87" y="0"/>
                  </a:cubicBezTo>
                  <a:cubicBezTo>
                    <a:pt x="103" y="0"/>
                    <a:pt x="103" y="0"/>
                    <a:pt x="103" y="0"/>
                  </a:cubicBezTo>
                  <a:cubicBezTo>
                    <a:pt x="151" y="0"/>
                    <a:pt x="189" y="26"/>
                    <a:pt x="189" y="7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Oval 29"/>
            <p:cNvSpPr>
              <a:spLocks noChangeArrowheads="1"/>
            </p:cNvSpPr>
            <p:nvPr/>
          </p:nvSpPr>
          <p:spPr bwMode="auto">
            <a:xfrm>
              <a:off x="5586937" y="2489914"/>
              <a:ext cx="108292" cy="108292"/>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Oval 30"/>
            <p:cNvSpPr>
              <a:spLocks noChangeArrowheads="1"/>
            </p:cNvSpPr>
            <p:nvPr/>
          </p:nvSpPr>
          <p:spPr bwMode="auto">
            <a:xfrm>
              <a:off x="6142178" y="2489914"/>
              <a:ext cx="108292" cy="108292"/>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29"/>
            <p:cNvSpPr>
              <a:spLocks/>
            </p:cNvSpPr>
            <p:nvPr/>
          </p:nvSpPr>
          <p:spPr bwMode="auto">
            <a:xfrm>
              <a:off x="5506211" y="3472415"/>
              <a:ext cx="832862" cy="157515"/>
            </a:xfrm>
            <a:custGeom>
              <a:avLst/>
              <a:gdLst>
                <a:gd name="T0" fmla="*/ 0 w 123"/>
                <a:gd name="T1" fmla="*/ 11 h 23"/>
                <a:gd name="T2" fmla="*/ 1 w 123"/>
                <a:gd name="T3" fmla="*/ 12 h 23"/>
                <a:gd name="T4" fmla="*/ 18 w 123"/>
                <a:gd name="T5" fmla="*/ 17 h 23"/>
                <a:gd name="T6" fmla="*/ 62 w 123"/>
                <a:gd name="T7" fmla="*/ 23 h 23"/>
                <a:gd name="T8" fmla="*/ 105 w 123"/>
                <a:gd name="T9" fmla="*/ 17 h 23"/>
                <a:gd name="T10" fmla="*/ 123 w 123"/>
                <a:gd name="T11" fmla="*/ 11 h 23"/>
                <a:gd name="T12" fmla="*/ 123 w 123"/>
                <a:gd name="T13" fmla="*/ 0 h 23"/>
                <a:gd name="T14" fmla="*/ 105 w 123"/>
                <a:gd name="T15" fmla="*/ 5 h 23"/>
                <a:gd name="T16" fmla="*/ 62 w 123"/>
                <a:gd name="T17" fmla="*/ 11 h 23"/>
                <a:gd name="T18" fmla="*/ 18 w 123"/>
                <a:gd name="T19" fmla="*/ 5 h 23"/>
                <a:gd name="T20" fmla="*/ 0 w 123"/>
                <a:gd name="T21" fmla="*/ 0 h 23"/>
                <a:gd name="T22" fmla="*/ 0 w 123"/>
                <a:gd name="T23"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23">
                  <a:moveTo>
                    <a:pt x="0" y="11"/>
                  </a:moveTo>
                  <a:cubicBezTo>
                    <a:pt x="0" y="11"/>
                    <a:pt x="1" y="11"/>
                    <a:pt x="1" y="12"/>
                  </a:cubicBezTo>
                  <a:cubicBezTo>
                    <a:pt x="7" y="14"/>
                    <a:pt x="12" y="16"/>
                    <a:pt x="18" y="17"/>
                  </a:cubicBezTo>
                  <a:cubicBezTo>
                    <a:pt x="32" y="21"/>
                    <a:pt x="47" y="23"/>
                    <a:pt x="62" y="23"/>
                  </a:cubicBezTo>
                  <a:cubicBezTo>
                    <a:pt x="76" y="23"/>
                    <a:pt x="91" y="21"/>
                    <a:pt x="105" y="17"/>
                  </a:cubicBezTo>
                  <a:cubicBezTo>
                    <a:pt x="111" y="16"/>
                    <a:pt x="117" y="14"/>
                    <a:pt x="123" y="11"/>
                  </a:cubicBezTo>
                  <a:cubicBezTo>
                    <a:pt x="123" y="0"/>
                    <a:pt x="123" y="0"/>
                    <a:pt x="123" y="0"/>
                  </a:cubicBezTo>
                  <a:cubicBezTo>
                    <a:pt x="123" y="0"/>
                    <a:pt x="111" y="4"/>
                    <a:pt x="105" y="5"/>
                  </a:cubicBezTo>
                  <a:cubicBezTo>
                    <a:pt x="91" y="9"/>
                    <a:pt x="76" y="11"/>
                    <a:pt x="62" y="11"/>
                  </a:cubicBezTo>
                  <a:cubicBezTo>
                    <a:pt x="47" y="11"/>
                    <a:pt x="32" y="9"/>
                    <a:pt x="18" y="5"/>
                  </a:cubicBezTo>
                  <a:cubicBezTo>
                    <a:pt x="12" y="4"/>
                    <a:pt x="6" y="2"/>
                    <a:pt x="0" y="0"/>
                  </a:cubicBezTo>
                  <a:lnTo>
                    <a:pt x="0" y="1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30"/>
            <p:cNvSpPr>
              <a:spLocks/>
            </p:cNvSpPr>
            <p:nvPr/>
          </p:nvSpPr>
          <p:spPr bwMode="auto">
            <a:xfrm>
              <a:off x="5919688" y="2919143"/>
              <a:ext cx="189018" cy="96478"/>
            </a:xfrm>
            <a:custGeom>
              <a:avLst/>
              <a:gdLst>
                <a:gd name="T0" fmla="*/ 0 w 28"/>
                <a:gd name="T1" fmla="*/ 0 h 14"/>
                <a:gd name="T2" fmla="*/ 0 w 28"/>
                <a:gd name="T3" fmla="*/ 14 h 14"/>
                <a:gd name="T4" fmla="*/ 8 w 28"/>
                <a:gd name="T5" fmla="*/ 12 h 14"/>
                <a:gd name="T6" fmla="*/ 21 w 28"/>
                <a:gd name="T7" fmla="*/ 7 h 14"/>
                <a:gd name="T8" fmla="*/ 28 w 28"/>
                <a:gd name="T9" fmla="*/ 0 h 14"/>
                <a:gd name="T10" fmla="*/ 0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0" y="0"/>
                  </a:moveTo>
                  <a:cubicBezTo>
                    <a:pt x="0" y="14"/>
                    <a:pt x="0" y="14"/>
                    <a:pt x="0" y="14"/>
                  </a:cubicBezTo>
                  <a:cubicBezTo>
                    <a:pt x="3" y="14"/>
                    <a:pt x="6" y="14"/>
                    <a:pt x="8" y="12"/>
                  </a:cubicBezTo>
                  <a:cubicBezTo>
                    <a:pt x="11" y="9"/>
                    <a:pt x="16" y="7"/>
                    <a:pt x="21" y="7"/>
                  </a:cubicBezTo>
                  <a:cubicBezTo>
                    <a:pt x="25" y="7"/>
                    <a:pt x="28" y="4"/>
                    <a:pt x="28" y="0"/>
                  </a:cubicBez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31"/>
            <p:cNvSpPr>
              <a:spLocks/>
            </p:cNvSpPr>
            <p:nvPr/>
          </p:nvSpPr>
          <p:spPr bwMode="auto">
            <a:xfrm>
              <a:off x="5736577" y="2919143"/>
              <a:ext cx="183111" cy="96478"/>
            </a:xfrm>
            <a:custGeom>
              <a:avLst/>
              <a:gdLst>
                <a:gd name="T0" fmla="*/ 27 w 27"/>
                <a:gd name="T1" fmla="*/ 0 h 14"/>
                <a:gd name="T2" fmla="*/ 27 w 27"/>
                <a:gd name="T3" fmla="*/ 14 h 14"/>
                <a:gd name="T4" fmla="*/ 19 w 27"/>
                <a:gd name="T5" fmla="*/ 12 h 14"/>
                <a:gd name="T6" fmla="*/ 6 w 27"/>
                <a:gd name="T7" fmla="*/ 7 h 14"/>
                <a:gd name="T8" fmla="*/ 0 w 27"/>
                <a:gd name="T9" fmla="*/ 0 h 14"/>
                <a:gd name="T10" fmla="*/ 27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27" y="0"/>
                  </a:moveTo>
                  <a:cubicBezTo>
                    <a:pt x="27" y="14"/>
                    <a:pt x="27" y="14"/>
                    <a:pt x="27" y="14"/>
                  </a:cubicBezTo>
                  <a:cubicBezTo>
                    <a:pt x="25" y="14"/>
                    <a:pt x="22" y="14"/>
                    <a:pt x="19" y="12"/>
                  </a:cubicBezTo>
                  <a:cubicBezTo>
                    <a:pt x="17" y="9"/>
                    <a:pt x="12" y="7"/>
                    <a:pt x="6" y="7"/>
                  </a:cubicBezTo>
                  <a:cubicBezTo>
                    <a:pt x="3" y="7"/>
                    <a:pt x="0" y="4"/>
                    <a:pt x="0" y="0"/>
                  </a:cubicBezTo>
                  <a:lnTo>
                    <a:pt x="27"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32"/>
            <p:cNvSpPr>
              <a:spLocks/>
            </p:cNvSpPr>
            <p:nvPr/>
          </p:nvSpPr>
          <p:spPr bwMode="auto">
            <a:xfrm>
              <a:off x="5736577" y="2550951"/>
              <a:ext cx="183111" cy="368192"/>
            </a:xfrm>
            <a:custGeom>
              <a:avLst/>
              <a:gdLst>
                <a:gd name="T0" fmla="*/ 27 w 27"/>
                <a:gd name="T1" fmla="*/ 0 h 54"/>
                <a:gd name="T2" fmla="*/ 27 w 27"/>
                <a:gd name="T3" fmla="*/ 54 h 54"/>
                <a:gd name="T4" fmla="*/ 0 w 27"/>
                <a:gd name="T5" fmla="*/ 54 h 54"/>
                <a:gd name="T6" fmla="*/ 6 w 27"/>
                <a:gd name="T7" fmla="*/ 48 h 54"/>
                <a:gd name="T8" fmla="*/ 7 w 27"/>
                <a:gd name="T9" fmla="*/ 48 h 54"/>
                <a:gd name="T10" fmla="*/ 17 w 27"/>
                <a:gd name="T11" fmla="*/ 11 h 54"/>
                <a:gd name="T12" fmla="*/ 27 w 27"/>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27" h="54">
                  <a:moveTo>
                    <a:pt x="27" y="0"/>
                  </a:moveTo>
                  <a:cubicBezTo>
                    <a:pt x="27" y="0"/>
                    <a:pt x="27" y="54"/>
                    <a:pt x="27" y="54"/>
                  </a:cubicBezTo>
                  <a:cubicBezTo>
                    <a:pt x="0" y="54"/>
                    <a:pt x="0" y="54"/>
                    <a:pt x="0" y="54"/>
                  </a:cubicBezTo>
                  <a:cubicBezTo>
                    <a:pt x="0" y="51"/>
                    <a:pt x="3" y="48"/>
                    <a:pt x="6" y="48"/>
                  </a:cubicBezTo>
                  <a:cubicBezTo>
                    <a:pt x="7" y="48"/>
                    <a:pt x="7" y="48"/>
                    <a:pt x="7" y="48"/>
                  </a:cubicBezTo>
                  <a:cubicBezTo>
                    <a:pt x="12" y="42"/>
                    <a:pt x="17" y="22"/>
                    <a:pt x="17" y="11"/>
                  </a:cubicBezTo>
                  <a:cubicBezTo>
                    <a:pt x="17" y="2"/>
                    <a:pt x="25" y="0"/>
                    <a:pt x="27"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33"/>
            <p:cNvSpPr>
              <a:spLocks/>
            </p:cNvSpPr>
            <p:nvPr/>
          </p:nvSpPr>
          <p:spPr bwMode="auto">
            <a:xfrm>
              <a:off x="5703105" y="3151478"/>
              <a:ext cx="439074" cy="82695"/>
            </a:xfrm>
            <a:custGeom>
              <a:avLst/>
              <a:gdLst>
                <a:gd name="T0" fmla="*/ 32 w 65"/>
                <a:gd name="T1" fmla="*/ 12 h 12"/>
                <a:gd name="T2" fmla="*/ 3 w 65"/>
                <a:gd name="T3" fmla="*/ 9 h 12"/>
                <a:gd name="T4" fmla="*/ 0 w 65"/>
                <a:gd name="T5" fmla="*/ 4 h 12"/>
                <a:gd name="T6" fmla="*/ 5 w 65"/>
                <a:gd name="T7" fmla="*/ 1 h 12"/>
                <a:gd name="T8" fmla="*/ 60 w 65"/>
                <a:gd name="T9" fmla="*/ 1 h 12"/>
                <a:gd name="T10" fmla="*/ 65 w 65"/>
                <a:gd name="T11" fmla="*/ 4 h 12"/>
                <a:gd name="T12" fmla="*/ 62 w 65"/>
                <a:gd name="T13" fmla="*/ 9 h 12"/>
                <a:gd name="T14" fmla="*/ 32 w 65"/>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2">
                  <a:moveTo>
                    <a:pt x="32" y="12"/>
                  </a:moveTo>
                  <a:cubicBezTo>
                    <a:pt x="23" y="12"/>
                    <a:pt x="14" y="11"/>
                    <a:pt x="3" y="9"/>
                  </a:cubicBezTo>
                  <a:cubicBezTo>
                    <a:pt x="1" y="8"/>
                    <a:pt x="0" y="6"/>
                    <a:pt x="0" y="4"/>
                  </a:cubicBezTo>
                  <a:cubicBezTo>
                    <a:pt x="1" y="2"/>
                    <a:pt x="3" y="0"/>
                    <a:pt x="5" y="1"/>
                  </a:cubicBezTo>
                  <a:cubicBezTo>
                    <a:pt x="26" y="5"/>
                    <a:pt x="39" y="5"/>
                    <a:pt x="60" y="1"/>
                  </a:cubicBezTo>
                  <a:cubicBezTo>
                    <a:pt x="62" y="0"/>
                    <a:pt x="64" y="2"/>
                    <a:pt x="65" y="4"/>
                  </a:cubicBezTo>
                  <a:cubicBezTo>
                    <a:pt x="65" y="6"/>
                    <a:pt x="64" y="8"/>
                    <a:pt x="62" y="9"/>
                  </a:cubicBezTo>
                  <a:cubicBezTo>
                    <a:pt x="51" y="11"/>
                    <a:pt x="42" y="12"/>
                    <a:pt x="32" y="1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Rectangle 36"/>
            <p:cNvSpPr>
              <a:spLocks noChangeArrowheads="1"/>
            </p:cNvSpPr>
            <p:nvPr/>
          </p:nvSpPr>
          <p:spPr bwMode="auto">
            <a:xfrm>
              <a:off x="5844868" y="3289304"/>
              <a:ext cx="149639" cy="259900"/>
            </a:xfrm>
            <a:prstGeom prst="rect">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35"/>
            <p:cNvSpPr>
              <a:spLocks/>
            </p:cNvSpPr>
            <p:nvPr/>
          </p:nvSpPr>
          <p:spPr bwMode="auto">
            <a:xfrm>
              <a:off x="5269938" y="2426908"/>
              <a:ext cx="1313283" cy="376068"/>
            </a:xfrm>
            <a:custGeom>
              <a:avLst/>
              <a:gdLst>
                <a:gd name="T0" fmla="*/ 192 w 194"/>
                <a:gd name="T1" fmla="*/ 4 h 55"/>
                <a:gd name="T2" fmla="*/ 191 w 194"/>
                <a:gd name="T3" fmla="*/ 4 h 55"/>
                <a:gd name="T4" fmla="*/ 186 w 194"/>
                <a:gd name="T5" fmla="*/ 3 h 55"/>
                <a:gd name="T6" fmla="*/ 175 w 194"/>
                <a:gd name="T7" fmla="*/ 1 h 55"/>
                <a:gd name="T8" fmla="*/ 153 w 194"/>
                <a:gd name="T9" fmla="*/ 0 h 55"/>
                <a:gd name="T10" fmla="*/ 120 w 194"/>
                <a:gd name="T11" fmla="*/ 3 h 55"/>
                <a:gd name="T12" fmla="*/ 107 w 194"/>
                <a:gd name="T13" fmla="*/ 5 h 55"/>
                <a:gd name="T14" fmla="*/ 97 w 194"/>
                <a:gd name="T15" fmla="*/ 5 h 55"/>
                <a:gd name="T16" fmla="*/ 87 w 194"/>
                <a:gd name="T17" fmla="*/ 5 h 55"/>
                <a:gd name="T18" fmla="*/ 74 w 194"/>
                <a:gd name="T19" fmla="*/ 3 h 55"/>
                <a:gd name="T20" fmla="*/ 42 w 194"/>
                <a:gd name="T21" fmla="*/ 0 h 55"/>
                <a:gd name="T22" fmla="*/ 18 w 194"/>
                <a:gd name="T23" fmla="*/ 1 h 55"/>
                <a:gd name="T24" fmla="*/ 8 w 194"/>
                <a:gd name="T25" fmla="*/ 3 h 55"/>
                <a:gd name="T26" fmla="*/ 3 w 194"/>
                <a:gd name="T27" fmla="*/ 4 h 55"/>
                <a:gd name="T28" fmla="*/ 2 w 194"/>
                <a:gd name="T29" fmla="*/ 4 h 55"/>
                <a:gd name="T30" fmla="*/ 0 w 194"/>
                <a:gd name="T31" fmla="*/ 7 h 55"/>
                <a:gd name="T32" fmla="*/ 0 w 194"/>
                <a:gd name="T33" fmla="*/ 14 h 55"/>
                <a:gd name="T34" fmla="*/ 2 w 194"/>
                <a:gd name="T35" fmla="*/ 16 h 55"/>
                <a:gd name="T36" fmla="*/ 5 w 194"/>
                <a:gd name="T37" fmla="*/ 18 h 55"/>
                <a:gd name="T38" fmla="*/ 11 w 194"/>
                <a:gd name="T39" fmla="*/ 39 h 55"/>
                <a:gd name="T40" fmla="*/ 12 w 194"/>
                <a:gd name="T41" fmla="*/ 42 h 55"/>
                <a:gd name="T42" fmla="*/ 17 w 194"/>
                <a:gd name="T43" fmla="*/ 48 h 55"/>
                <a:gd name="T44" fmla="*/ 17 w 194"/>
                <a:gd name="T45" fmla="*/ 48 h 55"/>
                <a:gd name="T46" fmla="*/ 17 w 194"/>
                <a:gd name="T47" fmla="*/ 48 h 55"/>
                <a:gd name="T48" fmla="*/ 42 w 194"/>
                <a:gd name="T49" fmla="*/ 55 h 55"/>
                <a:gd name="T50" fmla="*/ 79 w 194"/>
                <a:gd name="T51" fmla="*/ 41 h 55"/>
                <a:gd name="T52" fmla="*/ 86 w 194"/>
                <a:gd name="T53" fmla="*/ 30 h 55"/>
                <a:gd name="T54" fmla="*/ 93 w 194"/>
                <a:gd name="T55" fmla="*/ 19 h 55"/>
                <a:gd name="T56" fmla="*/ 97 w 194"/>
                <a:gd name="T57" fmla="*/ 18 h 55"/>
                <a:gd name="T58" fmla="*/ 116 w 194"/>
                <a:gd name="T59" fmla="*/ 41 h 55"/>
                <a:gd name="T60" fmla="*/ 152 w 194"/>
                <a:gd name="T61" fmla="*/ 55 h 55"/>
                <a:gd name="T62" fmla="*/ 177 w 194"/>
                <a:gd name="T63" fmla="*/ 48 h 55"/>
                <a:gd name="T64" fmla="*/ 177 w 194"/>
                <a:gd name="T65" fmla="*/ 48 h 55"/>
                <a:gd name="T66" fmla="*/ 181 w 194"/>
                <a:gd name="T67" fmla="*/ 44 h 55"/>
                <a:gd name="T68" fmla="*/ 184 w 194"/>
                <a:gd name="T69" fmla="*/ 39 h 55"/>
                <a:gd name="T70" fmla="*/ 189 w 194"/>
                <a:gd name="T71" fmla="*/ 18 h 55"/>
                <a:gd name="T72" fmla="*/ 191 w 194"/>
                <a:gd name="T73" fmla="*/ 16 h 55"/>
                <a:gd name="T74" fmla="*/ 194 w 194"/>
                <a:gd name="T75" fmla="*/ 14 h 55"/>
                <a:gd name="T76" fmla="*/ 194 w 194"/>
                <a:gd name="T77" fmla="*/ 7 h 55"/>
                <a:gd name="T78" fmla="*/ 192 w 194"/>
                <a:gd name="T79"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55">
                  <a:moveTo>
                    <a:pt x="192" y="4"/>
                  </a:moveTo>
                  <a:cubicBezTo>
                    <a:pt x="192" y="4"/>
                    <a:pt x="192" y="4"/>
                    <a:pt x="191" y="4"/>
                  </a:cubicBezTo>
                  <a:cubicBezTo>
                    <a:pt x="191" y="4"/>
                    <a:pt x="189" y="3"/>
                    <a:pt x="186" y="3"/>
                  </a:cubicBezTo>
                  <a:cubicBezTo>
                    <a:pt x="183" y="2"/>
                    <a:pt x="179" y="2"/>
                    <a:pt x="175" y="1"/>
                  </a:cubicBezTo>
                  <a:cubicBezTo>
                    <a:pt x="168" y="0"/>
                    <a:pt x="160" y="0"/>
                    <a:pt x="153" y="0"/>
                  </a:cubicBezTo>
                  <a:cubicBezTo>
                    <a:pt x="142" y="0"/>
                    <a:pt x="130" y="1"/>
                    <a:pt x="120" y="3"/>
                  </a:cubicBezTo>
                  <a:cubicBezTo>
                    <a:pt x="113" y="4"/>
                    <a:pt x="107" y="5"/>
                    <a:pt x="107" y="5"/>
                  </a:cubicBezTo>
                  <a:cubicBezTo>
                    <a:pt x="97" y="5"/>
                    <a:pt x="97" y="5"/>
                    <a:pt x="97" y="5"/>
                  </a:cubicBezTo>
                  <a:cubicBezTo>
                    <a:pt x="87" y="5"/>
                    <a:pt x="87" y="5"/>
                    <a:pt x="87" y="5"/>
                  </a:cubicBezTo>
                  <a:cubicBezTo>
                    <a:pt x="87" y="5"/>
                    <a:pt x="82" y="4"/>
                    <a:pt x="74" y="3"/>
                  </a:cubicBezTo>
                  <a:cubicBezTo>
                    <a:pt x="65" y="1"/>
                    <a:pt x="52" y="0"/>
                    <a:pt x="42" y="0"/>
                  </a:cubicBezTo>
                  <a:cubicBezTo>
                    <a:pt x="34" y="0"/>
                    <a:pt x="25" y="0"/>
                    <a:pt x="18" y="1"/>
                  </a:cubicBezTo>
                  <a:cubicBezTo>
                    <a:pt x="14" y="2"/>
                    <a:pt x="11" y="2"/>
                    <a:pt x="8" y="3"/>
                  </a:cubicBezTo>
                  <a:cubicBezTo>
                    <a:pt x="5" y="3"/>
                    <a:pt x="3" y="4"/>
                    <a:pt x="3" y="4"/>
                  </a:cubicBezTo>
                  <a:cubicBezTo>
                    <a:pt x="3" y="4"/>
                    <a:pt x="3" y="4"/>
                    <a:pt x="2" y="4"/>
                  </a:cubicBezTo>
                  <a:cubicBezTo>
                    <a:pt x="2" y="4"/>
                    <a:pt x="0" y="5"/>
                    <a:pt x="0" y="7"/>
                  </a:cubicBezTo>
                  <a:cubicBezTo>
                    <a:pt x="0" y="14"/>
                    <a:pt x="0" y="14"/>
                    <a:pt x="0" y="14"/>
                  </a:cubicBezTo>
                  <a:cubicBezTo>
                    <a:pt x="0" y="15"/>
                    <a:pt x="1" y="16"/>
                    <a:pt x="2" y="16"/>
                  </a:cubicBezTo>
                  <a:cubicBezTo>
                    <a:pt x="3" y="16"/>
                    <a:pt x="5" y="17"/>
                    <a:pt x="5" y="18"/>
                  </a:cubicBezTo>
                  <a:cubicBezTo>
                    <a:pt x="7" y="20"/>
                    <a:pt x="9" y="31"/>
                    <a:pt x="11" y="39"/>
                  </a:cubicBezTo>
                  <a:cubicBezTo>
                    <a:pt x="11" y="40"/>
                    <a:pt x="11" y="41"/>
                    <a:pt x="12" y="42"/>
                  </a:cubicBezTo>
                  <a:cubicBezTo>
                    <a:pt x="13" y="44"/>
                    <a:pt x="15" y="46"/>
                    <a:pt x="17" y="48"/>
                  </a:cubicBezTo>
                  <a:cubicBezTo>
                    <a:pt x="17" y="48"/>
                    <a:pt x="17" y="48"/>
                    <a:pt x="17" y="48"/>
                  </a:cubicBezTo>
                  <a:cubicBezTo>
                    <a:pt x="17" y="48"/>
                    <a:pt x="17" y="48"/>
                    <a:pt x="17" y="48"/>
                  </a:cubicBezTo>
                  <a:cubicBezTo>
                    <a:pt x="22" y="52"/>
                    <a:pt x="30" y="55"/>
                    <a:pt x="42" y="55"/>
                  </a:cubicBezTo>
                  <a:cubicBezTo>
                    <a:pt x="61" y="55"/>
                    <a:pt x="70" y="52"/>
                    <a:pt x="79" y="41"/>
                  </a:cubicBezTo>
                  <a:cubicBezTo>
                    <a:pt x="82" y="37"/>
                    <a:pt x="84" y="33"/>
                    <a:pt x="86" y="30"/>
                  </a:cubicBezTo>
                  <a:cubicBezTo>
                    <a:pt x="88" y="25"/>
                    <a:pt x="90" y="21"/>
                    <a:pt x="93" y="19"/>
                  </a:cubicBezTo>
                  <a:cubicBezTo>
                    <a:pt x="94" y="18"/>
                    <a:pt x="95" y="18"/>
                    <a:pt x="97" y="18"/>
                  </a:cubicBezTo>
                  <a:cubicBezTo>
                    <a:pt x="106" y="18"/>
                    <a:pt x="107" y="30"/>
                    <a:pt x="116" y="41"/>
                  </a:cubicBezTo>
                  <a:cubicBezTo>
                    <a:pt x="124" y="52"/>
                    <a:pt x="133" y="55"/>
                    <a:pt x="152" y="55"/>
                  </a:cubicBezTo>
                  <a:cubicBezTo>
                    <a:pt x="164" y="55"/>
                    <a:pt x="172" y="52"/>
                    <a:pt x="177" y="48"/>
                  </a:cubicBezTo>
                  <a:cubicBezTo>
                    <a:pt x="177" y="48"/>
                    <a:pt x="177" y="48"/>
                    <a:pt x="177" y="48"/>
                  </a:cubicBezTo>
                  <a:cubicBezTo>
                    <a:pt x="179" y="47"/>
                    <a:pt x="180" y="46"/>
                    <a:pt x="181" y="44"/>
                  </a:cubicBezTo>
                  <a:cubicBezTo>
                    <a:pt x="183" y="43"/>
                    <a:pt x="183" y="41"/>
                    <a:pt x="184" y="39"/>
                  </a:cubicBezTo>
                  <a:cubicBezTo>
                    <a:pt x="185" y="31"/>
                    <a:pt x="187" y="20"/>
                    <a:pt x="189" y="18"/>
                  </a:cubicBezTo>
                  <a:cubicBezTo>
                    <a:pt x="190" y="17"/>
                    <a:pt x="191" y="17"/>
                    <a:pt x="191" y="16"/>
                  </a:cubicBezTo>
                  <a:cubicBezTo>
                    <a:pt x="193" y="16"/>
                    <a:pt x="194" y="15"/>
                    <a:pt x="194" y="14"/>
                  </a:cubicBezTo>
                  <a:cubicBezTo>
                    <a:pt x="194" y="7"/>
                    <a:pt x="194" y="7"/>
                    <a:pt x="194" y="7"/>
                  </a:cubicBezTo>
                  <a:cubicBezTo>
                    <a:pt x="194" y="4"/>
                    <a:pt x="192" y="4"/>
                    <a:pt x="192" y="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36"/>
            <p:cNvSpPr>
              <a:spLocks/>
            </p:cNvSpPr>
            <p:nvPr/>
          </p:nvSpPr>
          <p:spPr bwMode="auto">
            <a:xfrm>
              <a:off x="5289627" y="2489914"/>
              <a:ext cx="55130" cy="13783"/>
            </a:xfrm>
            <a:custGeom>
              <a:avLst/>
              <a:gdLst>
                <a:gd name="T0" fmla="*/ 4 w 8"/>
                <a:gd name="T1" fmla="*/ 2 h 2"/>
                <a:gd name="T2" fmla="*/ 0 w 8"/>
                <a:gd name="T3" fmla="*/ 1 h 2"/>
                <a:gd name="T4" fmla="*/ 4 w 8"/>
                <a:gd name="T5" fmla="*/ 0 h 2"/>
                <a:gd name="T6" fmla="*/ 8 w 8"/>
                <a:gd name="T7" fmla="*/ 1 h 2"/>
                <a:gd name="T8" fmla="*/ 4 w 8"/>
                <a:gd name="T9" fmla="*/ 2 h 2"/>
              </a:gdLst>
              <a:ahLst/>
              <a:cxnLst>
                <a:cxn ang="0">
                  <a:pos x="T0" y="T1"/>
                </a:cxn>
                <a:cxn ang="0">
                  <a:pos x="T2" y="T3"/>
                </a:cxn>
                <a:cxn ang="0">
                  <a:pos x="T4" y="T5"/>
                </a:cxn>
                <a:cxn ang="0">
                  <a:pos x="T6" y="T7"/>
                </a:cxn>
                <a:cxn ang="0">
                  <a:pos x="T8" y="T9"/>
                </a:cxn>
              </a:cxnLst>
              <a:rect l="0" t="0" r="r" b="b"/>
              <a:pathLst>
                <a:path w="8" h="2">
                  <a:moveTo>
                    <a:pt x="4" y="2"/>
                  </a:moveTo>
                  <a:cubicBezTo>
                    <a:pt x="2" y="2"/>
                    <a:pt x="1" y="2"/>
                    <a:pt x="0" y="1"/>
                  </a:cubicBezTo>
                  <a:cubicBezTo>
                    <a:pt x="1" y="0"/>
                    <a:pt x="2" y="0"/>
                    <a:pt x="4" y="0"/>
                  </a:cubicBezTo>
                  <a:cubicBezTo>
                    <a:pt x="5" y="0"/>
                    <a:pt x="7" y="0"/>
                    <a:pt x="8" y="1"/>
                  </a:cubicBezTo>
                  <a:cubicBezTo>
                    <a:pt x="7" y="2"/>
                    <a:pt x="5" y="2"/>
                    <a:pt x="4" y="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37"/>
            <p:cNvSpPr>
              <a:spLocks/>
            </p:cNvSpPr>
            <p:nvPr/>
          </p:nvSpPr>
          <p:spPr bwMode="auto">
            <a:xfrm>
              <a:off x="6508401" y="2489914"/>
              <a:ext cx="61037" cy="13783"/>
            </a:xfrm>
            <a:custGeom>
              <a:avLst/>
              <a:gdLst>
                <a:gd name="T0" fmla="*/ 5 w 9"/>
                <a:gd name="T1" fmla="*/ 2 h 2"/>
                <a:gd name="T2" fmla="*/ 0 w 9"/>
                <a:gd name="T3" fmla="*/ 1 h 2"/>
                <a:gd name="T4" fmla="*/ 5 w 9"/>
                <a:gd name="T5" fmla="*/ 0 h 2"/>
                <a:gd name="T6" fmla="*/ 9 w 9"/>
                <a:gd name="T7" fmla="*/ 1 h 2"/>
                <a:gd name="T8" fmla="*/ 5 w 9"/>
                <a:gd name="T9" fmla="*/ 2 h 2"/>
              </a:gdLst>
              <a:ahLst/>
              <a:cxnLst>
                <a:cxn ang="0">
                  <a:pos x="T0" y="T1"/>
                </a:cxn>
                <a:cxn ang="0">
                  <a:pos x="T2" y="T3"/>
                </a:cxn>
                <a:cxn ang="0">
                  <a:pos x="T4" y="T5"/>
                </a:cxn>
                <a:cxn ang="0">
                  <a:pos x="T6" y="T7"/>
                </a:cxn>
                <a:cxn ang="0">
                  <a:pos x="T8" y="T9"/>
                </a:cxn>
              </a:cxnLst>
              <a:rect l="0" t="0" r="r" b="b"/>
              <a:pathLst>
                <a:path w="9" h="2">
                  <a:moveTo>
                    <a:pt x="5" y="2"/>
                  </a:moveTo>
                  <a:cubicBezTo>
                    <a:pt x="3" y="2"/>
                    <a:pt x="2" y="2"/>
                    <a:pt x="0" y="1"/>
                  </a:cubicBezTo>
                  <a:cubicBezTo>
                    <a:pt x="2" y="0"/>
                    <a:pt x="3" y="0"/>
                    <a:pt x="5" y="0"/>
                  </a:cubicBezTo>
                  <a:cubicBezTo>
                    <a:pt x="6" y="0"/>
                    <a:pt x="7" y="0"/>
                    <a:pt x="9" y="1"/>
                  </a:cubicBezTo>
                  <a:cubicBezTo>
                    <a:pt x="7" y="2"/>
                    <a:pt x="6" y="2"/>
                    <a:pt x="5" y="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38"/>
            <p:cNvSpPr>
              <a:spLocks/>
            </p:cNvSpPr>
            <p:nvPr/>
          </p:nvSpPr>
          <p:spPr bwMode="auto">
            <a:xfrm>
              <a:off x="5439267" y="3950867"/>
              <a:ext cx="506018" cy="376068"/>
            </a:xfrm>
            <a:custGeom>
              <a:avLst/>
              <a:gdLst>
                <a:gd name="T0" fmla="*/ 7 w 257"/>
                <a:gd name="T1" fmla="*/ 191 h 191"/>
                <a:gd name="T2" fmla="*/ 257 w 257"/>
                <a:gd name="T3" fmla="*/ 14 h 191"/>
                <a:gd name="T4" fmla="*/ 240 w 257"/>
                <a:gd name="T5" fmla="*/ 7 h 191"/>
                <a:gd name="T6" fmla="*/ 110 w 257"/>
                <a:gd name="T7" fmla="*/ 0 h 191"/>
                <a:gd name="T8" fmla="*/ 0 w 257"/>
                <a:gd name="T9" fmla="*/ 129 h 191"/>
                <a:gd name="T10" fmla="*/ 7 w 257"/>
                <a:gd name="T11" fmla="*/ 191 h 191"/>
              </a:gdLst>
              <a:ahLst/>
              <a:cxnLst>
                <a:cxn ang="0">
                  <a:pos x="T0" y="T1"/>
                </a:cxn>
                <a:cxn ang="0">
                  <a:pos x="T2" y="T3"/>
                </a:cxn>
                <a:cxn ang="0">
                  <a:pos x="T4" y="T5"/>
                </a:cxn>
                <a:cxn ang="0">
                  <a:pos x="T6" y="T7"/>
                </a:cxn>
                <a:cxn ang="0">
                  <a:pos x="T8" y="T9"/>
                </a:cxn>
                <a:cxn ang="0">
                  <a:pos x="T10" y="T11"/>
                </a:cxn>
              </a:cxnLst>
              <a:rect l="0" t="0" r="r" b="b"/>
              <a:pathLst>
                <a:path w="257" h="191">
                  <a:moveTo>
                    <a:pt x="7" y="191"/>
                  </a:moveTo>
                  <a:lnTo>
                    <a:pt x="257" y="14"/>
                  </a:lnTo>
                  <a:lnTo>
                    <a:pt x="240" y="7"/>
                  </a:lnTo>
                  <a:lnTo>
                    <a:pt x="110" y="0"/>
                  </a:lnTo>
                  <a:lnTo>
                    <a:pt x="0" y="129"/>
                  </a:lnTo>
                  <a:lnTo>
                    <a:pt x="7" y="19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39"/>
            <p:cNvSpPr>
              <a:spLocks/>
            </p:cNvSpPr>
            <p:nvPr/>
          </p:nvSpPr>
          <p:spPr bwMode="auto">
            <a:xfrm>
              <a:off x="5905906" y="3958743"/>
              <a:ext cx="507987" cy="376068"/>
            </a:xfrm>
            <a:custGeom>
              <a:avLst/>
              <a:gdLst>
                <a:gd name="T0" fmla="*/ 251 w 258"/>
                <a:gd name="T1" fmla="*/ 191 h 191"/>
                <a:gd name="T2" fmla="*/ 0 w 258"/>
                <a:gd name="T3" fmla="*/ 14 h 191"/>
                <a:gd name="T4" fmla="*/ 17 w 258"/>
                <a:gd name="T5" fmla="*/ 7 h 191"/>
                <a:gd name="T6" fmla="*/ 144 w 258"/>
                <a:gd name="T7" fmla="*/ 0 h 191"/>
                <a:gd name="T8" fmla="*/ 258 w 258"/>
                <a:gd name="T9" fmla="*/ 128 h 191"/>
                <a:gd name="T10" fmla="*/ 251 w 258"/>
                <a:gd name="T11" fmla="*/ 191 h 191"/>
              </a:gdLst>
              <a:ahLst/>
              <a:cxnLst>
                <a:cxn ang="0">
                  <a:pos x="T0" y="T1"/>
                </a:cxn>
                <a:cxn ang="0">
                  <a:pos x="T2" y="T3"/>
                </a:cxn>
                <a:cxn ang="0">
                  <a:pos x="T4" y="T5"/>
                </a:cxn>
                <a:cxn ang="0">
                  <a:pos x="T6" y="T7"/>
                </a:cxn>
                <a:cxn ang="0">
                  <a:pos x="T8" y="T9"/>
                </a:cxn>
                <a:cxn ang="0">
                  <a:pos x="T10" y="T11"/>
                </a:cxn>
              </a:cxnLst>
              <a:rect l="0" t="0" r="r" b="b"/>
              <a:pathLst>
                <a:path w="258" h="191">
                  <a:moveTo>
                    <a:pt x="251" y="191"/>
                  </a:moveTo>
                  <a:lnTo>
                    <a:pt x="0" y="14"/>
                  </a:lnTo>
                  <a:lnTo>
                    <a:pt x="17" y="7"/>
                  </a:lnTo>
                  <a:lnTo>
                    <a:pt x="144" y="0"/>
                  </a:lnTo>
                  <a:lnTo>
                    <a:pt x="258" y="128"/>
                  </a:lnTo>
                  <a:lnTo>
                    <a:pt x="251" y="19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40"/>
            <p:cNvSpPr>
              <a:spLocks/>
            </p:cNvSpPr>
            <p:nvPr/>
          </p:nvSpPr>
          <p:spPr bwMode="auto">
            <a:xfrm>
              <a:off x="5364447" y="3568893"/>
              <a:ext cx="574931" cy="730477"/>
            </a:xfrm>
            <a:custGeom>
              <a:avLst/>
              <a:gdLst>
                <a:gd name="T0" fmla="*/ 9 w 85"/>
                <a:gd name="T1" fmla="*/ 0 h 107"/>
                <a:gd name="T2" fmla="*/ 85 w 85"/>
                <a:gd name="T3" fmla="*/ 56 h 107"/>
                <a:gd name="T4" fmla="*/ 85 w 85"/>
                <a:gd name="T5" fmla="*/ 61 h 107"/>
                <a:gd name="T6" fmla="*/ 12 w 85"/>
                <a:gd name="T7" fmla="*/ 107 h 107"/>
                <a:gd name="T8" fmla="*/ 0 w 85"/>
                <a:gd name="T9" fmla="*/ 4 h 107"/>
                <a:gd name="T10" fmla="*/ 9 w 85"/>
                <a:gd name="T11" fmla="*/ 0 h 107"/>
              </a:gdLst>
              <a:ahLst/>
              <a:cxnLst>
                <a:cxn ang="0">
                  <a:pos x="T0" y="T1"/>
                </a:cxn>
                <a:cxn ang="0">
                  <a:pos x="T2" y="T3"/>
                </a:cxn>
                <a:cxn ang="0">
                  <a:pos x="T4" y="T5"/>
                </a:cxn>
                <a:cxn ang="0">
                  <a:pos x="T6" y="T7"/>
                </a:cxn>
                <a:cxn ang="0">
                  <a:pos x="T8" y="T9"/>
                </a:cxn>
                <a:cxn ang="0">
                  <a:pos x="T10" y="T11"/>
                </a:cxn>
              </a:cxnLst>
              <a:rect l="0" t="0" r="r" b="b"/>
              <a:pathLst>
                <a:path w="85" h="107">
                  <a:moveTo>
                    <a:pt x="9" y="0"/>
                  </a:moveTo>
                  <a:cubicBezTo>
                    <a:pt x="9" y="0"/>
                    <a:pt x="54" y="53"/>
                    <a:pt x="85" y="56"/>
                  </a:cubicBezTo>
                  <a:cubicBezTo>
                    <a:pt x="85" y="61"/>
                    <a:pt x="85" y="61"/>
                    <a:pt x="85" y="61"/>
                  </a:cubicBezTo>
                  <a:cubicBezTo>
                    <a:pt x="85" y="61"/>
                    <a:pt x="36" y="82"/>
                    <a:pt x="12" y="107"/>
                  </a:cubicBezTo>
                  <a:cubicBezTo>
                    <a:pt x="12" y="107"/>
                    <a:pt x="1" y="44"/>
                    <a:pt x="0" y="4"/>
                  </a:cubicBezTo>
                  <a:lnTo>
                    <a:pt x="9"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41"/>
            <p:cNvSpPr>
              <a:spLocks/>
            </p:cNvSpPr>
            <p:nvPr/>
          </p:nvSpPr>
          <p:spPr bwMode="auto">
            <a:xfrm>
              <a:off x="5905906" y="3576769"/>
              <a:ext cx="574931" cy="722601"/>
            </a:xfrm>
            <a:custGeom>
              <a:avLst/>
              <a:gdLst>
                <a:gd name="T0" fmla="*/ 78 w 85"/>
                <a:gd name="T1" fmla="*/ 0 h 106"/>
                <a:gd name="T2" fmla="*/ 0 w 85"/>
                <a:gd name="T3" fmla="*/ 55 h 106"/>
                <a:gd name="T4" fmla="*/ 0 w 85"/>
                <a:gd name="T5" fmla="*/ 60 h 106"/>
                <a:gd name="T6" fmla="*/ 5 w 85"/>
                <a:gd name="T7" fmla="*/ 62 h 106"/>
                <a:gd name="T8" fmla="*/ 73 w 85"/>
                <a:gd name="T9" fmla="*/ 106 h 106"/>
                <a:gd name="T10" fmla="*/ 85 w 85"/>
                <a:gd name="T11" fmla="*/ 3 h 106"/>
                <a:gd name="T12" fmla="*/ 78 w 85"/>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85" h="106">
                  <a:moveTo>
                    <a:pt x="78" y="0"/>
                  </a:moveTo>
                  <a:cubicBezTo>
                    <a:pt x="78" y="0"/>
                    <a:pt x="31" y="52"/>
                    <a:pt x="0" y="55"/>
                  </a:cubicBezTo>
                  <a:cubicBezTo>
                    <a:pt x="0" y="60"/>
                    <a:pt x="0" y="60"/>
                    <a:pt x="0" y="60"/>
                  </a:cubicBezTo>
                  <a:cubicBezTo>
                    <a:pt x="0" y="60"/>
                    <a:pt x="2" y="61"/>
                    <a:pt x="5" y="62"/>
                  </a:cubicBezTo>
                  <a:cubicBezTo>
                    <a:pt x="18" y="68"/>
                    <a:pt x="53" y="86"/>
                    <a:pt x="73" y="106"/>
                  </a:cubicBezTo>
                  <a:cubicBezTo>
                    <a:pt x="73" y="106"/>
                    <a:pt x="84" y="42"/>
                    <a:pt x="85" y="3"/>
                  </a:cubicBezTo>
                  <a:lnTo>
                    <a:pt x="78"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 name="Title 1"/>
          <p:cNvSpPr>
            <a:spLocks noGrp="1"/>
          </p:cNvSpPr>
          <p:nvPr/>
        </p:nvSpPr>
        <p:spPr>
          <a:xfrm>
            <a:off x="719955" y="2404129"/>
            <a:ext cx="5476240" cy="24032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pPr algn="l"/>
            <a:r>
              <a:rPr lang="en-US" sz="4000" dirty="0">
                <a:solidFill>
                  <a:srgbClr val="FFFFFF"/>
                </a:solidFill>
                <a:latin typeface="Segoe UI Light" panose="020B0502040204020203" pitchFamily="34" charset="0"/>
                <a:cs typeface="Segoe UI Light" panose="020B0502040204020203" pitchFamily="34" charset="0"/>
              </a:rPr>
              <a:t>Placeholder for Guest Speaker #1 video</a:t>
            </a:r>
            <a:br>
              <a:rPr lang="en-US" sz="4000" dirty="0">
                <a:solidFill>
                  <a:srgbClr val="FFFFFF"/>
                </a:solidFill>
                <a:latin typeface="Segoe UI Light" panose="020B0502040204020203" pitchFamily="34" charset="0"/>
                <a:cs typeface="Segoe UI Light" panose="020B0502040204020203" pitchFamily="34" charset="0"/>
              </a:rPr>
            </a:br>
            <a:endParaRPr lang="en-US" sz="40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64908539"/>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168" y="6144126"/>
            <a:ext cx="609600" cy="609600"/>
          </a:xfrm>
          <a:prstGeom prst="rect">
            <a:avLst/>
          </a:prstGeom>
        </p:spPr>
      </p:pic>
      <p:grpSp>
        <p:nvGrpSpPr>
          <p:cNvPr id="4" name="Group 3"/>
          <p:cNvGrpSpPr/>
          <p:nvPr/>
        </p:nvGrpSpPr>
        <p:grpSpPr>
          <a:xfrm>
            <a:off x="6640265" y="995390"/>
            <a:ext cx="4831779" cy="4867220"/>
            <a:chOff x="3523488" y="971861"/>
            <a:chExt cx="4831779" cy="4867220"/>
          </a:xfrm>
        </p:grpSpPr>
        <p:sp>
          <p:nvSpPr>
            <p:cNvPr id="5" name="AutoShape 3"/>
            <p:cNvSpPr>
              <a:spLocks noChangeAspect="1" noChangeArrowheads="1" noTextEdit="1"/>
            </p:cNvSpPr>
            <p:nvPr/>
          </p:nvSpPr>
          <p:spPr bwMode="auto">
            <a:xfrm>
              <a:off x="3523488" y="971861"/>
              <a:ext cx="4831779" cy="485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Oval 5"/>
            <p:cNvSpPr>
              <a:spLocks noChangeArrowheads="1"/>
            </p:cNvSpPr>
            <p:nvPr/>
          </p:nvSpPr>
          <p:spPr bwMode="auto">
            <a:xfrm>
              <a:off x="3529395" y="977768"/>
              <a:ext cx="4819965" cy="4861313"/>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6"/>
            <p:cNvSpPr>
              <a:spLocks/>
            </p:cNvSpPr>
            <p:nvPr/>
          </p:nvSpPr>
          <p:spPr bwMode="auto">
            <a:xfrm>
              <a:off x="5945284" y="3486198"/>
              <a:ext cx="1421575" cy="1128203"/>
            </a:xfrm>
            <a:custGeom>
              <a:avLst/>
              <a:gdLst>
                <a:gd name="T0" fmla="*/ 592 w 722"/>
                <a:gd name="T1" fmla="*/ 573 h 573"/>
                <a:gd name="T2" fmla="*/ 0 w 722"/>
                <a:gd name="T3" fmla="*/ 344 h 573"/>
                <a:gd name="T4" fmla="*/ 131 w 722"/>
                <a:gd name="T5" fmla="*/ 0 h 573"/>
                <a:gd name="T6" fmla="*/ 722 w 722"/>
                <a:gd name="T7" fmla="*/ 230 h 573"/>
                <a:gd name="T8" fmla="*/ 592 w 722"/>
                <a:gd name="T9" fmla="*/ 573 h 573"/>
              </a:gdLst>
              <a:ahLst/>
              <a:cxnLst>
                <a:cxn ang="0">
                  <a:pos x="T0" y="T1"/>
                </a:cxn>
                <a:cxn ang="0">
                  <a:pos x="T2" y="T3"/>
                </a:cxn>
                <a:cxn ang="0">
                  <a:pos x="T4" y="T5"/>
                </a:cxn>
                <a:cxn ang="0">
                  <a:pos x="T6" y="T7"/>
                </a:cxn>
                <a:cxn ang="0">
                  <a:pos x="T8" y="T9"/>
                </a:cxn>
              </a:cxnLst>
              <a:rect l="0" t="0" r="r" b="b"/>
              <a:pathLst>
                <a:path w="722" h="573">
                  <a:moveTo>
                    <a:pt x="592" y="573"/>
                  </a:moveTo>
                  <a:lnTo>
                    <a:pt x="0" y="344"/>
                  </a:lnTo>
                  <a:lnTo>
                    <a:pt x="131" y="0"/>
                  </a:lnTo>
                  <a:lnTo>
                    <a:pt x="722" y="230"/>
                  </a:lnTo>
                  <a:lnTo>
                    <a:pt x="592" y="57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7"/>
            <p:cNvSpPr>
              <a:spLocks/>
            </p:cNvSpPr>
            <p:nvPr/>
          </p:nvSpPr>
          <p:spPr bwMode="auto">
            <a:xfrm>
              <a:off x="6941568" y="3972526"/>
              <a:ext cx="730477" cy="1543649"/>
            </a:xfrm>
            <a:custGeom>
              <a:avLst/>
              <a:gdLst>
                <a:gd name="T0" fmla="*/ 108 w 108"/>
                <a:gd name="T1" fmla="*/ 164 h 226"/>
                <a:gd name="T2" fmla="*/ 29 w 108"/>
                <a:gd name="T3" fmla="*/ 226 h 226"/>
                <a:gd name="T4" fmla="*/ 25 w 108"/>
                <a:gd name="T5" fmla="*/ 192 h 226"/>
                <a:gd name="T6" fmla="*/ 8 w 108"/>
                <a:gd name="T7" fmla="*/ 90 h 226"/>
                <a:gd name="T8" fmla="*/ 8 w 108"/>
                <a:gd name="T9" fmla="*/ 87 h 226"/>
                <a:gd name="T10" fmla="*/ 7 w 108"/>
                <a:gd name="T11" fmla="*/ 82 h 226"/>
                <a:gd name="T12" fmla="*/ 1 w 108"/>
                <a:gd name="T13" fmla="*/ 51 h 226"/>
                <a:gd name="T14" fmla="*/ 6 w 108"/>
                <a:gd name="T15" fmla="*/ 23 h 226"/>
                <a:gd name="T16" fmla="*/ 37 w 108"/>
                <a:gd name="T17" fmla="*/ 2 h 226"/>
                <a:gd name="T18" fmla="*/ 59 w 108"/>
                <a:gd name="T19" fmla="*/ 4 h 226"/>
                <a:gd name="T20" fmla="*/ 87 w 108"/>
                <a:gd name="T21" fmla="*/ 37 h 226"/>
                <a:gd name="T22" fmla="*/ 92 w 108"/>
                <a:gd name="T23" fmla="*/ 67 h 226"/>
                <a:gd name="T24" fmla="*/ 93 w 108"/>
                <a:gd name="T25" fmla="*/ 75 h 226"/>
                <a:gd name="T26" fmla="*/ 108 w 108"/>
                <a:gd name="T27" fmla="*/ 16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26">
                  <a:moveTo>
                    <a:pt x="108" y="164"/>
                  </a:moveTo>
                  <a:cubicBezTo>
                    <a:pt x="85" y="188"/>
                    <a:pt x="59" y="209"/>
                    <a:pt x="29" y="226"/>
                  </a:cubicBezTo>
                  <a:cubicBezTo>
                    <a:pt x="28" y="214"/>
                    <a:pt x="27" y="203"/>
                    <a:pt x="25" y="192"/>
                  </a:cubicBezTo>
                  <a:cubicBezTo>
                    <a:pt x="20" y="155"/>
                    <a:pt x="14" y="120"/>
                    <a:pt x="8" y="90"/>
                  </a:cubicBezTo>
                  <a:cubicBezTo>
                    <a:pt x="8" y="89"/>
                    <a:pt x="8" y="88"/>
                    <a:pt x="8" y="87"/>
                  </a:cubicBezTo>
                  <a:cubicBezTo>
                    <a:pt x="7" y="86"/>
                    <a:pt x="7" y="84"/>
                    <a:pt x="7" y="82"/>
                  </a:cubicBezTo>
                  <a:cubicBezTo>
                    <a:pt x="5" y="71"/>
                    <a:pt x="3" y="61"/>
                    <a:pt x="1" y="51"/>
                  </a:cubicBezTo>
                  <a:cubicBezTo>
                    <a:pt x="0" y="41"/>
                    <a:pt x="2" y="31"/>
                    <a:pt x="6" y="23"/>
                  </a:cubicBezTo>
                  <a:cubicBezTo>
                    <a:pt x="13" y="12"/>
                    <a:pt x="24" y="4"/>
                    <a:pt x="37" y="2"/>
                  </a:cubicBezTo>
                  <a:cubicBezTo>
                    <a:pt x="45" y="0"/>
                    <a:pt x="53" y="1"/>
                    <a:pt x="59" y="4"/>
                  </a:cubicBezTo>
                  <a:cubicBezTo>
                    <a:pt x="73" y="9"/>
                    <a:pt x="84" y="21"/>
                    <a:pt x="87" y="37"/>
                  </a:cubicBezTo>
                  <a:cubicBezTo>
                    <a:pt x="88" y="46"/>
                    <a:pt x="90" y="57"/>
                    <a:pt x="92" y="67"/>
                  </a:cubicBezTo>
                  <a:cubicBezTo>
                    <a:pt x="92" y="70"/>
                    <a:pt x="93" y="73"/>
                    <a:pt x="93" y="75"/>
                  </a:cubicBezTo>
                  <a:cubicBezTo>
                    <a:pt x="98" y="102"/>
                    <a:pt x="103" y="132"/>
                    <a:pt x="108" y="16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8"/>
            <p:cNvSpPr>
              <a:spLocks/>
            </p:cNvSpPr>
            <p:nvPr/>
          </p:nvSpPr>
          <p:spPr bwMode="auto">
            <a:xfrm>
              <a:off x="6886438" y="4218643"/>
              <a:ext cx="813172" cy="1360538"/>
            </a:xfrm>
            <a:custGeom>
              <a:avLst/>
              <a:gdLst>
                <a:gd name="T0" fmla="*/ 120 w 120"/>
                <a:gd name="T1" fmla="*/ 125 h 199"/>
                <a:gd name="T2" fmla="*/ 116 w 120"/>
                <a:gd name="T3" fmla="*/ 128 h 199"/>
                <a:gd name="T4" fmla="*/ 37 w 120"/>
                <a:gd name="T5" fmla="*/ 190 h 199"/>
                <a:gd name="T6" fmla="*/ 32 w 120"/>
                <a:gd name="T7" fmla="*/ 193 h 199"/>
                <a:gd name="T8" fmla="*/ 21 w 120"/>
                <a:gd name="T9" fmla="*/ 199 h 199"/>
                <a:gd name="T10" fmla="*/ 4 w 120"/>
                <a:gd name="T11" fmla="*/ 47 h 199"/>
                <a:gd name="T12" fmla="*/ 0 w 120"/>
                <a:gd name="T13" fmla="*/ 18 h 199"/>
                <a:gd name="T14" fmla="*/ 0 w 120"/>
                <a:gd name="T15" fmla="*/ 17 h 199"/>
                <a:gd name="T16" fmla="*/ 9 w 120"/>
                <a:gd name="T17" fmla="*/ 15 h 199"/>
                <a:gd name="T18" fmla="*/ 40 w 120"/>
                <a:gd name="T19" fmla="*/ 10 h 199"/>
                <a:gd name="T20" fmla="*/ 52 w 120"/>
                <a:gd name="T21" fmla="*/ 8 h 199"/>
                <a:gd name="T22" fmla="*/ 95 w 120"/>
                <a:gd name="T23" fmla="*/ 1 h 199"/>
                <a:gd name="T24" fmla="*/ 105 w 120"/>
                <a:gd name="T25" fmla="*/ 0 h 199"/>
                <a:gd name="T26" fmla="*/ 105 w 120"/>
                <a:gd name="T27" fmla="*/ 0 h 199"/>
                <a:gd name="T28" fmla="*/ 105 w 120"/>
                <a:gd name="T29" fmla="*/ 2 h 199"/>
                <a:gd name="T30" fmla="*/ 105 w 120"/>
                <a:gd name="T31" fmla="*/ 2 h 199"/>
                <a:gd name="T32" fmla="*/ 120 w 120"/>
                <a:gd name="T33" fmla="*/ 12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99">
                  <a:moveTo>
                    <a:pt x="120" y="125"/>
                  </a:moveTo>
                  <a:cubicBezTo>
                    <a:pt x="119" y="126"/>
                    <a:pt x="117" y="127"/>
                    <a:pt x="116" y="128"/>
                  </a:cubicBezTo>
                  <a:cubicBezTo>
                    <a:pt x="93" y="152"/>
                    <a:pt x="67" y="173"/>
                    <a:pt x="37" y="190"/>
                  </a:cubicBezTo>
                  <a:cubicBezTo>
                    <a:pt x="36" y="191"/>
                    <a:pt x="34" y="192"/>
                    <a:pt x="32" y="193"/>
                  </a:cubicBezTo>
                  <a:cubicBezTo>
                    <a:pt x="29" y="195"/>
                    <a:pt x="25" y="197"/>
                    <a:pt x="21" y="199"/>
                  </a:cubicBezTo>
                  <a:cubicBezTo>
                    <a:pt x="15" y="148"/>
                    <a:pt x="8" y="84"/>
                    <a:pt x="4" y="47"/>
                  </a:cubicBezTo>
                  <a:cubicBezTo>
                    <a:pt x="2" y="33"/>
                    <a:pt x="1" y="23"/>
                    <a:pt x="0" y="18"/>
                  </a:cubicBezTo>
                  <a:cubicBezTo>
                    <a:pt x="0" y="18"/>
                    <a:pt x="0" y="17"/>
                    <a:pt x="0" y="17"/>
                  </a:cubicBezTo>
                  <a:cubicBezTo>
                    <a:pt x="9" y="15"/>
                    <a:pt x="9" y="15"/>
                    <a:pt x="9" y="15"/>
                  </a:cubicBezTo>
                  <a:cubicBezTo>
                    <a:pt x="40" y="10"/>
                    <a:pt x="40" y="10"/>
                    <a:pt x="40" y="10"/>
                  </a:cubicBezTo>
                  <a:cubicBezTo>
                    <a:pt x="52" y="8"/>
                    <a:pt x="52" y="8"/>
                    <a:pt x="52" y="8"/>
                  </a:cubicBezTo>
                  <a:cubicBezTo>
                    <a:pt x="95" y="1"/>
                    <a:pt x="95" y="1"/>
                    <a:pt x="95" y="1"/>
                  </a:cubicBezTo>
                  <a:cubicBezTo>
                    <a:pt x="105" y="0"/>
                    <a:pt x="105" y="0"/>
                    <a:pt x="105" y="0"/>
                  </a:cubicBezTo>
                  <a:cubicBezTo>
                    <a:pt x="105" y="0"/>
                    <a:pt x="105" y="0"/>
                    <a:pt x="105" y="0"/>
                  </a:cubicBezTo>
                  <a:cubicBezTo>
                    <a:pt x="105" y="0"/>
                    <a:pt x="105" y="1"/>
                    <a:pt x="105" y="2"/>
                  </a:cubicBezTo>
                  <a:cubicBezTo>
                    <a:pt x="105" y="2"/>
                    <a:pt x="105" y="2"/>
                    <a:pt x="105" y="2"/>
                  </a:cubicBezTo>
                  <a:cubicBezTo>
                    <a:pt x="108" y="19"/>
                    <a:pt x="113" y="66"/>
                    <a:pt x="120" y="12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
            <p:cNvSpPr>
              <a:spLocks/>
            </p:cNvSpPr>
            <p:nvPr/>
          </p:nvSpPr>
          <p:spPr bwMode="auto">
            <a:xfrm>
              <a:off x="6839183" y="3870141"/>
              <a:ext cx="799390" cy="805297"/>
            </a:xfrm>
            <a:custGeom>
              <a:avLst/>
              <a:gdLst>
                <a:gd name="T0" fmla="*/ 8 w 118"/>
                <a:gd name="T1" fmla="*/ 46 h 118"/>
                <a:gd name="T2" fmla="*/ 45 w 118"/>
                <a:gd name="T3" fmla="*/ 111 h 118"/>
                <a:gd name="T4" fmla="*/ 110 w 118"/>
                <a:gd name="T5" fmla="*/ 73 h 118"/>
                <a:gd name="T6" fmla="*/ 73 w 118"/>
                <a:gd name="T7" fmla="*/ 8 h 118"/>
                <a:gd name="T8" fmla="*/ 8 w 118"/>
                <a:gd name="T9" fmla="*/ 46 h 118"/>
              </a:gdLst>
              <a:ahLst/>
              <a:cxnLst>
                <a:cxn ang="0">
                  <a:pos x="T0" y="T1"/>
                </a:cxn>
                <a:cxn ang="0">
                  <a:pos x="T2" y="T3"/>
                </a:cxn>
                <a:cxn ang="0">
                  <a:pos x="T4" y="T5"/>
                </a:cxn>
                <a:cxn ang="0">
                  <a:pos x="T6" y="T7"/>
                </a:cxn>
                <a:cxn ang="0">
                  <a:pos x="T8" y="T9"/>
                </a:cxn>
              </a:cxnLst>
              <a:rect l="0" t="0" r="r" b="b"/>
              <a:pathLst>
                <a:path w="118" h="118">
                  <a:moveTo>
                    <a:pt x="8" y="46"/>
                  </a:moveTo>
                  <a:cubicBezTo>
                    <a:pt x="0" y="74"/>
                    <a:pt x="17" y="103"/>
                    <a:pt x="45" y="111"/>
                  </a:cubicBezTo>
                  <a:cubicBezTo>
                    <a:pt x="74" y="118"/>
                    <a:pt x="103" y="101"/>
                    <a:pt x="110" y="73"/>
                  </a:cubicBezTo>
                  <a:cubicBezTo>
                    <a:pt x="118" y="45"/>
                    <a:pt x="101" y="15"/>
                    <a:pt x="73" y="8"/>
                  </a:cubicBezTo>
                  <a:cubicBezTo>
                    <a:pt x="44" y="0"/>
                    <a:pt x="15" y="17"/>
                    <a:pt x="8" y="4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10"/>
            <p:cNvSpPr>
              <a:spLocks/>
            </p:cNvSpPr>
            <p:nvPr/>
          </p:nvSpPr>
          <p:spPr bwMode="auto">
            <a:xfrm>
              <a:off x="4720604" y="4055221"/>
              <a:ext cx="1224681" cy="1783860"/>
            </a:xfrm>
            <a:custGeom>
              <a:avLst/>
              <a:gdLst>
                <a:gd name="T0" fmla="*/ 181 w 181"/>
                <a:gd name="T1" fmla="*/ 0 h 261"/>
                <a:gd name="T2" fmla="*/ 181 w 181"/>
                <a:gd name="T3" fmla="*/ 261 h 261"/>
                <a:gd name="T4" fmla="*/ 179 w 181"/>
                <a:gd name="T5" fmla="*/ 261 h 261"/>
                <a:gd name="T6" fmla="*/ 18 w 181"/>
                <a:gd name="T7" fmla="*/ 222 h 261"/>
                <a:gd name="T8" fmla="*/ 13 w 181"/>
                <a:gd name="T9" fmla="*/ 220 h 261"/>
                <a:gd name="T10" fmla="*/ 8 w 181"/>
                <a:gd name="T11" fmla="*/ 217 h 261"/>
                <a:gd name="T12" fmla="*/ 8 w 181"/>
                <a:gd name="T13" fmla="*/ 182 h 261"/>
                <a:gd name="T14" fmla="*/ 3 w 181"/>
                <a:gd name="T15" fmla="*/ 81 h 261"/>
                <a:gd name="T16" fmla="*/ 2 w 181"/>
                <a:gd name="T17" fmla="*/ 63 h 261"/>
                <a:gd name="T18" fmla="*/ 0 w 181"/>
                <a:gd name="T19" fmla="*/ 32 h 261"/>
                <a:gd name="T20" fmla="*/ 0 w 181"/>
                <a:gd name="T21" fmla="*/ 13 h 261"/>
                <a:gd name="T22" fmla="*/ 39 w 181"/>
                <a:gd name="T23" fmla="*/ 10 h 261"/>
                <a:gd name="T24" fmla="*/ 102 w 181"/>
                <a:gd name="T25" fmla="*/ 6 h 261"/>
                <a:gd name="T26" fmla="*/ 102 w 181"/>
                <a:gd name="T27" fmla="*/ 6 h 261"/>
                <a:gd name="T28" fmla="*/ 122 w 181"/>
                <a:gd name="T29" fmla="*/ 4 h 261"/>
                <a:gd name="T30" fmla="*/ 132 w 181"/>
                <a:gd name="T31" fmla="*/ 4 h 261"/>
                <a:gd name="T32" fmla="*/ 151 w 181"/>
                <a:gd name="T33" fmla="*/ 2 h 261"/>
                <a:gd name="T34" fmla="*/ 156 w 181"/>
                <a:gd name="T35" fmla="*/ 2 h 261"/>
                <a:gd name="T36" fmla="*/ 163 w 181"/>
                <a:gd name="T37" fmla="*/ 1 h 261"/>
                <a:gd name="T38" fmla="*/ 175 w 181"/>
                <a:gd name="T39" fmla="*/ 0 h 261"/>
                <a:gd name="T40" fmla="*/ 179 w 181"/>
                <a:gd name="T41" fmla="*/ 0 h 261"/>
                <a:gd name="T42" fmla="*/ 181 w 181"/>
                <a:gd name="T4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261">
                  <a:moveTo>
                    <a:pt x="181" y="0"/>
                  </a:moveTo>
                  <a:cubicBezTo>
                    <a:pt x="181" y="261"/>
                    <a:pt x="181" y="261"/>
                    <a:pt x="181" y="261"/>
                  </a:cubicBezTo>
                  <a:cubicBezTo>
                    <a:pt x="179" y="261"/>
                    <a:pt x="179" y="261"/>
                    <a:pt x="179" y="261"/>
                  </a:cubicBezTo>
                  <a:cubicBezTo>
                    <a:pt x="121" y="261"/>
                    <a:pt x="66" y="247"/>
                    <a:pt x="18" y="222"/>
                  </a:cubicBezTo>
                  <a:cubicBezTo>
                    <a:pt x="16" y="221"/>
                    <a:pt x="15" y="221"/>
                    <a:pt x="13" y="220"/>
                  </a:cubicBezTo>
                  <a:cubicBezTo>
                    <a:pt x="12" y="219"/>
                    <a:pt x="10" y="218"/>
                    <a:pt x="8" y="217"/>
                  </a:cubicBezTo>
                  <a:cubicBezTo>
                    <a:pt x="8" y="182"/>
                    <a:pt x="8" y="182"/>
                    <a:pt x="8" y="182"/>
                  </a:cubicBezTo>
                  <a:cubicBezTo>
                    <a:pt x="3" y="81"/>
                    <a:pt x="3" y="81"/>
                    <a:pt x="3" y="81"/>
                  </a:cubicBezTo>
                  <a:cubicBezTo>
                    <a:pt x="2" y="63"/>
                    <a:pt x="2" y="63"/>
                    <a:pt x="2" y="63"/>
                  </a:cubicBezTo>
                  <a:cubicBezTo>
                    <a:pt x="0" y="32"/>
                    <a:pt x="0" y="32"/>
                    <a:pt x="0" y="32"/>
                  </a:cubicBezTo>
                  <a:cubicBezTo>
                    <a:pt x="0" y="13"/>
                    <a:pt x="0" y="13"/>
                    <a:pt x="0" y="13"/>
                  </a:cubicBezTo>
                  <a:cubicBezTo>
                    <a:pt x="39" y="10"/>
                    <a:pt x="39" y="10"/>
                    <a:pt x="39" y="10"/>
                  </a:cubicBezTo>
                  <a:cubicBezTo>
                    <a:pt x="102" y="6"/>
                    <a:pt x="102" y="6"/>
                    <a:pt x="102" y="6"/>
                  </a:cubicBezTo>
                  <a:cubicBezTo>
                    <a:pt x="102" y="6"/>
                    <a:pt x="102" y="6"/>
                    <a:pt x="102" y="6"/>
                  </a:cubicBezTo>
                  <a:cubicBezTo>
                    <a:pt x="122" y="4"/>
                    <a:pt x="122" y="4"/>
                    <a:pt x="122" y="4"/>
                  </a:cubicBezTo>
                  <a:cubicBezTo>
                    <a:pt x="132" y="4"/>
                    <a:pt x="132" y="4"/>
                    <a:pt x="132" y="4"/>
                  </a:cubicBezTo>
                  <a:cubicBezTo>
                    <a:pt x="151" y="2"/>
                    <a:pt x="151" y="2"/>
                    <a:pt x="151" y="2"/>
                  </a:cubicBezTo>
                  <a:cubicBezTo>
                    <a:pt x="156" y="2"/>
                    <a:pt x="156" y="2"/>
                    <a:pt x="156" y="2"/>
                  </a:cubicBezTo>
                  <a:cubicBezTo>
                    <a:pt x="163" y="1"/>
                    <a:pt x="163" y="1"/>
                    <a:pt x="163" y="1"/>
                  </a:cubicBezTo>
                  <a:cubicBezTo>
                    <a:pt x="175" y="0"/>
                    <a:pt x="175" y="0"/>
                    <a:pt x="175" y="0"/>
                  </a:cubicBezTo>
                  <a:cubicBezTo>
                    <a:pt x="179" y="0"/>
                    <a:pt x="179" y="0"/>
                    <a:pt x="179" y="0"/>
                  </a:cubicBezTo>
                  <a:lnTo>
                    <a:pt x="181"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11"/>
            <p:cNvSpPr>
              <a:spLocks/>
            </p:cNvSpPr>
            <p:nvPr/>
          </p:nvSpPr>
          <p:spPr bwMode="auto">
            <a:xfrm>
              <a:off x="4525679" y="3472415"/>
              <a:ext cx="1419606" cy="1128203"/>
            </a:xfrm>
            <a:custGeom>
              <a:avLst/>
              <a:gdLst>
                <a:gd name="T0" fmla="*/ 127 w 721"/>
                <a:gd name="T1" fmla="*/ 573 h 573"/>
                <a:gd name="T2" fmla="*/ 0 w 721"/>
                <a:gd name="T3" fmla="*/ 226 h 573"/>
                <a:gd name="T4" fmla="*/ 591 w 721"/>
                <a:gd name="T5" fmla="*/ 0 h 573"/>
                <a:gd name="T6" fmla="*/ 721 w 721"/>
                <a:gd name="T7" fmla="*/ 344 h 573"/>
                <a:gd name="T8" fmla="*/ 127 w 721"/>
                <a:gd name="T9" fmla="*/ 573 h 573"/>
              </a:gdLst>
              <a:ahLst/>
              <a:cxnLst>
                <a:cxn ang="0">
                  <a:pos x="T0" y="T1"/>
                </a:cxn>
                <a:cxn ang="0">
                  <a:pos x="T2" y="T3"/>
                </a:cxn>
                <a:cxn ang="0">
                  <a:pos x="T4" y="T5"/>
                </a:cxn>
                <a:cxn ang="0">
                  <a:pos x="T6" y="T7"/>
                </a:cxn>
                <a:cxn ang="0">
                  <a:pos x="T8" y="T9"/>
                </a:cxn>
              </a:cxnLst>
              <a:rect l="0" t="0" r="r" b="b"/>
              <a:pathLst>
                <a:path w="721" h="573">
                  <a:moveTo>
                    <a:pt x="127" y="573"/>
                  </a:moveTo>
                  <a:lnTo>
                    <a:pt x="0" y="226"/>
                  </a:lnTo>
                  <a:lnTo>
                    <a:pt x="591" y="0"/>
                  </a:lnTo>
                  <a:lnTo>
                    <a:pt x="721" y="344"/>
                  </a:lnTo>
                  <a:lnTo>
                    <a:pt x="127" y="57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12"/>
            <p:cNvSpPr>
              <a:spLocks/>
            </p:cNvSpPr>
            <p:nvPr/>
          </p:nvSpPr>
          <p:spPr bwMode="auto">
            <a:xfrm>
              <a:off x="5933471" y="4055221"/>
              <a:ext cx="1230588" cy="1783860"/>
            </a:xfrm>
            <a:custGeom>
              <a:avLst/>
              <a:gdLst>
                <a:gd name="T0" fmla="*/ 182 w 182"/>
                <a:gd name="T1" fmla="*/ 13 h 261"/>
                <a:gd name="T2" fmla="*/ 181 w 182"/>
                <a:gd name="T3" fmla="*/ 34 h 261"/>
                <a:gd name="T4" fmla="*/ 179 w 182"/>
                <a:gd name="T5" fmla="*/ 68 h 261"/>
                <a:gd name="T6" fmla="*/ 179 w 182"/>
                <a:gd name="T7" fmla="*/ 83 h 261"/>
                <a:gd name="T8" fmla="*/ 174 w 182"/>
                <a:gd name="T9" fmla="*/ 180 h 261"/>
                <a:gd name="T10" fmla="*/ 174 w 182"/>
                <a:gd name="T11" fmla="*/ 182 h 261"/>
                <a:gd name="T12" fmla="*/ 173 w 182"/>
                <a:gd name="T13" fmla="*/ 217 h 261"/>
                <a:gd name="T14" fmla="*/ 162 w 182"/>
                <a:gd name="T15" fmla="*/ 223 h 261"/>
                <a:gd name="T16" fmla="*/ 2 w 182"/>
                <a:gd name="T17" fmla="*/ 261 h 261"/>
                <a:gd name="T18" fmla="*/ 0 w 182"/>
                <a:gd name="T19" fmla="*/ 261 h 261"/>
                <a:gd name="T20" fmla="*/ 0 w 182"/>
                <a:gd name="T21" fmla="*/ 0 h 261"/>
                <a:gd name="T22" fmla="*/ 2 w 182"/>
                <a:gd name="T23" fmla="*/ 0 h 261"/>
                <a:gd name="T24" fmla="*/ 8 w 182"/>
                <a:gd name="T25" fmla="*/ 0 h 261"/>
                <a:gd name="T26" fmla="*/ 11 w 182"/>
                <a:gd name="T27" fmla="*/ 1 h 261"/>
                <a:gd name="T28" fmla="*/ 19 w 182"/>
                <a:gd name="T29" fmla="*/ 1 h 261"/>
                <a:gd name="T30" fmla="*/ 26 w 182"/>
                <a:gd name="T31" fmla="*/ 2 h 261"/>
                <a:gd name="T32" fmla="*/ 34 w 182"/>
                <a:gd name="T33" fmla="*/ 2 h 261"/>
                <a:gd name="T34" fmla="*/ 54 w 182"/>
                <a:gd name="T35" fmla="*/ 4 h 261"/>
                <a:gd name="T36" fmla="*/ 74 w 182"/>
                <a:gd name="T37" fmla="*/ 5 h 261"/>
                <a:gd name="T38" fmla="*/ 145 w 182"/>
                <a:gd name="T39" fmla="*/ 10 h 261"/>
                <a:gd name="T40" fmla="*/ 155 w 182"/>
                <a:gd name="T41" fmla="*/ 11 h 261"/>
                <a:gd name="T42" fmla="*/ 182 w 182"/>
                <a:gd name="T43" fmla="*/ 1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2" h="261">
                  <a:moveTo>
                    <a:pt x="182" y="13"/>
                  </a:moveTo>
                  <a:cubicBezTo>
                    <a:pt x="181" y="34"/>
                    <a:pt x="181" y="34"/>
                    <a:pt x="181" y="34"/>
                  </a:cubicBezTo>
                  <a:cubicBezTo>
                    <a:pt x="179" y="68"/>
                    <a:pt x="179" y="68"/>
                    <a:pt x="179" y="68"/>
                  </a:cubicBezTo>
                  <a:cubicBezTo>
                    <a:pt x="179" y="83"/>
                    <a:pt x="179" y="83"/>
                    <a:pt x="179" y="83"/>
                  </a:cubicBezTo>
                  <a:cubicBezTo>
                    <a:pt x="174" y="180"/>
                    <a:pt x="174" y="180"/>
                    <a:pt x="174" y="180"/>
                  </a:cubicBezTo>
                  <a:cubicBezTo>
                    <a:pt x="174" y="182"/>
                    <a:pt x="174" y="182"/>
                    <a:pt x="174" y="182"/>
                  </a:cubicBezTo>
                  <a:cubicBezTo>
                    <a:pt x="173" y="217"/>
                    <a:pt x="173" y="217"/>
                    <a:pt x="173" y="217"/>
                  </a:cubicBezTo>
                  <a:cubicBezTo>
                    <a:pt x="170" y="219"/>
                    <a:pt x="166" y="221"/>
                    <a:pt x="162" y="223"/>
                  </a:cubicBezTo>
                  <a:cubicBezTo>
                    <a:pt x="114" y="247"/>
                    <a:pt x="60" y="261"/>
                    <a:pt x="2" y="261"/>
                  </a:cubicBezTo>
                  <a:cubicBezTo>
                    <a:pt x="0" y="261"/>
                    <a:pt x="0" y="261"/>
                    <a:pt x="0" y="261"/>
                  </a:cubicBezTo>
                  <a:cubicBezTo>
                    <a:pt x="0" y="0"/>
                    <a:pt x="0" y="0"/>
                    <a:pt x="0" y="0"/>
                  </a:cubicBezTo>
                  <a:cubicBezTo>
                    <a:pt x="2" y="0"/>
                    <a:pt x="2" y="0"/>
                    <a:pt x="2" y="0"/>
                  </a:cubicBezTo>
                  <a:cubicBezTo>
                    <a:pt x="8" y="0"/>
                    <a:pt x="8" y="0"/>
                    <a:pt x="8" y="0"/>
                  </a:cubicBezTo>
                  <a:cubicBezTo>
                    <a:pt x="11" y="1"/>
                    <a:pt x="11" y="1"/>
                    <a:pt x="11" y="1"/>
                  </a:cubicBezTo>
                  <a:cubicBezTo>
                    <a:pt x="19" y="1"/>
                    <a:pt x="19" y="1"/>
                    <a:pt x="19" y="1"/>
                  </a:cubicBezTo>
                  <a:cubicBezTo>
                    <a:pt x="26" y="2"/>
                    <a:pt x="26" y="2"/>
                    <a:pt x="26" y="2"/>
                  </a:cubicBezTo>
                  <a:cubicBezTo>
                    <a:pt x="34" y="2"/>
                    <a:pt x="34" y="2"/>
                    <a:pt x="34" y="2"/>
                  </a:cubicBezTo>
                  <a:cubicBezTo>
                    <a:pt x="54" y="4"/>
                    <a:pt x="54" y="4"/>
                    <a:pt x="54" y="4"/>
                  </a:cubicBezTo>
                  <a:cubicBezTo>
                    <a:pt x="74" y="5"/>
                    <a:pt x="74" y="5"/>
                    <a:pt x="74" y="5"/>
                  </a:cubicBezTo>
                  <a:cubicBezTo>
                    <a:pt x="145" y="10"/>
                    <a:pt x="145" y="10"/>
                    <a:pt x="145" y="10"/>
                  </a:cubicBezTo>
                  <a:cubicBezTo>
                    <a:pt x="155" y="11"/>
                    <a:pt x="155" y="11"/>
                    <a:pt x="155" y="11"/>
                  </a:cubicBezTo>
                  <a:lnTo>
                    <a:pt x="182" y="13"/>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13"/>
            <p:cNvSpPr>
              <a:spLocks/>
            </p:cNvSpPr>
            <p:nvPr/>
          </p:nvSpPr>
          <p:spPr bwMode="auto">
            <a:xfrm>
              <a:off x="4153549" y="4196985"/>
              <a:ext cx="852551" cy="1360538"/>
            </a:xfrm>
            <a:custGeom>
              <a:avLst/>
              <a:gdLst>
                <a:gd name="T0" fmla="*/ 126 w 126"/>
                <a:gd name="T1" fmla="*/ 18 h 199"/>
                <a:gd name="T2" fmla="*/ 126 w 126"/>
                <a:gd name="T3" fmla="*/ 19 h 199"/>
                <a:gd name="T4" fmla="*/ 125 w 126"/>
                <a:gd name="T5" fmla="*/ 20 h 199"/>
                <a:gd name="T6" fmla="*/ 125 w 126"/>
                <a:gd name="T7" fmla="*/ 20 h 199"/>
                <a:gd name="T8" fmla="*/ 121 w 126"/>
                <a:gd name="T9" fmla="*/ 48 h 199"/>
                <a:gd name="T10" fmla="*/ 119 w 126"/>
                <a:gd name="T11" fmla="*/ 57 h 199"/>
                <a:gd name="T12" fmla="*/ 97 w 126"/>
                <a:gd name="T13" fmla="*/ 199 h 199"/>
                <a:gd name="T14" fmla="*/ 92 w 126"/>
                <a:gd name="T15" fmla="*/ 196 h 199"/>
                <a:gd name="T16" fmla="*/ 4 w 126"/>
                <a:gd name="T17" fmla="*/ 127 h 199"/>
                <a:gd name="T18" fmla="*/ 4 w 126"/>
                <a:gd name="T19" fmla="*/ 127 h 199"/>
                <a:gd name="T20" fmla="*/ 0 w 126"/>
                <a:gd name="T21" fmla="*/ 123 h 199"/>
                <a:gd name="T22" fmla="*/ 14 w 126"/>
                <a:gd name="T23" fmla="*/ 38 h 199"/>
                <a:gd name="T24" fmla="*/ 21 w 126"/>
                <a:gd name="T25" fmla="*/ 2 h 199"/>
                <a:gd name="T26" fmla="*/ 21 w 126"/>
                <a:gd name="T27" fmla="*/ 0 h 199"/>
                <a:gd name="T28" fmla="*/ 73 w 126"/>
                <a:gd name="T29" fmla="*/ 9 h 199"/>
                <a:gd name="T30" fmla="*/ 84 w 126"/>
                <a:gd name="T31" fmla="*/ 11 h 199"/>
                <a:gd name="T32" fmla="*/ 126 w 126"/>
                <a:gd name="T33" fmla="*/ 1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99">
                  <a:moveTo>
                    <a:pt x="126" y="18"/>
                  </a:moveTo>
                  <a:cubicBezTo>
                    <a:pt x="126" y="18"/>
                    <a:pt x="126" y="18"/>
                    <a:pt x="126" y="19"/>
                  </a:cubicBezTo>
                  <a:cubicBezTo>
                    <a:pt x="126" y="19"/>
                    <a:pt x="126" y="19"/>
                    <a:pt x="125" y="20"/>
                  </a:cubicBezTo>
                  <a:cubicBezTo>
                    <a:pt x="125" y="20"/>
                    <a:pt x="125" y="20"/>
                    <a:pt x="125" y="20"/>
                  </a:cubicBezTo>
                  <a:cubicBezTo>
                    <a:pt x="124" y="28"/>
                    <a:pt x="122" y="38"/>
                    <a:pt x="121" y="48"/>
                  </a:cubicBezTo>
                  <a:cubicBezTo>
                    <a:pt x="120" y="51"/>
                    <a:pt x="120" y="54"/>
                    <a:pt x="119" y="57"/>
                  </a:cubicBezTo>
                  <a:cubicBezTo>
                    <a:pt x="112" y="97"/>
                    <a:pt x="103" y="147"/>
                    <a:pt x="97" y="199"/>
                  </a:cubicBezTo>
                  <a:cubicBezTo>
                    <a:pt x="96" y="198"/>
                    <a:pt x="94" y="197"/>
                    <a:pt x="92" y="196"/>
                  </a:cubicBezTo>
                  <a:cubicBezTo>
                    <a:pt x="59" y="178"/>
                    <a:pt x="29" y="155"/>
                    <a:pt x="4" y="127"/>
                  </a:cubicBezTo>
                  <a:cubicBezTo>
                    <a:pt x="4" y="127"/>
                    <a:pt x="4" y="127"/>
                    <a:pt x="4" y="127"/>
                  </a:cubicBezTo>
                  <a:cubicBezTo>
                    <a:pt x="3" y="126"/>
                    <a:pt x="1" y="124"/>
                    <a:pt x="0" y="123"/>
                  </a:cubicBezTo>
                  <a:cubicBezTo>
                    <a:pt x="5" y="92"/>
                    <a:pt x="10" y="63"/>
                    <a:pt x="14" y="38"/>
                  </a:cubicBezTo>
                  <a:cubicBezTo>
                    <a:pt x="17" y="25"/>
                    <a:pt x="19" y="13"/>
                    <a:pt x="21" y="2"/>
                  </a:cubicBezTo>
                  <a:cubicBezTo>
                    <a:pt x="21" y="1"/>
                    <a:pt x="21" y="1"/>
                    <a:pt x="21" y="0"/>
                  </a:cubicBezTo>
                  <a:cubicBezTo>
                    <a:pt x="73" y="9"/>
                    <a:pt x="73" y="9"/>
                    <a:pt x="73" y="9"/>
                  </a:cubicBezTo>
                  <a:cubicBezTo>
                    <a:pt x="84" y="11"/>
                    <a:pt x="84" y="11"/>
                    <a:pt x="84" y="11"/>
                  </a:cubicBezTo>
                  <a:lnTo>
                    <a:pt x="126" y="1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14"/>
            <p:cNvSpPr>
              <a:spLocks/>
            </p:cNvSpPr>
            <p:nvPr/>
          </p:nvSpPr>
          <p:spPr bwMode="auto">
            <a:xfrm>
              <a:off x="4179145" y="4196985"/>
              <a:ext cx="826955" cy="1374320"/>
            </a:xfrm>
            <a:custGeom>
              <a:avLst/>
              <a:gdLst>
                <a:gd name="T0" fmla="*/ 122 w 122"/>
                <a:gd name="T1" fmla="*/ 18 h 201"/>
                <a:gd name="T2" fmla="*/ 122 w 122"/>
                <a:gd name="T3" fmla="*/ 19 h 201"/>
                <a:gd name="T4" fmla="*/ 121 w 122"/>
                <a:gd name="T5" fmla="*/ 20 h 201"/>
                <a:gd name="T6" fmla="*/ 118 w 122"/>
                <a:gd name="T7" fmla="*/ 47 h 201"/>
                <a:gd name="T8" fmla="*/ 98 w 122"/>
                <a:gd name="T9" fmla="*/ 201 h 201"/>
                <a:gd name="T10" fmla="*/ 93 w 122"/>
                <a:gd name="T11" fmla="*/ 199 h 201"/>
                <a:gd name="T12" fmla="*/ 88 w 122"/>
                <a:gd name="T13" fmla="*/ 196 h 201"/>
                <a:gd name="T14" fmla="*/ 0 w 122"/>
                <a:gd name="T15" fmla="*/ 127 h 201"/>
                <a:gd name="T16" fmla="*/ 0 w 122"/>
                <a:gd name="T17" fmla="*/ 127 h 201"/>
                <a:gd name="T18" fmla="*/ 17 w 122"/>
                <a:gd name="T19" fmla="*/ 2 h 201"/>
                <a:gd name="T20" fmla="*/ 17 w 122"/>
                <a:gd name="T21" fmla="*/ 2 h 201"/>
                <a:gd name="T22" fmla="*/ 17 w 122"/>
                <a:gd name="T23" fmla="*/ 0 h 201"/>
                <a:gd name="T24" fmla="*/ 69 w 122"/>
                <a:gd name="T25" fmla="*/ 9 h 201"/>
                <a:gd name="T26" fmla="*/ 80 w 122"/>
                <a:gd name="T27" fmla="*/ 11 h 201"/>
                <a:gd name="T28" fmla="*/ 122 w 122"/>
                <a:gd name="T29" fmla="*/ 1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201">
                  <a:moveTo>
                    <a:pt x="122" y="18"/>
                  </a:moveTo>
                  <a:cubicBezTo>
                    <a:pt x="122" y="18"/>
                    <a:pt x="122" y="18"/>
                    <a:pt x="122" y="19"/>
                  </a:cubicBezTo>
                  <a:cubicBezTo>
                    <a:pt x="122" y="19"/>
                    <a:pt x="122" y="19"/>
                    <a:pt x="121" y="20"/>
                  </a:cubicBezTo>
                  <a:cubicBezTo>
                    <a:pt x="121" y="25"/>
                    <a:pt x="119" y="35"/>
                    <a:pt x="118" y="47"/>
                  </a:cubicBezTo>
                  <a:cubicBezTo>
                    <a:pt x="112" y="85"/>
                    <a:pt x="104" y="148"/>
                    <a:pt x="98" y="201"/>
                  </a:cubicBezTo>
                  <a:cubicBezTo>
                    <a:pt x="96" y="200"/>
                    <a:pt x="95" y="200"/>
                    <a:pt x="93" y="199"/>
                  </a:cubicBezTo>
                  <a:cubicBezTo>
                    <a:pt x="92" y="198"/>
                    <a:pt x="90" y="197"/>
                    <a:pt x="88" y="196"/>
                  </a:cubicBezTo>
                  <a:cubicBezTo>
                    <a:pt x="55" y="178"/>
                    <a:pt x="25" y="155"/>
                    <a:pt x="0" y="127"/>
                  </a:cubicBezTo>
                  <a:cubicBezTo>
                    <a:pt x="0" y="127"/>
                    <a:pt x="0" y="127"/>
                    <a:pt x="0" y="127"/>
                  </a:cubicBezTo>
                  <a:cubicBezTo>
                    <a:pt x="7" y="72"/>
                    <a:pt x="14" y="20"/>
                    <a:pt x="17" y="2"/>
                  </a:cubicBezTo>
                  <a:cubicBezTo>
                    <a:pt x="17" y="2"/>
                    <a:pt x="17" y="2"/>
                    <a:pt x="17" y="2"/>
                  </a:cubicBezTo>
                  <a:cubicBezTo>
                    <a:pt x="17" y="1"/>
                    <a:pt x="17" y="1"/>
                    <a:pt x="17" y="0"/>
                  </a:cubicBezTo>
                  <a:cubicBezTo>
                    <a:pt x="69" y="9"/>
                    <a:pt x="69" y="9"/>
                    <a:pt x="69" y="9"/>
                  </a:cubicBezTo>
                  <a:cubicBezTo>
                    <a:pt x="80" y="11"/>
                    <a:pt x="80" y="11"/>
                    <a:pt x="80" y="11"/>
                  </a:cubicBezTo>
                  <a:lnTo>
                    <a:pt x="122" y="1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15"/>
            <p:cNvSpPr>
              <a:spLocks/>
            </p:cNvSpPr>
            <p:nvPr/>
          </p:nvSpPr>
          <p:spPr bwMode="auto">
            <a:xfrm>
              <a:off x="4253965" y="3856358"/>
              <a:ext cx="791514" cy="805297"/>
            </a:xfrm>
            <a:custGeom>
              <a:avLst/>
              <a:gdLst>
                <a:gd name="T0" fmla="*/ 110 w 117"/>
                <a:gd name="T1" fmla="*/ 45 h 118"/>
                <a:gd name="T2" fmla="*/ 72 w 117"/>
                <a:gd name="T3" fmla="*/ 110 h 118"/>
                <a:gd name="T4" fmla="*/ 7 w 117"/>
                <a:gd name="T5" fmla="*/ 72 h 118"/>
                <a:gd name="T6" fmla="*/ 45 w 117"/>
                <a:gd name="T7" fmla="*/ 7 h 118"/>
                <a:gd name="T8" fmla="*/ 110 w 117"/>
                <a:gd name="T9" fmla="*/ 45 h 118"/>
              </a:gdLst>
              <a:ahLst/>
              <a:cxnLst>
                <a:cxn ang="0">
                  <a:pos x="T0" y="T1"/>
                </a:cxn>
                <a:cxn ang="0">
                  <a:pos x="T2" y="T3"/>
                </a:cxn>
                <a:cxn ang="0">
                  <a:pos x="T4" y="T5"/>
                </a:cxn>
                <a:cxn ang="0">
                  <a:pos x="T6" y="T7"/>
                </a:cxn>
                <a:cxn ang="0">
                  <a:pos x="T8" y="T9"/>
                </a:cxn>
              </a:cxnLst>
              <a:rect l="0" t="0" r="r" b="b"/>
              <a:pathLst>
                <a:path w="117" h="118">
                  <a:moveTo>
                    <a:pt x="110" y="45"/>
                  </a:moveTo>
                  <a:cubicBezTo>
                    <a:pt x="117" y="74"/>
                    <a:pt x="100" y="103"/>
                    <a:pt x="72" y="110"/>
                  </a:cubicBezTo>
                  <a:cubicBezTo>
                    <a:pt x="44" y="118"/>
                    <a:pt x="15" y="101"/>
                    <a:pt x="7" y="72"/>
                  </a:cubicBezTo>
                  <a:cubicBezTo>
                    <a:pt x="0" y="44"/>
                    <a:pt x="16" y="15"/>
                    <a:pt x="45" y="7"/>
                  </a:cubicBezTo>
                  <a:cubicBezTo>
                    <a:pt x="73" y="0"/>
                    <a:pt x="102" y="17"/>
                    <a:pt x="110" y="4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16"/>
            <p:cNvSpPr>
              <a:spLocks/>
            </p:cNvSpPr>
            <p:nvPr/>
          </p:nvSpPr>
          <p:spPr bwMode="auto">
            <a:xfrm>
              <a:off x="4992317" y="3624023"/>
              <a:ext cx="372130" cy="143733"/>
            </a:xfrm>
            <a:custGeom>
              <a:avLst/>
              <a:gdLst>
                <a:gd name="T0" fmla="*/ 0 w 189"/>
                <a:gd name="T1" fmla="*/ 55 h 73"/>
                <a:gd name="T2" fmla="*/ 155 w 189"/>
                <a:gd name="T3" fmla="*/ 0 h 73"/>
                <a:gd name="T4" fmla="*/ 189 w 189"/>
                <a:gd name="T5" fmla="*/ 73 h 73"/>
                <a:gd name="T6" fmla="*/ 0 w 189"/>
                <a:gd name="T7" fmla="*/ 55 h 73"/>
              </a:gdLst>
              <a:ahLst/>
              <a:cxnLst>
                <a:cxn ang="0">
                  <a:pos x="T0" y="T1"/>
                </a:cxn>
                <a:cxn ang="0">
                  <a:pos x="T2" y="T3"/>
                </a:cxn>
                <a:cxn ang="0">
                  <a:pos x="T4" y="T5"/>
                </a:cxn>
                <a:cxn ang="0">
                  <a:pos x="T6" y="T7"/>
                </a:cxn>
              </a:cxnLst>
              <a:rect l="0" t="0" r="r" b="b"/>
              <a:pathLst>
                <a:path w="189" h="73">
                  <a:moveTo>
                    <a:pt x="0" y="55"/>
                  </a:moveTo>
                  <a:lnTo>
                    <a:pt x="155" y="0"/>
                  </a:lnTo>
                  <a:lnTo>
                    <a:pt x="189" y="73"/>
                  </a:lnTo>
                  <a:lnTo>
                    <a:pt x="0" y="5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17"/>
            <p:cNvSpPr>
              <a:spLocks/>
            </p:cNvSpPr>
            <p:nvPr/>
          </p:nvSpPr>
          <p:spPr bwMode="auto">
            <a:xfrm>
              <a:off x="5431391" y="3732315"/>
              <a:ext cx="954936" cy="464670"/>
            </a:xfrm>
            <a:custGeom>
              <a:avLst/>
              <a:gdLst>
                <a:gd name="T0" fmla="*/ 0 w 141"/>
                <a:gd name="T1" fmla="*/ 15 h 68"/>
                <a:gd name="T2" fmla="*/ 141 w 141"/>
                <a:gd name="T3" fmla="*/ 16 h 68"/>
                <a:gd name="T4" fmla="*/ 12 w 141"/>
                <a:gd name="T5" fmla="*/ 0 h 68"/>
                <a:gd name="T6" fmla="*/ 0 w 141"/>
                <a:gd name="T7" fmla="*/ 15 h 68"/>
              </a:gdLst>
              <a:ahLst/>
              <a:cxnLst>
                <a:cxn ang="0">
                  <a:pos x="T0" y="T1"/>
                </a:cxn>
                <a:cxn ang="0">
                  <a:pos x="T2" y="T3"/>
                </a:cxn>
                <a:cxn ang="0">
                  <a:pos x="T4" y="T5"/>
                </a:cxn>
                <a:cxn ang="0">
                  <a:pos x="T6" y="T7"/>
                </a:cxn>
              </a:cxnLst>
              <a:rect l="0" t="0" r="r" b="b"/>
              <a:pathLst>
                <a:path w="141" h="68">
                  <a:moveTo>
                    <a:pt x="0" y="15"/>
                  </a:moveTo>
                  <a:cubicBezTo>
                    <a:pt x="0" y="15"/>
                    <a:pt x="57" y="68"/>
                    <a:pt x="141" y="16"/>
                  </a:cubicBezTo>
                  <a:cubicBezTo>
                    <a:pt x="12" y="0"/>
                    <a:pt x="12" y="0"/>
                    <a:pt x="12" y="0"/>
                  </a:cubicBezTo>
                  <a:lnTo>
                    <a:pt x="0" y="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18"/>
            <p:cNvSpPr>
              <a:spLocks/>
            </p:cNvSpPr>
            <p:nvPr/>
          </p:nvSpPr>
          <p:spPr bwMode="auto">
            <a:xfrm>
              <a:off x="5397919" y="3629930"/>
              <a:ext cx="988408" cy="710787"/>
            </a:xfrm>
            <a:custGeom>
              <a:avLst/>
              <a:gdLst>
                <a:gd name="T0" fmla="*/ 46 w 146"/>
                <a:gd name="T1" fmla="*/ 0 h 104"/>
                <a:gd name="T2" fmla="*/ 0 w 146"/>
                <a:gd name="T3" fmla="*/ 18 h 104"/>
                <a:gd name="T4" fmla="*/ 6 w 146"/>
                <a:gd name="T5" fmla="*/ 39 h 104"/>
                <a:gd name="T6" fmla="*/ 8 w 146"/>
                <a:gd name="T7" fmla="*/ 44 h 104"/>
                <a:gd name="T8" fmla="*/ 74 w 146"/>
                <a:gd name="T9" fmla="*/ 104 h 104"/>
                <a:gd name="T10" fmla="*/ 146 w 146"/>
                <a:gd name="T11" fmla="*/ 31 h 104"/>
                <a:gd name="T12" fmla="*/ 46 w 146"/>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46" h="104">
                  <a:moveTo>
                    <a:pt x="46" y="0"/>
                  </a:moveTo>
                  <a:cubicBezTo>
                    <a:pt x="0" y="18"/>
                    <a:pt x="0" y="18"/>
                    <a:pt x="0" y="18"/>
                  </a:cubicBezTo>
                  <a:cubicBezTo>
                    <a:pt x="0" y="26"/>
                    <a:pt x="1" y="33"/>
                    <a:pt x="6" y="39"/>
                  </a:cubicBezTo>
                  <a:cubicBezTo>
                    <a:pt x="7" y="41"/>
                    <a:pt x="7" y="42"/>
                    <a:pt x="8" y="44"/>
                  </a:cubicBezTo>
                  <a:cubicBezTo>
                    <a:pt x="74" y="104"/>
                    <a:pt x="74" y="104"/>
                    <a:pt x="74" y="104"/>
                  </a:cubicBezTo>
                  <a:cubicBezTo>
                    <a:pt x="146" y="31"/>
                    <a:pt x="146" y="31"/>
                    <a:pt x="146" y="31"/>
                  </a:cubicBezTo>
                  <a:lnTo>
                    <a:pt x="46"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19"/>
            <p:cNvSpPr>
              <a:spLocks/>
            </p:cNvSpPr>
            <p:nvPr/>
          </p:nvSpPr>
          <p:spPr bwMode="auto">
            <a:xfrm>
              <a:off x="5364447" y="3610241"/>
              <a:ext cx="1116389" cy="2104797"/>
            </a:xfrm>
            <a:custGeom>
              <a:avLst/>
              <a:gdLst>
                <a:gd name="T0" fmla="*/ 165 w 165"/>
                <a:gd name="T1" fmla="*/ 0 h 308"/>
                <a:gd name="T2" fmla="*/ 118 w 165"/>
                <a:gd name="T3" fmla="*/ 308 h 308"/>
                <a:gd name="T4" fmla="*/ 106 w 165"/>
                <a:gd name="T5" fmla="*/ 308 h 308"/>
                <a:gd name="T6" fmla="*/ 75 w 165"/>
                <a:gd name="T7" fmla="*/ 308 h 308"/>
                <a:gd name="T8" fmla="*/ 69 w 165"/>
                <a:gd name="T9" fmla="*/ 308 h 308"/>
                <a:gd name="T10" fmla="*/ 47 w 165"/>
                <a:gd name="T11" fmla="*/ 308 h 308"/>
                <a:gd name="T12" fmla="*/ 0 w 165"/>
                <a:gd name="T13" fmla="*/ 0 h 308"/>
                <a:gd name="T14" fmla="*/ 42 w 165"/>
                <a:gd name="T15" fmla="*/ 55 h 308"/>
                <a:gd name="T16" fmla="*/ 120 w 165"/>
                <a:gd name="T17" fmla="*/ 55 h 308"/>
                <a:gd name="T18" fmla="*/ 165 w 165"/>
                <a:gd name="T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308">
                  <a:moveTo>
                    <a:pt x="165" y="0"/>
                  </a:moveTo>
                  <a:cubicBezTo>
                    <a:pt x="165" y="0"/>
                    <a:pt x="140" y="258"/>
                    <a:pt x="118" y="308"/>
                  </a:cubicBezTo>
                  <a:cubicBezTo>
                    <a:pt x="106" y="308"/>
                    <a:pt x="106" y="308"/>
                    <a:pt x="106" y="308"/>
                  </a:cubicBezTo>
                  <a:cubicBezTo>
                    <a:pt x="75" y="308"/>
                    <a:pt x="75" y="308"/>
                    <a:pt x="75" y="308"/>
                  </a:cubicBezTo>
                  <a:cubicBezTo>
                    <a:pt x="69" y="308"/>
                    <a:pt x="69" y="308"/>
                    <a:pt x="69" y="308"/>
                  </a:cubicBezTo>
                  <a:cubicBezTo>
                    <a:pt x="47" y="308"/>
                    <a:pt x="47" y="308"/>
                    <a:pt x="47" y="308"/>
                  </a:cubicBezTo>
                  <a:cubicBezTo>
                    <a:pt x="25" y="258"/>
                    <a:pt x="0" y="0"/>
                    <a:pt x="0" y="0"/>
                  </a:cubicBezTo>
                  <a:cubicBezTo>
                    <a:pt x="42" y="55"/>
                    <a:pt x="42" y="55"/>
                    <a:pt x="42" y="55"/>
                  </a:cubicBezTo>
                  <a:cubicBezTo>
                    <a:pt x="120" y="55"/>
                    <a:pt x="120" y="55"/>
                    <a:pt x="120" y="55"/>
                  </a:cubicBezTo>
                  <a:lnTo>
                    <a:pt x="165"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20"/>
            <p:cNvSpPr>
              <a:spLocks/>
            </p:cNvSpPr>
            <p:nvPr/>
          </p:nvSpPr>
          <p:spPr bwMode="auto">
            <a:xfrm>
              <a:off x="5675540" y="3931178"/>
              <a:ext cx="494204" cy="1750388"/>
            </a:xfrm>
            <a:custGeom>
              <a:avLst/>
              <a:gdLst>
                <a:gd name="T0" fmla="*/ 68 w 73"/>
                <a:gd name="T1" fmla="*/ 24 h 256"/>
                <a:gd name="T2" fmla="*/ 48 w 73"/>
                <a:gd name="T3" fmla="*/ 64 h 256"/>
                <a:gd name="T4" fmla="*/ 64 w 73"/>
                <a:gd name="T5" fmla="*/ 96 h 256"/>
                <a:gd name="T6" fmla="*/ 71 w 73"/>
                <a:gd name="T7" fmla="*/ 217 h 256"/>
                <a:gd name="T8" fmla="*/ 71 w 73"/>
                <a:gd name="T9" fmla="*/ 256 h 256"/>
                <a:gd name="T10" fmla="*/ 37 w 73"/>
                <a:gd name="T11" fmla="*/ 256 h 256"/>
                <a:gd name="T12" fmla="*/ 22 w 73"/>
                <a:gd name="T13" fmla="*/ 256 h 256"/>
                <a:gd name="T14" fmla="*/ 2 w 73"/>
                <a:gd name="T15" fmla="*/ 256 h 256"/>
                <a:gd name="T16" fmla="*/ 2 w 73"/>
                <a:gd name="T17" fmla="*/ 217 h 256"/>
                <a:gd name="T18" fmla="*/ 9 w 73"/>
                <a:gd name="T19" fmla="*/ 96 h 256"/>
                <a:gd name="T20" fmla="*/ 24 w 73"/>
                <a:gd name="T21" fmla="*/ 64 h 256"/>
                <a:gd name="T22" fmla="*/ 5 w 73"/>
                <a:gd name="T23" fmla="*/ 24 h 256"/>
                <a:gd name="T24" fmla="*/ 36 w 73"/>
                <a:gd name="T25" fmla="*/ 7 h 256"/>
                <a:gd name="T26" fmla="*/ 38 w 73"/>
                <a:gd name="T27" fmla="*/ 7 h 256"/>
                <a:gd name="T28" fmla="*/ 68 w 73"/>
                <a:gd name="T29" fmla="*/ 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256">
                  <a:moveTo>
                    <a:pt x="68" y="24"/>
                  </a:moveTo>
                  <a:cubicBezTo>
                    <a:pt x="68" y="24"/>
                    <a:pt x="60" y="55"/>
                    <a:pt x="48" y="64"/>
                  </a:cubicBezTo>
                  <a:cubicBezTo>
                    <a:pt x="48" y="64"/>
                    <a:pt x="63" y="82"/>
                    <a:pt x="64" y="96"/>
                  </a:cubicBezTo>
                  <a:cubicBezTo>
                    <a:pt x="64" y="96"/>
                    <a:pt x="73" y="167"/>
                    <a:pt x="71" y="217"/>
                  </a:cubicBezTo>
                  <a:cubicBezTo>
                    <a:pt x="71" y="256"/>
                    <a:pt x="71" y="256"/>
                    <a:pt x="71" y="256"/>
                  </a:cubicBezTo>
                  <a:cubicBezTo>
                    <a:pt x="37" y="256"/>
                    <a:pt x="37" y="256"/>
                    <a:pt x="37" y="256"/>
                  </a:cubicBezTo>
                  <a:cubicBezTo>
                    <a:pt x="22" y="256"/>
                    <a:pt x="22" y="256"/>
                    <a:pt x="22" y="256"/>
                  </a:cubicBezTo>
                  <a:cubicBezTo>
                    <a:pt x="2" y="256"/>
                    <a:pt x="2" y="256"/>
                    <a:pt x="2" y="256"/>
                  </a:cubicBezTo>
                  <a:cubicBezTo>
                    <a:pt x="2" y="217"/>
                    <a:pt x="2" y="217"/>
                    <a:pt x="2" y="217"/>
                  </a:cubicBezTo>
                  <a:cubicBezTo>
                    <a:pt x="0" y="167"/>
                    <a:pt x="9" y="96"/>
                    <a:pt x="9" y="96"/>
                  </a:cubicBezTo>
                  <a:cubicBezTo>
                    <a:pt x="10" y="82"/>
                    <a:pt x="24" y="64"/>
                    <a:pt x="24" y="64"/>
                  </a:cubicBezTo>
                  <a:cubicBezTo>
                    <a:pt x="13" y="55"/>
                    <a:pt x="5" y="24"/>
                    <a:pt x="5" y="24"/>
                  </a:cubicBezTo>
                  <a:cubicBezTo>
                    <a:pt x="5" y="24"/>
                    <a:pt x="17" y="13"/>
                    <a:pt x="36" y="7"/>
                  </a:cubicBezTo>
                  <a:cubicBezTo>
                    <a:pt x="56" y="0"/>
                    <a:pt x="38" y="7"/>
                    <a:pt x="38" y="7"/>
                  </a:cubicBezTo>
                  <a:cubicBezTo>
                    <a:pt x="38" y="7"/>
                    <a:pt x="64" y="17"/>
                    <a:pt x="68" y="2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21"/>
            <p:cNvSpPr>
              <a:spLocks/>
            </p:cNvSpPr>
            <p:nvPr/>
          </p:nvSpPr>
          <p:spPr bwMode="auto">
            <a:xfrm>
              <a:off x="5425484" y="3541328"/>
              <a:ext cx="108292" cy="137826"/>
            </a:xfrm>
            <a:custGeom>
              <a:avLst/>
              <a:gdLst>
                <a:gd name="T0" fmla="*/ 51 w 55"/>
                <a:gd name="T1" fmla="*/ 7 h 70"/>
                <a:gd name="T2" fmla="*/ 41 w 55"/>
                <a:gd name="T3" fmla="*/ 0 h 70"/>
                <a:gd name="T4" fmla="*/ 0 w 55"/>
                <a:gd name="T5" fmla="*/ 14 h 70"/>
                <a:gd name="T6" fmla="*/ 48 w 55"/>
                <a:gd name="T7" fmla="*/ 70 h 70"/>
                <a:gd name="T8" fmla="*/ 55 w 55"/>
                <a:gd name="T9" fmla="*/ 24 h 70"/>
                <a:gd name="T10" fmla="*/ 51 w 55"/>
                <a:gd name="T11" fmla="*/ 7 h 70"/>
              </a:gdLst>
              <a:ahLst/>
              <a:cxnLst>
                <a:cxn ang="0">
                  <a:pos x="T0" y="T1"/>
                </a:cxn>
                <a:cxn ang="0">
                  <a:pos x="T2" y="T3"/>
                </a:cxn>
                <a:cxn ang="0">
                  <a:pos x="T4" y="T5"/>
                </a:cxn>
                <a:cxn ang="0">
                  <a:pos x="T6" y="T7"/>
                </a:cxn>
                <a:cxn ang="0">
                  <a:pos x="T8" y="T9"/>
                </a:cxn>
                <a:cxn ang="0">
                  <a:pos x="T10" y="T11"/>
                </a:cxn>
              </a:cxnLst>
              <a:rect l="0" t="0" r="r" b="b"/>
              <a:pathLst>
                <a:path w="55" h="70">
                  <a:moveTo>
                    <a:pt x="51" y="7"/>
                  </a:moveTo>
                  <a:lnTo>
                    <a:pt x="41" y="0"/>
                  </a:lnTo>
                  <a:lnTo>
                    <a:pt x="0" y="14"/>
                  </a:lnTo>
                  <a:lnTo>
                    <a:pt x="48" y="70"/>
                  </a:lnTo>
                  <a:lnTo>
                    <a:pt x="55" y="24"/>
                  </a:lnTo>
                  <a:lnTo>
                    <a:pt x="51" y="7"/>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22"/>
            <p:cNvSpPr>
              <a:spLocks/>
            </p:cNvSpPr>
            <p:nvPr/>
          </p:nvSpPr>
          <p:spPr bwMode="auto">
            <a:xfrm>
              <a:off x="6325290" y="3541328"/>
              <a:ext cx="108292" cy="143733"/>
            </a:xfrm>
            <a:custGeom>
              <a:avLst/>
              <a:gdLst>
                <a:gd name="T0" fmla="*/ 16 w 16"/>
                <a:gd name="T1" fmla="*/ 5 h 21"/>
                <a:gd name="T2" fmla="*/ 2 w 16"/>
                <a:gd name="T3" fmla="*/ 0 h 21"/>
                <a:gd name="T4" fmla="*/ 0 w 16"/>
                <a:gd name="T5" fmla="*/ 21 h 21"/>
                <a:gd name="T6" fmla="*/ 16 w 16"/>
                <a:gd name="T7" fmla="*/ 5 h 21"/>
              </a:gdLst>
              <a:ahLst/>
              <a:cxnLst>
                <a:cxn ang="0">
                  <a:pos x="T0" y="T1"/>
                </a:cxn>
                <a:cxn ang="0">
                  <a:pos x="T2" y="T3"/>
                </a:cxn>
                <a:cxn ang="0">
                  <a:pos x="T4" y="T5"/>
                </a:cxn>
                <a:cxn ang="0">
                  <a:pos x="T6" y="T7"/>
                </a:cxn>
              </a:cxnLst>
              <a:rect l="0" t="0" r="r" b="b"/>
              <a:pathLst>
                <a:path w="16" h="21">
                  <a:moveTo>
                    <a:pt x="16" y="5"/>
                  </a:moveTo>
                  <a:cubicBezTo>
                    <a:pt x="2" y="0"/>
                    <a:pt x="2" y="0"/>
                    <a:pt x="2" y="0"/>
                  </a:cubicBezTo>
                  <a:cubicBezTo>
                    <a:pt x="2" y="0"/>
                    <a:pt x="1" y="17"/>
                    <a:pt x="0" y="21"/>
                  </a:cubicBezTo>
                  <a:lnTo>
                    <a:pt x="16" y="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23"/>
            <p:cNvSpPr>
              <a:spLocks/>
            </p:cNvSpPr>
            <p:nvPr/>
          </p:nvSpPr>
          <p:spPr bwMode="auto">
            <a:xfrm>
              <a:off x="5506211" y="3303086"/>
              <a:ext cx="832862" cy="675346"/>
            </a:xfrm>
            <a:custGeom>
              <a:avLst/>
              <a:gdLst>
                <a:gd name="T0" fmla="*/ 61 w 123"/>
                <a:gd name="T1" fmla="*/ 99 h 99"/>
                <a:gd name="T2" fmla="*/ 0 w 123"/>
                <a:gd name="T3" fmla="*/ 44 h 99"/>
                <a:gd name="T4" fmla="*/ 0 w 123"/>
                <a:gd name="T5" fmla="*/ 0 h 99"/>
                <a:gd name="T6" fmla="*/ 123 w 123"/>
                <a:gd name="T7" fmla="*/ 0 h 99"/>
                <a:gd name="T8" fmla="*/ 123 w 123"/>
                <a:gd name="T9" fmla="*/ 44 h 99"/>
                <a:gd name="T10" fmla="*/ 61 w 123"/>
                <a:gd name="T11" fmla="*/ 99 h 99"/>
              </a:gdLst>
              <a:ahLst/>
              <a:cxnLst>
                <a:cxn ang="0">
                  <a:pos x="T0" y="T1"/>
                </a:cxn>
                <a:cxn ang="0">
                  <a:pos x="T2" y="T3"/>
                </a:cxn>
                <a:cxn ang="0">
                  <a:pos x="T4" y="T5"/>
                </a:cxn>
                <a:cxn ang="0">
                  <a:pos x="T6" y="T7"/>
                </a:cxn>
                <a:cxn ang="0">
                  <a:pos x="T8" y="T9"/>
                </a:cxn>
                <a:cxn ang="0">
                  <a:pos x="T10" y="T11"/>
                </a:cxn>
              </a:cxnLst>
              <a:rect l="0" t="0" r="r" b="b"/>
              <a:pathLst>
                <a:path w="123" h="99">
                  <a:moveTo>
                    <a:pt x="61" y="99"/>
                  </a:moveTo>
                  <a:cubicBezTo>
                    <a:pt x="27" y="99"/>
                    <a:pt x="0" y="78"/>
                    <a:pt x="0" y="44"/>
                  </a:cubicBezTo>
                  <a:cubicBezTo>
                    <a:pt x="0" y="0"/>
                    <a:pt x="0" y="0"/>
                    <a:pt x="0" y="0"/>
                  </a:cubicBezTo>
                  <a:cubicBezTo>
                    <a:pt x="123" y="0"/>
                    <a:pt x="123" y="0"/>
                    <a:pt x="123" y="0"/>
                  </a:cubicBezTo>
                  <a:cubicBezTo>
                    <a:pt x="123" y="44"/>
                    <a:pt x="123" y="44"/>
                    <a:pt x="123" y="44"/>
                  </a:cubicBezTo>
                  <a:cubicBezTo>
                    <a:pt x="123" y="78"/>
                    <a:pt x="95" y="99"/>
                    <a:pt x="61" y="9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24"/>
            <p:cNvSpPr>
              <a:spLocks/>
            </p:cNvSpPr>
            <p:nvPr/>
          </p:nvSpPr>
          <p:spPr bwMode="auto">
            <a:xfrm>
              <a:off x="5128174" y="2448566"/>
              <a:ext cx="1555463" cy="470577"/>
            </a:xfrm>
            <a:custGeom>
              <a:avLst/>
              <a:gdLst>
                <a:gd name="T0" fmla="*/ 230 w 230"/>
                <a:gd name="T1" fmla="*/ 52 h 69"/>
                <a:gd name="T2" fmla="*/ 219 w 230"/>
                <a:gd name="T3" fmla="*/ 69 h 69"/>
                <a:gd name="T4" fmla="*/ 12 w 230"/>
                <a:gd name="T5" fmla="*/ 69 h 69"/>
                <a:gd name="T6" fmla="*/ 0 w 230"/>
                <a:gd name="T7" fmla="*/ 52 h 69"/>
                <a:gd name="T8" fmla="*/ 0 w 230"/>
                <a:gd name="T9" fmla="*/ 16 h 69"/>
                <a:gd name="T10" fmla="*/ 12 w 230"/>
                <a:gd name="T11" fmla="*/ 0 h 69"/>
                <a:gd name="T12" fmla="*/ 219 w 230"/>
                <a:gd name="T13" fmla="*/ 0 h 69"/>
                <a:gd name="T14" fmla="*/ 230 w 230"/>
                <a:gd name="T15" fmla="*/ 16 h 69"/>
                <a:gd name="T16" fmla="*/ 230 w 230"/>
                <a:gd name="T17"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69">
                  <a:moveTo>
                    <a:pt x="230" y="52"/>
                  </a:moveTo>
                  <a:cubicBezTo>
                    <a:pt x="230" y="61"/>
                    <a:pt x="225" y="69"/>
                    <a:pt x="219" y="69"/>
                  </a:cubicBezTo>
                  <a:cubicBezTo>
                    <a:pt x="12" y="69"/>
                    <a:pt x="12" y="69"/>
                    <a:pt x="12" y="69"/>
                  </a:cubicBezTo>
                  <a:cubicBezTo>
                    <a:pt x="5" y="69"/>
                    <a:pt x="0" y="61"/>
                    <a:pt x="0" y="52"/>
                  </a:cubicBezTo>
                  <a:cubicBezTo>
                    <a:pt x="0" y="16"/>
                    <a:pt x="0" y="16"/>
                    <a:pt x="0" y="16"/>
                  </a:cubicBezTo>
                  <a:cubicBezTo>
                    <a:pt x="0" y="7"/>
                    <a:pt x="5" y="0"/>
                    <a:pt x="12" y="0"/>
                  </a:cubicBezTo>
                  <a:cubicBezTo>
                    <a:pt x="219" y="0"/>
                    <a:pt x="219" y="0"/>
                    <a:pt x="219" y="0"/>
                  </a:cubicBezTo>
                  <a:cubicBezTo>
                    <a:pt x="225" y="0"/>
                    <a:pt x="230" y="7"/>
                    <a:pt x="230" y="16"/>
                  </a:cubicBezTo>
                  <a:lnTo>
                    <a:pt x="230" y="52"/>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25"/>
            <p:cNvSpPr>
              <a:spLocks/>
            </p:cNvSpPr>
            <p:nvPr/>
          </p:nvSpPr>
          <p:spPr bwMode="auto">
            <a:xfrm>
              <a:off x="5283720" y="2127629"/>
              <a:ext cx="1277842" cy="1427482"/>
            </a:xfrm>
            <a:custGeom>
              <a:avLst/>
              <a:gdLst>
                <a:gd name="T0" fmla="*/ 0 w 189"/>
                <a:gd name="T1" fmla="*/ 0 h 209"/>
                <a:gd name="T2" fmla="*/ 0 w 189"/>
                <a:gd name="T3" fmla="*/ 155 h 209"/>
                <a:gd name="T4" fmla="*/ 22 w 189"/>
                <a:gd name="T5" fmla="*/ 191 h 209"/>
                <a:gd name="T6" fmla="*/ 33 w 189"/>
                <a:gd name="T7" fmla="*/ 196 h 209"/>
                <a:gd name="T8" fmla="*/ 37 w 189"/>
                <a:gd name="T9" fmla="*/ 198 h 209"/>
                <a:gd name="T10" fmla="*/ 47 w 189"/>
                <a:gd name="T11" fmla="*/ 202 h 209"/>
                <a:gd name="T12" fmla="*/ 54 w 189"/>
                <a:gd name="T13" fmla="*/ 204 h 209"/>
                <a:gd name="T14" fmla="*/ 63 w 189"/>
                <a:gd name="T15" fmla="*/ 206 h 209"/>
                <a:gd name="T16" fmla="*/ 94 w 189"/>
                <a:gd name="T17" fmla="*/ 209 h 209"/>
                <a:gd name="T18" fmla="*/ 134 w 189"/>
                <a:gd name="T19" fmla="*/ 204 h 209"/>
                <a:gd name="T20" fmla="*/ 135 w 189"/>
                <a:gd name="T21" fmla="*/ 204 h 209"/>
                <a:gd name="T22" fmla="*/ 142 w 189"/>
                <a:gd name="T23" fmla="*/ 201 h 209"/>
                <a:gd name="T24" fmla="*/ 148 w 189"/>
                <a:gd name="T25" fmla="*/ 200 h 209"/>
                <a:gd name="T26" fmla="*/ 148 w 189"/>
                <a:gd name="T27" fmla="*/ 199 h 209"/>
                <a:gd name="T28" fmla="*/ 156 w 189"/>
                <a:gd name="T29" fmla="*/ 196 h 209"/>
                <a:gd name="T30" fmla="*/ 167 w 189"/>
                <a:gd name="T31" fmla="*/ 191 h 209"/>
                <a:gd name="T32" fmla="*/ 189 w 189"/>
                <a:gd name="T33" fmla="*/ 155 h 209"/>
                <a:gd name="T34" fmla="*/ 189 w 189"/>
                <a:gd name="T35" fmla="*/ 0 h 209"/>
                <a:gd name="T36" fmla="*/ 0 w 189"/>
                <a:gd name="T3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209">
                  <a:moveTo>
                    <a:pt x="0" y="0"/>
                  </a:moveTo>
                  <a:cubicBezTo>
                    <a:pt x="0" y="155"/>
                    <a:pt x="0" y="155"/>
                    <a:pt x="0" y="155"/>
                  </a:cubicBezTo>
                  <a:cubicBezTo>
                    <a:pt x="0" y="171"/>
                    <a:pt x="9" y="185"/>
                    <a:pt x="22" y="191"/>
                  </a:cubicBezTo>
                  <a:cubicBezTo>
                    <a:pt x="26" y="193"/>
                    <a:pt x="29" y="195"/>
                    <a:pt x="33" y="196"/>
                  </a:cubicBezTo>
                  <a:cubicBezTo>
                    <a:pt x="34" y="197"/>
                    <a:pt x="35" y="197"/>
                    <a:pt x="37" y="198"/>
                  </a:cubicBezTo>
                  <a:cubicBezTo>
                    <a:pt x="40" y="199"/>
                    <a:pt x="44" y="200"/>
                    <a:pt x="47" y="202"/>
                  </a:cubicBezTo>
                  <a:cubicBezTo>
                    <a:pt x="50" y="202"/>
                    <a:pt x="52" y="203"/>
                    <a:pt x="54" y="204"/>
                  </a:cubicBezTo>
                  <a:cubicBezTo>
                    <a:pt x="57" y="204"/>
                    <a:pt x="60" y="205"/>
                    <a:pt x="63" y="206"/>
                  </a:cubicBezTo>
                  <a:cubicBezTo>
                    <a:pt x="73" y="208"/>
                    <a:pt x="84" y="209"/>
                    <a:pt x="94" y="209"/>
                  </a:cubicBezTo>
                  <a:cubicBezTo>
                    <a:pt x="108" y="209"/>
                    <a:pt x="121" y="207"/>
                    <a:pt x="134" y="204"/>
                  </a:cubicBezTo>
                  <a:cubicBezTo>
                    <a:pt x="134" y="204"/>
                    <a:pt x="134" y="204"/>
                    <a:pt x="135" y="204"/>
                  </a:cubicBezTo>
                  <a:cubicBezTo>
                    <a:pt x="137" y="203"/>
                    <a:pt x="140" y="202"/>
                    <a:pt x="142" y="201"/>
                  </a:cubicBezTo>
                  <a:cubicBezTo>
                    <a:pt x="144" y="201"/>
                    <a:pt x="146" y="200"/>
                    <a:pt x="148" y="200"/>
                  </a:cubicBezTo>
                  <a:cubicBezTo>
                    <a:pt x="148" y="200"/>
                    <a:pt x="148" y="200"/>
                    <a:pt x="148" y="199"/>
                  </a:cubicBezTo>
                  <a:cubicBezTo>
                    <a:pt x="151" y="198"/>
                    <a:pt x="154" y="197"/>
                    <a:pt x="156" y="196"/>
                  </a:cubicBezTo>
                  <a:cubicBezTo>
                    <a:pt x="160" y="195"/>
                    <a:pt x="164" y="193"/>
                    <a:pt x="167" y="191"/>
                  </a:cubicBezTo>
                  <a:cubicBezTo>
                    <a:pt x="181" y="185"/>
                    <a:pt x="189" y="171"/>
                    <a:pt x="189" y="155"/>
                  </a:cubicBezTo>
                  <a:cubicBezTo>
                    <a:pt x="189" y="0"/>
                    <a:pt x="189" y="0"/>
                    <a:pt x="189" y="0"/>
                  </a:cubicBez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26"/>
            <p:cNvSpPr>
              <a:spLocks/>
            </p:cNvSpPr>
            <p:nvPr/>
          </p:nvSpPr>
          <p:spPr bwMode="auto">
            <a:xfrm>
              <a:off x="5283720" y="1533009"/>
              <a:ext cx="1277842" cy="1236494"/>
            </a:xfrm>
            <a:custGeom>
              <a:avLst/>
              <a:gdLst>
                <a:gd name="T0" fmla="*/ 189 w 189"/>
                <a:gd name="T1" fmla="*/ 75 h 181"/>
                <a:gd name="T2" fmla="*/ 189 w 189"/>
                <a:gd name="T3" fmla="*/ 181 h 181"/>
                <a:gd name="T4" fmla="*/ 175 w 189"/>
                <a:gd name="T5" fmla="*/ 173 h 181"/>
                <a:gd name="T6" fmla="*/ 172 w 189"/>
                <a:gd name="T7" fmla="*/ 113 h 181"/>
                <a:gd name="T8" fmla="*/ 19 w 189"/>
                <a:gd name="T9" fmla="*/ 91 h 181"/>
                <a:gd name="T10" fmla="*/ 13 w 189"/>
                <a:gd name="T11" fmla="*/ 173 h 181"/>
                <a:gd name="T12" fmla="*/ 0 w 189"/>
                <a:gd name="T13" fmla="*/ 173 h 181"/>
                <a:gd name="T14" fmla="*/ 0 w 189"/>
                <a:gd name="T15" fmla="*/ 75 h 181"/>
                <a:gd name="T16" fmla="*/ 87 w 189"/>
                <a:gd name="T17" fmla="*/ 0 h 181"/>
                <a:gd name="T18" fmla="*/ 103 w 189"/>
                <a:gd name="T19" fmla="*/ 0 h 181"/>
                <a:gd name="T20" fmla="*/ 189 w 189"/>
                <a:gd name="T21" fmla="*/ 7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181">
                  <a:moveTo>
                    <a:pt x="189" y="75"/>
                  </a:moveTo>
                  <a:cubicBezTo>
                    <a:pt x="189" y="181"/>
                    <a:pt x="189" y="181"/>
                    <a:pt x="189" y="181"/>
                  </a:cubicBezTo>
                  <a:cubicBezTo>
                    <a:pt x="175" y="173"/>
                    <a:pt x="175" y="173"/>
                    <a:pt x="175" y="173"/>
                  </a:cubicBezTo>
                  <a:cubicBezTo>
                    <a:pt x="172" y="113"/>
                    <a:pt x="172" y="113"/>
                    <a:pt x="172" y="113"/>
                  </a:cubicBezTo>
                  <a:cubicBezTo>
                    <a:pt x="121" y="121"/>
                    <a:pt x="62" y="114"/>
                    <a:pt x="19" y="91"/>
                  </a:cubicBezTo>
                  <a:cubicBezTo>
                    <a:pt x="13" y="173"/>
                    <a:pt x="13" y="173"/>
                    <a:pt x="13" y="173"/>
                  </a:cubicBezTo>
                  <a:cubicBezTo>
                    <a:pt x="0" y="173"/>
                    <a:pt x="0" y="173"/>
                    <a:pt x="0" y="173"/>
                  </a:cubicBezTo>
                  <a:cubicBezTo>
                    <a:pt x="0" y="75"/>
                    <a:pt x="0" y="75"/>
                    <a:pt x="0" y="75"/>
                  </a:cubicBezTo>
                  <a:cubicBezTo>
                    <a:pt x="0" y="26"/>
                    <a:pt x="39" y="0"/>
                    <a:pt x="87" y="0"/>
                  </a:cubicBezTo>
                  <a:cubicBezTo>
                    <a:pt x="103" y="0"/>
                    <a:pt x="103" y="0"/>
                    <a:pt x="103" y="0"/>
                  </a:cubicBezTo>
                  <a:cubicBezTo>
                    <a:pt x="151" y="0"/>
                    <a:pt x="189" y="26"/>
                    <a:pt x="189" y="7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Oval 27"/>
            <p:cNvSpPr>
              <a:spLocks noChangeArrowheads="1"/>
            </p:cNvSpPr>
            <p:nvPr/>
          </p:nvSpPr>
          <p:spPr bwMode="auto">
            <a:xfrm>
              <a:off x="5586937" y="2489914"/>
              <a:ext cx="108292" cy="108292"/>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Oval 28"/>
            <p:cNvSpPr>
              <a:spLocks noChangeArrowheads="1"/>
            </p:cNvSpPr>
            <p:nvPr/>
          </p:nvSpPr>
          <p:spPr bwMode="auto">
            <a:xfrm>
              <a:off x="6142178" y="2489914"/>
              <a:ext cx="108292" cy="108292"/>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29"/>
            <p:cNvSpPr>
              <a:spLocks/>
            </p:cNvSpPr>
            <p:nvPr/>
          </p:nvSpPr>
          <p:spPr bwMode="auto">
            <a:xfrm>
              <a:off x="5506211" y="3472415"/>
              <a:ext cx="832862" cy="157515"/>
            </a:xfrm>
            <a:custGeom>
              <a:avLst/>
              <a:gdLst>
                <a:gd name="T0" fmla="*/ 0 w 123"/>
                <a:gd name="T1" fmla="*/ 11 h 23"/>
                <a:gd name="T2" fmla="*/ 1 w 123"/>
                <a:gd name="T3" fmla="*/ 12 h 23"/>
                <a:gd name="T4" fmla="*/ 18 w 123"/>
                <a:gd name="T5" fmla="*/ 17 h 23"/>
                <a:gd name="T6" fmla="*/ 62 w 123"/>
                <a:gd name="T7" fmla="*/ 23 h 23"/>
                <a:gd name="T8" fmla="*/ 105 w 123"/>
                <a:gd name="T9" fmla="*/ 17 h 23"/>
                <a:gd name="T10" fmla="*/ 123 w 123"/>
                <a:gd name="T11" fmla="*/ 11 h 23"/>
                <a:gd name="T12" fmla="*/ 123 w 123"/>
                <a:gd name="T13" fmla="*/ 0 h 23"/>
                <a:gd name="T14" fmla="*/ 105 w 123"/>
                <a:gd name="T15" fmla="*/ 5 h 23"/>
                <a:gd name="T16" fmla="*/ 62 w 123"/>
                <a:gd name="T17" fmla="*/ 11 h 23"/>
                <a:gd name="T18" fmla="*/ 18 w 123"/>
                <a:gd name="T19" fmla="*/ 5 h 23"/>
                <a:gd name="T20" fmla="*/ 0 w 123"/>
                <a:gd name="T21" fmla="*/ 0 h 23"/>
                <a:gd name="T22" fmla="*/ 0 w 123"/>
                <a:gd name="T23"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23">
                  <a:moveTo>
                    <a:pt x="0" y="11"/>
                  </a:moveTo>
                  <a:cubicBezTo>
                    <a:pt x="0" y="11"/>
                    <a:pt x="1" y="11"/>
                    <a:pt x="1" y="12"/>
                  </a:cubicBezTo>
                  <a:cubicBezTo>
                    <a:pt x="7" y="14"/>
                    <a:pt x="12" y="16"/>
                    <a:pt x="18" y="17"/>
                  </a:cubicBezTo>
                  <a:cubicBezTo>
                    <a:pt x="32" y="21"/>
                    <a:pt x="47" y="23"/>
                    <a:pt x="62" y="23"/>
                  </a:cubicBezTo>
                  <a:cubicBezTo>
                    <a:pt x="76" y="23"/>
                    <a:pt x="91" y="21"/>
                    <a:pt x="105" y="17"/>
                  </a:cubicBezTo>
                  <a:cubicBezTo>
                    <a:pt x="111" y="16"/>
                    <a:pt x="117" y="14"/>
                    <a:pt x="123" y="11"/>
                  </a:cubicBezTo>
                  <a:cubicBezTo>
                    <a:pt x="123" y="0"/>
                    <a:pt x="123" y="0"/>
                    <a:pt x="123" y="0"/>
                  </a:cubicBezTo>
                  <a:cubicBezTo>
                    <a:pt x="123" y="0"/>
                    <a:pt x="111" y="4"/>
                    <a:pt x="105" y="5"/>
                  </a:cubicBezTo>
                  <a:cubicBezTo>
                    <a:pt x="91" y="9"/>
                    <a:pt x="76" y="11"/>
                    <a:pt x="62" y="11"/>
                  </a:cubicBezTo>
                  <a:cubicBezTo>
                    <a:pt x="47" y="11"/>
                    <a:pt x="32" y="9"/>
                    <a:pt x="18" y="5"/>
                  </a:cubicBezTo>
                  <a:cubicBezTo>
                    <a:pt x="12" y="4"/>
                    <a:pt x="6" y="2"/>
                    <a:pt x="0" y="0"/>
                  </a:cubicBezTo>
                  <a:lnTo>
                    <a:pt x="0" y="1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30"/>
            <p:cNvSpPr>
              <a:spLocks/>
            </p:cNvSpPr>
            <p:nvPr/>
          </p:nvSpPr>
          <p:spPr bwMode="auto">
            <a:xfrm>
              <a:off x="5919688" y="2919143"/>
              <a:ext cx="189018" cy="96478"/>
            </a:xfrm>
            <a:custGeom>
              <a:avLst/>
              <a:gdLst>
                <a:gd name="T0" fmla="*/ 0 w 28"/>
                <a:gd name="T1" fmla="*/ 0 h 14"/>
                <a:gd name="T2" fmla="*/ 0 w 28"/>
                <a:gd name="T3" fmla="*/ 14 h 14"/>
                <a:gd name="T4" fmla="*/ 8 w 28"/>
                <a:gd name="T5" fmla="*/ 12 h 14"/>
                <a:gd name="T6" fmla="*/ 21 w 28"/>
                <a:gd name="T7" fmla="*/ 7 h 14"/>
                <a:gd name="T8" fmla="*/ 28 w 28"/>
                <a:gd name="T9" fmla="*/ 0 h 14"/>
                <a:gd name="T10" fmla="*/ 0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0" y="0"/>
                  </a:moveTo>
                  <a:cubicBezTo>
                    <a:pt x="0" y="14"/>
                    <a:pt x="0" y="14"/>
                    <a:pt x="0" y="14"/>
                  </a:cubicBezTo>
                  <a:cubicBezTo>
                    <a:pt x="3" y="14"/>
                    <a:pt x="6" y="14"/>
                    <a:pt x="8" y="12"/>
                  </a:cubicBezTo>
                  <a:cubicBezTo>
                    <a:pt x="11" y="9"/>
                    <a:pt x="16" y="7"/>
                    <a:pt x="21" y="7"/>
                  </a:cubicBezTo>
                  <a:cubicBezTo>
                    <a:pt x="25" y="7"/>
                    <a:pt x="28" y="4"/>
                    <a:pt x="28" y="0"/>
                  </a:cubicBez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31"/>
            <p:cNvSpPr>
              <a:spLocks/>
            </p:cNvSpPr>
            <p:nvPr/>
          </p:nvSpPr>
          <p:spPr bwMode="auto">
            <a:xfrm>
              <a:off x="5736577" y="2919143"/>
              <a:ext cx="183111" cy="96478"/>
            </a:xfrm>
            <a:custGeom>
              <a:avLst/>
              <a:gdLst>
                <a:gd name="T0" fmla="*/ 27 w 27"/>
                <a:gd name="T1" fmla="*/ 0 h 14"/>
                <a:gd name="T2" fmla="*/ 27 w 27"/>
                <a:gd name="T3" fmla="*/ 14 h 14"/>
                <a:gd name="T4" fmla="*/ 19 w 27"/>
                <a:gd name="T5" fmla="*/ 12 h 14"/>
                <a:gd name="T6" fmla="*/ 6 w 27"/>
                <a:gd name="T7" fmla="*/ 7 h 14"/>
                <a:gd name="T8" fmla="*/ 0 w 27"/>
                <a:gd name="T9" fmla="*/ 0 h 14"/>
                <a:gd name="T10" fmla="*/ 27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27" y="0"/>
                  </a:moveTo>
                  <a:cubicBezTo>
                    <a:pt x="27" y="14"/>
                    <a:pt x="27" y="14"/>
                    <a:pt x="27" y="14"/>
                  </a:cubicBezTo>
                  <a:cubicBezTo>
                    <a:pt x="25" y="14"/>
                    <a:pt x="22" y="14"/>
                    <a:pt x="19" y="12"/>
                  </a:cubicBezTo>
                  <a:cubicBezTo>
                    <a:pt x="17" y="9"/>
                    <a:pt x="12" y="7"/>
                    <a:pt x="6" y="7"/>
                  </a:cubicBezTo>
                  <a:cubicBezTo>
                    <a:pt x="3" y="7"/>
                    <a:pt x="0" y="4"/>
                    <a:pt x="0" y="0"/>
                  </a:cubicBezTo>
                  <a:lnTo>
                    <a:pt x="27"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32"/>
            <p:cNvSpPr>
              <a:spLocks/>
            </p:cNvSpPr>
            <p:nvPr/>
          </p:nvSpPr>
          <p:spPr bwMode="auto">
            <a:xfrm>
              <a:off x="5736577" y="2550951"/>
              <a:ext cx="183111" cy="368192"/>
            </a:xfrm>
            <a:custGeom>
              <a:avLst/>
              <a:gdLst>
                <a:gd name="T0" fmla="*/ 27 w 27"/>
                <a:gd name="T1" fmla="*/ 0 h 54"/>
                <a:gd name="T2" fmla="*/ 27 w 27"/>
                <a:gd name="T3" fmla="*/ 54 h 54"/>
                <a:gd name="T4" fmla="*/ 0 w 27"/>
                <a:gd name="T5" fmla="*/ 54 h 54"/>
                <a:gd name="T6" fmla="*/ 6 w 27"/>
                <a:gd name="T7" fmla="*/ 48 h 54"/>
                <a:gd name="T8" fmla="*/ 7 w 27"/>
                <a:gd name="T9" fmla="*/ 48 h 54"/>
                <a:gd name="T10" fmla="*/ 17 w 27"/>
                <a:gd name="T11" fmla="*/ 11 h 54"/>
                <a:gd name="T12" fmla="*/ 27 w 27"/>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27" h="54">
                  <a:moveTo>
                    <a:pt x="27" y="0"/>
                  </a:moveTo>
                  <a:cubicBezTo>
                    <a:pt x="27" y="0"/>
                    <a:pt x="27" y="54"/>
                    <a:pt x="27" y="54"/>
                  </a:cubicBezTo>
                  <a:cubicBezTo>
                    <a:pt x="0" y="54"/>
                    <a:pt x="0" y="54"/>
                    <a:pt x="0" y="54"/>
                  </a:cubicBezTo>
                  <a:cubicBezTo>
                    <a:pt x="0" y="51"/>
                    <a:pt x="3" y="48"/>
                    <a:pt x="6" y="48"/>
                  </a:cubicBezTo>
                  <a:cubicBezTo>
                    <a:pt x="7" y="48"/>
                    <a:pt x="7" y="48"/>
                    <a:pt x="7" y="48"/>
                  </a:cubicBezTo>
                  <a:cubicBezTo>
                    <a:pt x="12" y="42"/>
                    <a:pt x="17" y="22"/>
                    <a:pt x="17" y="11"/>
                  </a:cubicBezTo>
                  <a:cubicBezTo>
                    <a:pt x="17" y="2"/>
                    <a:pt x="25" y="0"/>
                    <a:pt x="27"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33"/>
            <p:cNvSpPr>
              <a:spLocks/>
            </p:cNvSpPr>
            <p:nvPr/>
          </p:nvSpPr>
          <p:spPr bwMode="auto">
            <a:xfrm>
              <a:off x="5703105" y="3151478"/>
              <a:ext cx="439074" cy="82695"/>
            </a:xfrm>
            <a:custGeom>
              <a:avLst/>
              <a:gdLst>
                <a:gd name="T0" fmla="*/ 32 w 65"/>
                <a:gd name="T1" fmla="*/ 12 h 12"/>
                <a:gd name="T2" fmla="*/ 3 w 65"/>
                <a:gd name="T3" fmla="*/ 9 h 12"/>
                <a:gd name="T4" fmla="*/ 0 w 65"/>
                <a:gd name="T5" fmla="*/ 4 h 12"/>
                <a:gd name="T6" fmla="*/ 5 w 65"/>
                <a:gd name="T7" fmla="*/ 1 h 12"/>
                <a:gd name="T8" fmla="*/ 60 w 65"/>
                <a:gd name="T9" fmla="*/ 1 h 12"/>
                <a:gd name="T10" fmla="*/ 65 w 65"/>
                <a:gd name="T11" fmla="*/ 4 h 12"/>
                <a:gd name="T12" fmla="*/ 62 w 65"/>
                <a:gd name="T13" fmla="*/ 9 h 12"/>
                <a:gd name="T14" fmla="*/ 32 w 65"/>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2">
                  <a:moveTo>
                    <a:pt x="32" y="12"/>
                  </a:moveTo>
                  <a:cubicBezTo>
                    <a:pt x="23" y="12"/>
                    <a:pt x="14" y="11"/>
                    <a:pt x="3" y="9"/>
                  </a:cubicBezTo>
                  <a:cubicBezTo>
                    <a:pt x="1" y="8"/>
                    <a:pt x="0" y="6"/>
                    <a:pt x="0" y="4"/>
                  </a:cubicBezTo>
                  <a:cubicBezTo>
                    <a:pt x="1" y="2"/>
                    <a:pt x="3" y="0"/>
                    <a:pt x="5" y="1"/>
                  </a:cubicBezTo>
                  <a:cubicBezTo>
                    <a:pt x="26" y="5"/>
                    <a:pt x="39" y="5"/>
                    <a:pt x="60" y="1"/>
                  </a:cubicBezTo>
                  <a:cubicBezTo>
                    <a:pt x="62" y="0"/>
                    <a:pt x="64" y="2"/>
                    <a:pt x="65" y="4"/>
                  </a:cubicBezTo>
                  <a:cubicBezTo>
                    <a:pt x="65" y="6"/>
                    <a:pt x="64" y="8"/>
                    <a:pt x="62" y="9"/>
                  </a:cubicBezTo>
                  <a:cubicBezTo>
                    <a:pt x="51" y="11"/>
                    <a:pt x="42" y="12"/>
                    <a:pt x="32" y="1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Rectangle 34"/>
            <p:cNvSpPr>
              <a:spLocks noChangeArrowheads="1"/>
            </p:cNvSpPr>
            <p:nvPr/>
          </p:nvSpPr>
          <p:spPr bwMode="auto">
            <a:xfrm>
              <a:off x="5844868" y="3289304"/>
              <a:ext cx="149639" cy="259900"/>
            </a:xfrm>
            <a:prstGeom prst="rect">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35"/>
            <p:cNvSpPr>
              <a:spLocks/>
            </p:cNvSpPr>
            <p:nvPr/>
          </p:nvSpPr>
          <p:spPr bwMode="auto">
            <a:xfrm>
              <a:off x="5269938" y="2426908"/>
              <a:ext cx="1313283" cy="376068"/>
            </a:xfrm>
            <a:custGeom>
              <a:avLst/>
              <a:gdLst>
                <a:gd name="T0" fmla="*/ 192 w 194"/>
                <a:gd name="T1" fmla="*/ 4 h 55"/>
                <a:gd name="T2" fmla="*/ 191 w 194"/>
                <a:gd name="T3" fmla="*/ 4 h 55"/>
                <a:gd name="T4" fmla="*/ 186 w 194"/>
                <a:gd name="T5" fmla="*/ 3 h 55"/>
                <a:gd name="T6" fmla="*/ 175 w 194"/>
                <a:gd name="T7" fmla="*/ 1 h 55"/>
                <a:gd name="T8" fmla="*/ 153 w 194"/>
                <a:gd name="T9" fmla="*/ 0 h 55"/>
                <a:gd name="T10" fmla="*/ 120 w 194"/>
                <a:gd name="T11" fmla="*/ 3 h 55"/>
                <a:gd name="T12" fmla="*/ 107 w 194"/>
                <a:gd name="T13" fmla="*/ 5 h 55"/>
                <a:gd name="T14" fmla="*/ 97 w 194"/>
                <a:gd name="T15" fmla="*/ 5 h 55"/>
                <a:gd name="T16" fmla="*/ 87 w 194"/>
                <a:gd name="T17" fmla="*/ 5 h 55"/>
                <a:gd name="T18" fmla="*/ 74 w 194"/>
                <a:gd name="T19" fmla="*/ 3 h 55"/>
                <a:gd name="T20" fmla="*/ 42 w 194"/>
                <a:gd name="T21" fmla="*/ 0 h 55"/>
                <a:gd name="T22" fmla="*/ 18 w 194"/>
                <a:gd name="T23" fmla="*/ 1 h 55"/>
                <a:gd name="T24" fmla="*/ 8 w 194"/>
                <a:gd name="T25" fmla="*/ 3 h 55"/>
                <a:gd name="T26" fmla="*/ 3 w 194"/>
                <a:gd name="T27" fmla="*/ 4 h 55"/>
                <a:gd name="T28" fmla="*/ 2 w 194"/>
                <a:gd name="T29" fmla="*/ 4 h 55"/>
                <a:gd name="T30" fmla="*/ 0 w 194"/>
                <a:gd name="T31" fmla="*/ 7 h 55"/>
                <a:gd name="T32" fmla="*/ 0 w 194"/>
                <a:gd name="T33" fmla="*/ 14 h 55"/>
                <a:gd name="T34" fmla="*/ 2 w 194"/>
                <a:gd name="T35" fmla="*/ 16 h 55"/>
                <a:gd name="T36" fmla="*/ 5 w 194"/>
                <a:gd name="T37" fmla="*/ 18 h 55"/>
                <a:gd name="T38" fmla="*/ 11 w 194"/>
                <a:gd name="T39" fmla="*/ 39 h 55"/>
                <a:gd name="T40" fmla="*/ 12 w 194"/>
                <a:gd name="T41" fmla="*/ 42 h 55"/>
                <a:gd name="T42" fmla="*/ 17 w 194"/>
                <a:gd name="T43" fmla="*/ 48 h 55"/>
                <a:gd name="T44" fmla="*/ 17 w 194"/>
                <a:gd name="T45" fmla="*/ 48 h 55"/>
                <a:gd name="T46" fmla="*/ 17 w 194"/>
                <a:gd name="T47" fmla="*/ 48 h 55"/>
                <a:gd name="T48" fmla="*/ 42 w 194"/>
                <a:gd name="T49" fmla="*/ 55 h 55"/>
                <a:gd name="T50" fmla="*/ 79 w 194"/>
                <a:gd name="T51" fmla="*/ 41 h 55"/>
                <a:gd name="T52" fmla="*/ 86 w 194"/>
                <a:gd name="T53" fmla="*/ 30 h 55"/>
                <a:gd name="T54" fmla="*/ 93 w 194"/>
                <a:gd name="T55" fmla="*/ 19 h 55"/>
                <a:gd name="T56" fmla="*/ 97 w 194"/>
                <a:gd name="T57" fmla="*/ 18 h 55"/>
                <a:gd name="T58" fmla="*/ 116 w 194"/>
                <a:gd name="T59" fmla="*/ 41 h 55"/>
                <a:gd name="T60" fmla="*/ 152 w 194"/>
                <a:gd name="T61" fmla="*/ 55 h 55"/>
                <a:gd name="T62" fmla="*/ 177 w 194"/>
                <a:gd name="T63" fmla="*/ 48 h 55"/>
                <a:gd name="T64" fmla="*/ 177 w 194"/>
                <a:gd name="T65" fmla="*/ 48 h 55"/>
                <a:gd name="T66" fmla="*/ 181 w 194"/>
                <a:gd name="T67" fmla="*/ 44 h 55"/>
                <a:gd name="T68" fmla="*/ 184 w 194"/>
                <a:gd name="T69" fmla="*/ 39 h 55"/>
                <a:gd name="T70" fmla="*/ 189 w 194"/>
                <a:gd name="T71" fmla="*/ 18 h 55"/>
                <a:gd name="T72" fmla="*/ 191 w 194"/>
                <a:gd name="T73" fmla="*/ 16 h 55"/>
                <a:gd name="T74" fmla="*/ 194 w 194"/>
                <a:gd name="T75" fmla="*/ 14 h 55"/>
                <a:gd name="T76" fmla="*/ 194 w 194"/>
                <a:gd name="T77" fmla="*/ 7 h 55"/>
                <a:gd name="T78" fmla="*/ 192 w 194"/>
                <a:gd name="T79"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55">
                  <a:moveTo>
                    <a:pt x="192" y="4"/>
                  </a:moveTo>
                  <a:cubicBezTo>
                    <a:pt x="192" y="4"/>
                    <a:pt x="192" y="4"/>
                    <a:pt x="191" y="4"/>
                  </a:cubicBezTo>
                  <a:cubicBezTo>
                    <a:pt x="191" y="4"/>
                    <a:pt x="189" y="3"/>
                    <a:pt x="186" y="3"/>
                  </a:cubicBezTo>
                  <a:cubicBezTo>
                    <a:pt x="183" y="2"/>
                    <a:pt x="179" y="2"/>
                    <a:pt x="175" y="1"/>
                  </a:cubicBezTo>
                  <a:cubicBezTo>
                    <a:pt x="168" y="0"/>
                    <a:pt x="160" y="0"/>
                    <a:pt x="153" y="0"/>
                  </a:cubicBezTo>
                  <a:cubicBezTo>
                    <a:pt x="142" y="0"/>
                    <a:pt x="130" y="1"/>
                    <a:pt x="120" y="3"/>
                  </a:cubicBezTo>
                  <a:cubicBezTo>
                    <a:pt x="113" y="4"/>
                    <a:pt x="107" y="5"/>
                    <a:pt x="107" y="5"/>
                  </a:cubicBezTo>
                  <a:cubicBezTo>
                    <a:pt x="97" y="5"/>
                    <a:pt x="97" y="5"/>
                    <a:pt x="97" y="5"/>
                  </a:cubicBezTo>
                  <a:cubicBezTo>
                    <a:pt x="87" y="5"/>
                    <a:pt x="87" y="5"/>
                    <a:pt x="87" y="5"/>
                  </a:cubicBezTo>
                  <a:cubicBezTo>
                    <a:pt x="87" y="5"/>
                    <a:pt x="82" y="4"/>
                    <a:pt x="74" y="3"/>
                  </a:cubicBezTo>
                  <a:cubicBezTo>
                    <a:pt x="65" y="1"/>
                    <a:pt x="52" y="0"/>
                    <a:pt x="42" y="0"/>
                  </a:cubicBezTo>
                  <a:cubicBezTo>
                    <a:pt x="34" y="0"/>
                    <a:pt x="25" y="0"/>
                    <a:pt x="18" y="1"/>
                  </a:cubicBezTo>
                  <a:cubicBezTo>
                    <a:pt x="14" y="2"/>
                    <a:pt x="11" y="2"/>
                    <a:pt x="8" y="3"/>
                  </a:cubicBezTo>
                  <a:cubicBezTo>
                    <a:pt x="5" y="3"/>
                    <a:pt x="3" y="4"/>
                    <a:pt x="3" y="4"/>
                  </a:cubicBezTo>
                  <a:cubicBezTo>
                    <a:pt x="3" y="4"/>
                    <a:pt x="3" y="4"/>
                    <a:pt x="2" y="4"/>
                  </a:cubicBezTo>
                  <a:cubicBezTo>
                    <a:pt x="2" y="4"/>
                    <a:pt x="0" y="5"/>
                    <a:pt x="0" y="7"/>
                  </a:cubicBezTo>
                  <a:cubicBezTo>
                    <a:pt x="0" y="14"/>
                    <a:pt x="0" y="14"/>
                    <a:pt x="0" y="14"/>
                  </a:cubicBezTo>
                  <a:cubicBezTo>
                    <a:pt x="0" y="15"/>
                    <a:pt x="1" y="16"/>
                    <a:pt x="2" y="16"/>
                  </a:cubicBezTo>
                  <a:cubicBezTo>
                    <a:pt x="3" y="16"/>
                    <a:pt x="5" y="17"/>
                    <a:pt x="5" y="18"/>
                  </a:cubicBezTo>
                  <a:cubicBezTo>
                    <a:pt x="7" y="20"/>
                    <a:pt x="9" y="31"/>
                    <a:pt x="11" y="39"/>
                  </a:cubicBezTo>
                  <a:cubicBezTo>
                    <a:pt x="11" y="40"/>
                    <a:pt x="11" y="41"/>
                    <a:pt x="12" y="42"/>
                  </a:cubicBezTo>
                  <a:cubicBezTo>
                    <a:pt x="13" y="44"/>
                    <a:pt x="15" y="46"/>
                    <a:pt x="17" y="48"/>
                  </a:cubicBezTo>
                  <a:cubicBezTo>
                    <a:pt x="17" y="48"/>
                    <a:pt x="17" y="48"/>
                    <a:pt x="17" y="48"/>
                  </a:cubicBezTo>
                  <a:cubicBezTo>
                    <a:pt x="17" y="48"/>
                    <a:pt x="17" y="48"/>
                    <a:pt x="17" y="48"/>
                  </a:cubicBezTo>
                  <a:cubicBezTo>
                    <a:pt x="22" y="52"/>
                    <a:pt x="30" y="55"/>
                    <a:pt x="42" y="55"/>
                  </a:cubicBezTo>
                  <a:cubicBezTo>
                    <a:pt x="61" y="55"/>
                    <a:pt x="70" y="52"/>
                    <a:pt x="79" y="41"/>
                  </a:cubicBezTo>
                  <a:cubicBezTo>
                    <a:pt x="82" y="37"/>
                    <a:pt x="84" y="33"/>
                    <a:pt x="86" y="30"/>
                  </a:cubicBezTo>
                  <a:cubicBezTo>
                    <a:pt x="88" y="25"/>
                    <a:pt x="90" y="21"/>
                    <a:pt x="93" y="19"/>
                  </a:cubicBezTo>
                  <a:cubicBezTo>
                    <a:pt x="94" y="18"/>
                    <a:pt x="95" y="18"/>
                    <a:pt x="97" y="18"/>
                  </a:cubicBezTo>
                  <a:cubicBezTo>
                    <a:pt x="106" y="18"/>
                    <a:pt x="107" y="30"/>
                    <a:pt x="116" y="41"/>
                  </a:cubicBezTo>
                  <a:cubicBezTo>
                    <a:pt x="124" y="52"/>
                    <a:pt x="133" y="55"/>
                    <a:pt x="152" y="55"/>
                  </a:cubicBezTo>
                  <a:cubicBezTo>
                    <a:pt x="164" y="55"/>
                    <a:pt x="172" y="52"/>
                    <a:pt x="177" y="48"/>
                  </a:cubicBezTo>
                  <a:cubicBezTo>
                    <a:pt x="177" y="48"/>
                    <a:pt x="177" y="48"/>
                    <a:pt x="177" y="48"/>
                  </a:cubicBezTo>
                  <a:cubicBezTo>
                    <a:pt x="179" y="47"/>
                    <a:pt x="180" y="46"/>
                    <a:pt x="181" y="44"/>
                  </a:cubicBezTo>
                  <a:cubicBezTo>
                    <a:pt x="183" y="43"/>
                    <a:pt x="183" y="41"/>
                    <a:pt x="184" y="39"/>
                  </a:cubicBezTo>
                  <a:cubicBezTo>
                    <a:pt x="185" y="31"/>
                    <a:pt x="187" y="20"/>
                    <a:pt x="189" y="18"/>
                  </a:cubicBezTo>
                  <a:cubicBezTo>
                    <a:pt x="190" y="17"/>
                    <a:pt x="191" y="17"/>
                    <a:pt x="191" y="16"/>
                  </a:cubicBezTo>
                  <a:cubicBezTo>
                    <a:pt x="193" y="16"/>
                    <a:pt x="194" y="15"/>
                    <a:pt x="194" y="14"/>
                  </a:cubicBezTo>
                  <a:cubicBezTo>
                    <a:pt x="194" y="7"/>
                    <a:pt x="194" y="7"/>
                    <a:pt x="194" y="7"/>
                  </a:cubicBezTo>
                  <a:cubicBezTo>
                    <a:pt x="194" y="4"/>
                    <a:pt x="192" y="4"/>
                    <a:pt x="192" y="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36"/>
            <p:cNvSpPr>
              <a:spLocks/>
            </p:cNvSpPr>
            <p:nvPr/>
          </p:nvSpPr>
          <p:spPr bwMode="auto">
            <a:xfrm>
              <a:off x="5289627" y="2489914"/>
              <a:ext cx="55130" cy="13783"/>
            </a:xfrm>
            <a:custGeom>
              <a:avLst/>
              <a:gdLst>
                <a:gd name="T0" fmla="*/ 4 w 8"/>
                <a:gd name="T1" fmla="*/ 2 h 2"/>
                <a:gd name="T2" fmla="*/ 0 w 8"/>
                <a:gd name="T3" fmla="*/ 1 h 2"/>
                <a:gd name="T4" fmla="*/ 4 w 8"/>
                <a:gd name="T5" fmla="*/ 0 h 2"/>
                <a:gd name="T6" fmla="*/ 8 w 8"/>
                <a:gd name="T7" fmla="*/ 1 h 2"/>
                <a:gd name="T8" fmla="*/ 4 w 8"/>
                <a:gd name="T9" fmla="*/ 2 h 2"/>
              </a:gdLst>
              <a:ahLst/>
              <a:cxnLst>
                <a:cxn ang="0">
                  <a:pos x="T0" y="T1"/>
                </a:cxn>
                <a:cxn ang="0">
                  <a:pos x="T2" y="T3"/>
                </a:cxn>
                <a:cxn ang="0">
                  <a:pos x="T4" y="T5"/>
                </a:cxn>
                <a:cxn ang="0">
                  <a:pos x="T6" y="T7"/>
                </a:cxn>
                <a:cxn ang="0">
                  <a:pos x="T8" y="T9"/>
                </a:cxn>
              </a:cxnLst>
              <a:rect l="0" t="0" r="r" b="b"/>
              <a:pathLst>
                <a:path w="8" h="2">
                  <a:moveTo>
                    <a:pt x="4" y="2"/>
                  </a:moveTo>
                  <a:cubicBezTo>
                    <a:pt x="2" y="2"/>
                    <a:pt x="1" y="2"/>
                    <a:pt x="0" y="1"/>
                  </a:cubicBezTo>
                  <a:cubicBezTo>
                    <a:pt x="1" y="0"/>
                    <a:pt x="2" y="0"/>
                    <a:pt x="4" y="0"/>
                  </a:cubicBezTo>
                  <a:cubicBezTo>
                    <a:pt x="5" y="0"/>
                    <a:pt x="7" y="0"/>
                    <a:pt x="8" y="1"/>
                  </a:cubicBezTo>
                  <a:cubicBezTo>
                    <a:pt x="7" y="2"/>
                    <a:pt x="5" y="2"/>
                    <a:pt x="4" y="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37"/>
            <p:cNvSpPr>
              <a:spLocks/>
            </p:cNvSpPr>
            <p:nvPr/>
          </p:nvSpPr>
          <p:spPr bwMode="auto">
            <a:xfrm>
              <a:off x="6508401" y="2489914"/>
              <a:ext cx="61037" cy="13783"/>
            </a:xfrm>
            <a:custGeom>
              <a:avLst/>
              <a:gdLst>
                <a:gd name="T0" fmla="*/ 5 w 9"/>
                <a:gd name="T1" fmla="*/ 2 h 2"/>
                <a:gd name="T2" fmla="*/ 0 w 9"/>
                <a:gd name="T3" fmla="*/ 1 h 2"/>
                <a:gd name="T4" fmla="*/ 5 w 9"/>
                <a:gd name="T5" fmla="*/ 0 h 2"/>
                <a:gd name="T6" fmla="*/ 9 w 9"/>
                <a:gd name="T7" fmla="*/ 1 h 2"/>
                <a:gd name="T8" fmla="*/ 5 w 9"/>
                <a:gd name="T9" fmla="*/ 2 h 2"/>
              </a:gdLst>
              <a:ahLst/>
              <a:cxnLst>
                <a:cxn ang="0">
                  <a:pos x="T0" y="T1"/>
                </a:cxn>
                <a:cxn ang="0">
                  <a:pos x="T2" y="T3"/>
                </a:cxn>
                <a:cxn ang="0">
                  <a:pos x="T4" y="T5"/>
                </a:cxn>
                <a:cxn ang="0">
                  <a:pos x="T6" y="T7"/>
                </a:cxn>
                <a:cxn ang="0">
                  <a:pos x="T8" y="T9"/>
                </a:cxn>
              </a:cxnLst>
              <a:rect l="0" t="0" r="r" b="b"/>
              <a:pathLst>
                <a:path w="9" h="2">
                  <a:moveTo>
                    <a:pt x="5" y="2"/>
                  </a:moveTo>
                  <a:cubicBezTo>
                    <a:pt x="3" y="2"/>
                    <a:pt x="2" y="2"/>
                    <a:pt x="0" y="1"/>
                  </a:cubicBezTo>
                  <a:cubicBezTo>
                    <a:pt x="2" y="0"/>
                    <a:pt x="3" y="0"/>
                    <a:pt x="5" y="0"/>
                  </a:cubicBezTo>
                  <a:cubicBezTo>
                    <a:pt x="6" y="0"/>
                    <a:pt x="7" y="0"/>
                    <a:pt x="9" y="1"/>
                  </a:cubicBezTo>
                  <a:cubicBezTo>
                    <a:pt x="7" y="2"/>
                    <a:pt x="6" y="2"/>
                    <a:pt x="5" y="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38"/>
            <p:cNvSpPr>
              <a:spLocks/>
            </p:cNvSpPr>
            <p:nvPr/>
          </p:nvSpPr>
          <p:spPr bwMode="auto">
            <a:xfrm>
              <a:off x="5439267" y="3950867"/>
              <a:ext cx="506018" cy="376068"/>
            </a:xfrm>
            <a:custGeom>
              <a:avLst/>
              <a:gdLst>
                <a:gd name="T0" fmla="*/ 7 w 257"/>
                <a:gd name="T1" fmla="*/ 191 h 191"/>
                <a:gd name="T2" fmla="*/ 257 w 257"/>
                <a:gd name="T3" fmla="*/ 14 h 191"/>
                <a:gd name="T4" fmla="*/ 240 w 257"/>
                <a:gd name="T5" fmla="*/ 7 h 191"/>
                <a:gd name="T6" fmla="*/ 110 w 257"/>
                <a:gd name="T7" fmla="*/ 0 h 191"/>
                <a:gd name="T8" fmla="*/ 0 w 257"/>
                <a:gd name="T9" fmla="*/ 129 h 191"/>
                <a:gd name="T10" fmla="*/ 7 w 257"/>
                <a:gd name="T11" fmla="*/ 191 h 191"/>
              </a:gdLst>
              <a:ahLst/>
              <a:cxnLst>
                <a:cxn ang="0">
                  <a:pos x="T0" y="T1"/>
                </a:cxn>
                <a:cxn ang="0">
                  <a:pos x="T2" y="T3"/>
                </a:cxn>
                <a:cxn ang="0">
                  <a:pos x="T4" y="T5"/>
                </a:cxn>
                <a:cxn ang="0">
                  <a:pos x="T6" y="T7"/>
                </a:cxn>
                <a:cxn ang="0">
                  <a:pos x="T8" y="T9"/>
                </a:cxn>
                <a:cxn ang="0">
                  <a:pos x="T10" y="T11"/>
                </a:cxn>
              </a:cxnLst>
              <a:rect l="0" t="0" r="r" b="b"/>
              <a:pathLst>
                <a:path w="257" h="191">
                  <a:moveTo>
                    <a:pt x="7" y="191"/>
                  </a:moveTo>
                  <a:lnTo>
                    <a:pt x="257" y="14"/>
                  </a:lnTo>
                  <a:lnTo>
                    <a:pt x="240" y="7"/>
                  </a:lnTo>
                  <a:lnTo>
                    <a:pt x="110" y="0"/>
                  </a:lnTo>
                  <a:lnTo>
                    <a:pt x="0" y="129"/>
                  </a:lnTo>
                  <a:lnTo>
                    <a:pt x="7" y="19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39"/>
            <p:cNvSpPr>
              <a:spLocks/>
            </p:cNvSpPr>
            <p:nvPr/>
          </p:nvSpPr>
          <p:spPr bwMode="auto">
            <a:xfrm>
              <a:off x="5905906" y="3958743"/>
              <a:ext cx="507987" cy="376068"/>
            </a:xfrm>
            <a:custGeom>
              <a:avLst/>
              <a:gdLst>
                <a:gd name="T0" fmla="*/ 251 w 258"/>
                <a:gd name="T1" fmla="*/ 191 h 191"/>
                <a:gd name="T2" fmla="*/ 0 w 258"/>
                <a:gd name="T3" fmla="*/ 14 h 191"/>
                <a:gd name="T4" fmla="*/ 17 w 258"/>
                <a:gd name="T5" fmla="*/ 7 h 191"/>
                <a:gd name="T6" fmla="*/ 144 w 258"/>
                <a:gd name="T7" fmla="*/ 0 h 191"/>
                <a:gd name="T8" fmla="*/ 258 w 258"/>
                <a:gd name="T9" fmla="*/ 128 h 191"/>
                <a:gd name="T10" fmla="*/ 251 w 258"/>
                <a:gd name="T11" fmla="*/ 191 h 191"/>
              </a:gdLst>
              <a:ahLst/>
              <a:cxnLst>
                <a:cxn ang="0">
                  <a:pos x="T0" y="T1"/>
                </a:cxn>
                <a:cxn ang="0">
                  <a:pos x="T2" y="T3"/>
                </a:cxn>
                <a:cxn ang="0">
                  <a:pos x="T4" y="T5"/>
                </a:cxn>
                <a:cxn ang="0">
                  <a:pos x="T6" y="T7"/>
                </a:cxn>
                <a:cxn ang="0">
                  <a:pos x="T8" y="T9"/>
                </a:cxn>
                <a:cxn ang="0">
                  <a:pos x="T10" y="T11"/>
                </a:cxn>
              </a:cxnLst>
              <a:rect l="0" t="0" r="r" b="b"/>
              <a:pathLst>
                <a:path w="258" h="191">
                  <a:moveTo>
                    <a:pt x="251" y="191"/>
                  </a:moveTo>
                  <a:lnTo>
                    <a:pt x="0" y="14"/>
                  </a:lnTo>
                  <a:lnTo>
                    <a:pt x="17" y="7"/>
                  </a:lnTo>
                  <a:lnTo>
                    <a:pt x="144" y="0"/>
                  </a:lnTo>
                  <a:lnTo>
                    <a:pt x="258" y="128"/>
                  </a:lnTo>
                  <a:lnTo>
                    <a:pt x="251" y="19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40"/>
            <p:cNvSpPr>
              <a:spLocks/>
            </p:cNvSpPr>
            <p:nvPr/>
          </p:nvSpPr>
          <p:spPr bwMode="auto">
            <a:xfrm>
              <a:off x="5364447" y="3568893"/>
              <a:ext cx="574931" cy="730477"/>
            </a:xfrm>
            <a:custGeom>
              <a:avLst/>
              <a:gdLst>
                <a:gd name="T0" fmla="*/ 9 w 85"/>
                <a:gd name="T1" fmla="*/ 0 h 107"/>
                <a:gd name="T2" fmla="*/ 85 w 85"/>
                <a:gd name="T3" fmla="*/ 56 h 107"/>
                <a:gd name="T4" fmla="*/ 85 w 85"/>
                <a:gd name="T5" fmla="*/ 61 h 107"/>
                <a:gd name="T6" fmla="*/ 12 w 85"/>
                <a:gd name="T7" fmla="*/ 107 h 107"/>
                <a:gd name="T8" fmla="*/ 0 w 85"/>
                <a:gd name="T9" fmla="*/ 4 h 107"/>
                <a:gd name="T10" fmla="*/ 9 w 85"/>
                <a:gd name="T11" fmla="*/ 0 h 107"/>
              </a:gdLst>
              <a:ahLst/>
              <a:cxnLst>
                <a:cxn ang="0">
                  <a:pos x="T0" y="T1"/>
                </a:cxn>
                <a:cxn ang="0">
                  <a:pos x="T2" y="T3"/>
                </a:cxn>
                <a:cxn ang="0">
                  <a:pos x="T4" y="T5"/>
                </a:cxn>
                <a:cxn ang="0">
                  <a:pos x="T6" y="T7"/>
                </a:cxn>
                <a:cxn ang="0">
                  <a:pos x="T8" y="T9"/>
                </a:cxn>
                <a:cxn ang="0">
                  <a:pos x="T10" y="T11"/>
                </a:cxn>
              </a:cxnLst>
              <a:rect l="0" t="0" r="r" b="b"/>
              <a:pathLst>
                <a:path w="85" h="107">
                  <a:moveTo>
                    <a:pt x="9" y="0"/>
                  </a:moveTo>
                  <a:cubicBezTo>
                    <a:pt x="9" y="0"/>
                    <a:pt x="54" y="53"/>
                    <a:pt x="85" y="56"/>
                  </a:cubicBezTo>
                  <a:cubicBezTo>
                    <a:pt x="85" y="61"/>
                    <a:pt x="85" y="61"/>
                    <a:pt x="85" y="61"/>
                  </a:cubicBezTo>
                  <a:cubicBezTo>
                    <a:pt x="85" y="61"/>
                    <a:pt x="36" y="82"/>
                    <a:pt x="12" y="107"/>
                  </a:cubicBezTo>
                  <a:cubicBezTo>
                    <a:pt x="12" y="107"/>
                    <a:pt x="1" y="44"/>
                    <a:pt x="0" y="4"/>
                  </a:cubicBezTo>
                  <a:lnTo>
                    <a:pt x="9"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41"/>
            <p:cNvSpPr>
              <a:spLocks/>
            </p:cNvSpPr>
            <p:nvPr/>
          </p:nvSpPr>
          <p:spPr bwMode="auto">
            <a:xfrm>
              <a:off x="5905906" y="3576769"/>
              <a:ext cx="574931" cy="722601"/>
            </a:xfrm>
            <a:custGeom>
              <a:avLst/>
              <a:gdLst>
                <a:gd name="T0" fmla="*/ 78 w 85"/>
                <a:gd name="T1" fmla="*/ 0 h 106"/>
                <a:gd name="T2" fmla="*/ 0 w 85"/>
                <a:gd name="T3" fmla="*/ 55 h 106"/>
                <a:gd name="T4" fmla="*/ 0 w 85"/>
                <a:gd name="T5" fmla="*/ 60 h 106"/>
                <a:gd name="T6" fmla="*/ 5 w 85"/>
                <a:gd name="T7" fmla="*/ 62 h 106"/>
                <a:gd name="T8" fmla="*/ 73 w 85"/>
                <a:gd name="T9" fmla="*/ 106 h 106"/>
                <a:gd name="T10" fmla="*/ 85 w 85"/>
                <a:gd name="T11" fmla="*/ 3 h 106"/>
                <a:gd name="T12" fmla="*/ 78 w 85"/>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85" h="106">
                  <a:moveTo>
                    <a:pt x="78" y="0"/>
                  </a:moveTo>
                  <a:cubicBezTo>
                    <a:pt x="78" y="0"/>
                    <a:pt x="31" y="52"/>
                    <a:pt x="0" y="55"/>
                  </a:cubicBezTo>
                  <a:cubicBezTo>
                    <a:pt x="0" y="60"/>
                    <a:pt x="0" y="60"/>
                    <a:pt x="0" y="60"/>
                  </a:cubicBezTo>
                  <a:cubicBezTo>
                    <a:pt x="0" y="60"/>
                    <a:pt x="2" y="61"/>
                    <a:pt x="5" y="62"/>
                  </a:cubicBezTo>
                  <a:cubicBezTo>
                    <a:pt x="18" y="68"/>
                    <a:pt x="53" y="86"/>
                    <a:pt x="73" y="106"/>
                  </a:cubicBezTo>
                  <a:cubicBezTo>
                    <a:pt x="73" y="106"/>
                    <a:pt x="84" y="42"/>
                    <a:pt x="85" y="3"/>
                  </a:cubicBezTo>
                  <a:lnTo>
                    <a:pt x="78"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3" name="Title 1"/>
          <p:cNvSpPr>
            <a:spLocks noGrp="1"/>
          </p:cNvSpPr>
          <p:nvPr/>
        </p:nvSpPr>
        <p:spPr>
          <a:xfrm>
            <a:off x="719955" y="2404129"/>
            <a:ext cx="5476240" cy="24032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Segoe UI Light" panose="020B0502040204020203" pitchFamily="34" charset="0"/>
                <a:ea typeface="+mj-ea"/>
                <a:cs typeface="Segoe UI Light" panose="020B0502040204020203" pitchFamily="34" charset="0"/>
              </a:defRPr>
            </a:lvl1pPr>
          </a:lstStyle>
          <a:p>
            <a:pPr algn="l"/>
            <a:r>
              <a:rPr lang="en-US" sz="4000" dirty="0">
                <a:solidFill>
                  <a:srgbClr val="FFFFFF"/>
                </a:solidFill>
                <a:latin typeface="Segoe UI Light" panose="020B0502040204020203" pitchFamily="34" charset="0"/>
                <a:cs typeface="Segoe UI Light" panose="020B0502040204020203" pitchFamily="34" charset="0"/>
              </a:rPr>
              <a:t>Placeholder for Guest Speaker #2 video</a:t>
            </a:r>
            <a:br>
              <a:rPr lang="en-US" sz="4000" dirty="0">
                <a:solidFill>
                  <a:srgbClr val="FFFFFF"/>
                </a:solidFill>
                <a:latin typeface="Segoe UI Light" panose="020B0502040204020203" pitchFamily="34" charset="0"/>
                <a:cs typeface="Segoe UI Light" panose="020B0502040204020203" pitchFamily="34" charset="0"/>
              </a:rPr>
            </a:br>
            <a:endParaRPr lang="en-US" sz="40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89837788"/>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0674" r="30420"/>
          <a:stretch/>
        </p:blipFill>
        <p:spPr>
          <a:xfrm>
            <a:off x="6130806" y="0"/>
            <a:ext cx="6061193" cy="6858000"/>
          </a:xfrm>
          <a:prstGeom prst="rect">
            <a:avLst/>
          </a:prstGeom>
        </p:spPr>
      </p:pic>
      <p:sp>
        <p:nvSpPr>
          <p:cNvPr id="2" name="Title 1"/>
          <p:cNvSpPr>
            <a:spLocks noGrp="1"/>
          </p:cNvSpPr>
          <p:nvPr>
            <p:ph type="ctrTitle"/>
          </p:nvPr>
        </p:nvSpPr>
        <p:spPr>
          <a:xfrm>
            <a:off x="615143" y="2884516"/>
            <a:ext cx="2286554" cy="999519"/>
          </a:xfrm>
        </p:spPr>
        <p:txBody>
          <a:bodyPr/>
          <a:lstStyle/>
          <a:p>
            <a:r>
              <a:rPr lang="en-US" sz="4400" dirty="0"/>
              <a:t>Program</a:t>
            </a:r>
          </a:p>
        </p:txBody>
      </p:sp>
      <p:sp>
        <p:nvSpPr>
          <p:cNvPr id="3" name="Text Placeholder 2"/>
          <p:cNvSpPr>
            <a:spLocks noGrp="1"/>
          </p:cNvSpPr>
          <p:nvPr>
            <p:ph type="body" idx="1"/>
          </p:nvPr>
        </p:nvSpPr>
        <p:spPr>
          <a:xfrm>
            <a:off x="2901697" y="2884516"/>
            <a:ext cx="3739735" cy="999520"/>
          </a:xfrm>
        </p:spPr>
        <p:txBody>
          <a:bodyPr/>
          <a:lstStyle/>
          <a:p>
            <a:r>
              <a:rPr lang="en-US" sz="4400" dirty="0"/>
              <a:t>objectives</a:t>
            </a:r>
          </a:p>
        </p:txBody>
      </p:sp>
      <p:pic>
        <p:nvPicPr>
          <p:cNvPr id="4" name="MS_Pure_Trans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168" y="6144126"/>
            <a:ext cx="609600" cy="609600"/>
          </a:xfrm>
          <a:prstGeom prst="rect">
            <a:avLst/>
          </a:prstGeom>
        </p:spPr>
      </p:pic>
    </p:spTree>
    <p:extLst>
      <p:ext uri="{BB962C8B-B14F-4D97-AF65-F5344CB8AC3E}">
        <p14:creationId xmlns:p14="http://schemas.microsoft.com/office/powerpoint/2010/main" val="9281817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2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3051" r="7747"/>
          <a:stretch/>
        </p:blipFill>
        <p:spPr>
          <a:xfrm>
            <a:off x="6100354" y="0"/>
            <a:ext cx="6091646" cy="6858000"/>
          </a:xfrm>
          <a:prstGeom prst="rect">
            <a:avLst/>
          </a:prstGeom>
        </p:spPr>
      </p:pic>
      <p:sp>
        <p:nvSpPr>
          <p:cNvPr id="9" name="Content Placeholder 4"/>
          <p:cNvSpPr txBox="1">
            <a:spLocks/>
          </p:cNvSpPr>
          <p:nvPr/>
        </p:nvSpPr>
        <p:spPr>
          <a:xfrm>
            <a:off x="636094" y="2201647"/>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Achieve readiness</a:t>
            </a:r>
          </a:p>
        </p:txBody>
      </p:sp>
      <p:sp>
        <p:nvSpPr>
          <p:cNvPr id="10" name="Content Placeholder 4"/>
          <p:cNvSpPr txBox="1">
            <a:spLocks/>
          </p:cNvSpPr>
          <p:nvPr/>
        </p:nvSpPr>
        <p:spPr>
          <a:xfrm>
            <a:off x="639135" y="3060566"/>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Capture best practices</a:t>
            </a:r>
          </a:p>
        </p:txBody>
      </p:sp>
      <p:sp>
        <p:nvSpPr>
          <p:cNvPr id="11" name="Content Placeholder 4"/>
          <p:cNvSpPr txBox="1">
            <a:spLocks/>
          </p:cNvSpPr>
          <p:nvPr/>
        </p:nvSpPr>
        <p:spPr>
          <a:xfrm>
            <a:off x="636094" y="1342728"/>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Promote awareness</a:t>
            </a:r>
          </a:p>
        </p:txBody>
      </p:sp>
      <p:sp>
        <p:nvSpPr>
          <p:cNvPr id="12" name="Content Placeholder 4"/>
          <p:cNvSpPr txBox="1">
            <a:spLocks/>
          </p:cNvSpPr>
          <p:nvPr/>
        </p:nvSpPr>
        <p:spPr>
          <a:xfrm>
            <a:off x="636094" y="3919485"/>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Connect to resources</a:t>
            </a:r>
          </a:p>
        </p:txBody>
      </p:sp>
      <p:sp>
        <p:nvSpPr>
          <p:cNvPr id="13" name="Content Placeholder 4"/>
          <p:cNvSpPr txBox="1">
            <a:spLocks/>
          </p:cNvSpPr>
          <p:nvPr/>
        </p:nvSpPr>
        <p:spPr>
          <a:xfrm>
            <a:off x="636094" y="4778404"/>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Provide support</a:t>
            </a:r>
          </a:p>
        </p:txBody>
      </p:sp>
      <p:sp>
        <p:nvSpPr>
          <p:cNvPr id="18" name="Title 1"/>
          <p:cNvSpPr>
            <a:spLocks noGrp="1"/>
          </p:cNvSpPr>
          <p:nvPr>
            <p:ph type="ctrTitle"/>
          </p:nvPr>
        </p:nvSpPr>
        <p:spPr>
          <a:xfrm>
            <a:off x="615143" y="2884516"/>
            <a:ext cx="2286554" cy="999519"/>
          </a:xfrm>
        </p:spPr>
        <p:txBody>
          <a:bodyPr/>
          <a:lstStyle/>
          <a:p>
            <a:r>
              <a:rPr lang="en-US" sz="4400" b="1" dirty="0"/>
              <a:t>Program</a:t>
            </a:r>
          </a:p>
        </p:txBody>
      </p:sp>
      <p:sp>
        <p:nvSpPr>
          <p:cNvPr id="20" name="Text Placeholder 2"/>
          <p:cNvSpPr txBox="1">
            <a:spLocks/>
          </p:cNvSpPr>
          <p:nvPr/>
        </p:nvSpPr>
        <p:spPr>
          <a:xfrm>
            <a:off x="2901697" y="2884516"/>
            <a:ext cx="3739735" cy="999520"/>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latin typeface="Segoe UI Light" panose="020B0502040204020203" pitchFamily="34" charset="0"/>
                <a:cs typeface="Segoe UI Light" panose="020B0502040204020203" pitchFamily="34" charset="0"/>
              </a:rPr>
              <a:t>objectives</a:t>
            </a:r>
          </a:p>
        </p:txBody>
      </p:sp>
      <p:pic>
        <p:nvPicPr>
          <p:cNvPr id="3" name="06slide_Objectives_29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562" y="6148679"/>
            <a:ext cx="609600" cy="609600"/>
          </a:xfrm>
          <a:prstGeom prst="rect">
            <a:avLst/>
          </a:prstGeom>
        </p:spPr>
      </p:pic>
    </p:spTree>
    <p:extLst>
      <p:ext uri="{BB962C8B-B14F-4D97-AF65-F5344CB8AC3E}">
        <p14:creationId xmlns:p14="http://schemas.microsoft.com/office/powerpoint/2010/main" val="27254878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8995" fill="hold"/>
                                        <p:tgtEl>
                                          <p:spTgt spid="3"/>
                                        </p:tgtEl>
                                      </p:cBhvr>
                                    </p:cmd>
                                  </p:childTnLst>
                                </p:cTn>
                              </p:par>
                              <p:par>
                                <p:cTn id="12" presetID="42" presetClass="entr" presetSubtype="0" fill="hold" grpId="0" nodeType="withEffect">
                                  <p:stCondLst>
                                    <p:cond delay="8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50"/>
                                        <p:tgtEl>
                                          <p:spTgt spid="11"/>
                                        </p:tgtEl>
                                      </p:cBhvr>
                                    </p:animEffect>
                                    <p:anim calcmode="lin" valueType="num">
                                      <p:cBhvr>
                                        <p:cTn id="15" dur="750" fill="hold"/>
                                        <p:tgtEl>
                                          <p:spTgt spid="11"/>
                                        </p:tgtEl>
                                        <p:attrNameLst>
                                          <p:attrName>ppt_x</p:attrName>
                                        </p:attrNameLst>
                                      </p:cBhvr>
                                      <p:tavLst>
                                        <p:tav tm="0">
                                          <p:val>
                                            <p:strVal val="#ppt_x"/>
                                          </p:val>
                                        </p:tav>
                                        <p:tav tm="100000">
                                          <p:val>
                                            <p:strVal val="#ppt_x"/>
                                          </p:val>
                                        </p:tav>
                                      </p:tavLst>
                                    </p:anim>
                                    <p:anim calcmode="lin" valueType="num">
                                      <p:cBhvr>
                                        <p:cTn id="16" dur="750" fill="hold"/>
                                        <p:tgtEl>
                                          <p:spTgt spid="11"/>
                                        </p:tgtEl>
                                        <p:attrNameLst>
                                          <p:attrName>ppt_y</p:attrName>
                                        </p:attrNameLst>
                                      </p:cBhvr>
                                      <p:tavLst>
                                        <p:tav tm="0">
                                          <p:val>
                                            <p:strVal val="#ppt_y+.1"/>
                                          </p:val>
                                        </p:tav>
                                        <p:tav tm="100000">
                                          <p:val>
                                            <p:strVal val="#ppt_y"/>
                                          </p:val>
                                        </p:tav>
                                      </p:tavLst>
                                    </p:anim>
                                  </p:childTnLst>
                                </p:cTn>
                              </p:par>
                              <p:par>
                                <p:cTn id="17" presetID="1" presetClass="exit" presetSubtype="0" fill="hold" grpId="0" nodeType="withEffect">
                                  <p:stCondLst>
                                    <p:cond delay="800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8000"/>
                                  </p:stCondLst>
                                  <p:childTnLst>
                                    <p:set>
                                      <p:cBhvr>
                                        <p:cTn id="20" dur="1" fill="hold">
                                          <p:stCondLst>
                                            <p:cond delay="0"/>
                                          </p:stCondLst>
                                        </p:cTn>
                                        <p:tgtEl>
                                          <p:spTgt spid="18"/>
                                        </p:tgtEl>
                                        <p:attrNameLst>
                                          <p:attrName>style.visibility</p:attrName>
                                        </p:attrNameLst>
                                      </p:cBhvr>
                                      <p:to>
                                        <p:strVal val="hidden"/>
                                      </p:to>
                                    </p:set>
                                  </p:childTnLst>
                                </p:cTn>
                              </p:par>
                              <p:par>
                                <p:cTn id="21" presetID="42" presetClass="entr" presetSubtype="0" fill="hold" grpId="0" nodeType="withEffect">
                                  <p:stCondLst>
                                    <p:cond delay="10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4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750"/>
                                        <p:tgtEl>
                                          <p:spTgt spid="10"/>
                                        </p:tgtEl>
                                      </p:cBhvr>
                                    </p:animEffect>
                                    <p:anim calcmode="lin" valueType="num">
                                      <p:cBhvr>
                                        <p:cTn id="29" dur="750" fill="hold"/>
                                        <p:tgtEl>
                                          <p:spTgt spid="10"/>
                                        </p:tgtEl>
                                        <p:attrNameLst>
                                          <p:attrName>ppt_x</p:attrName>
                                        </p:attrNameLst>
                                      </p:cBhvr>
                                      <p:tavLst>
                                        <p:tav tm="0">
                                          <p:val>
                                            <p:strVal val="#ppt_x"/>
                                          </p:val>
                                        </p:tav>
                                        <p:tav tm="100000">
                                          <p:val>
                                            <p:strVal val="#ppt_x"/>
                                          </p:val>
                                        </p:tav>
                                      </p:tavLst>
                                    </p:anim>
                                    <p:anim calcmode="lin" valueType="num">
                                      <p:cBhvr>
                                        <p:cTn id="30" dur="75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185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750"/>
                                        <p:tgtEl>
                                          <p:spTgt spid="12"/>
                                        </p:tgtEl>
                                      </p:cBhvr>
                                    </p:animEffect>
                                    <p:anim calcmode="lin" valueType="num">
                                      <p:cBhvr>
                                        <p:cTn id="34" dur="750" fill="hold"/>
                                        <p:tgtEl>
                                          <p:spTgt spid="12"/>
                                        </p:tgtEl>
                                        <p:attrNameLst>
                                          <p:attrName>ppt_x</p:attrName>
                                        </p:attrNameLst>
                                      </p:cBhvr>
                                      <p:tavLst>
                                        <p:tav tm="0">
                                          <p:val>
                                            <p:strVal val="#ppt_x"/>
                                          </p:val>
                                        </p:tav>
                                        <p:tav tm="100000">
                                          <p:val>
                                            <p:strVal val="#ppt_x"/>
                                          </p:val>
                                        </p:tav>
                                      </p:tavLst>
                                    </p:anim>
                                    <p:anim calcmode="lin" valueType="num">
                                      <p:cBhvr>
                                        <p:cTn id="35" dur="75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60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anim calcmode="lin" valueType="num">
                                      <p:cBhvr>
                                        <p:cTn id="39" dur="750" fill="hold"/>
                                        <p:tgtEl>
                                          <p:spTgt spid="13"/>
                                        </p:tgtEl>
                                        <p:attrNameLst>
                                          <p:attrName>ppt_x</p:attrName>
                                        </p:attrNameLst>
                                      </p:cBhvr>
                                      <p:tavLst>
                                        <p:tav tm="0">
                                          <p:val>
                                            <p:strVal val="#ppt_x"/>
                                          </p:val>
                                        </p:tav>
                                        <p:tav tm="100000">
                                          <p:val>
                                            <p:strVal val="#ppt_x"/>
                                          </p:val>
                                        </p:tav>
                                      </p:tavLst>
                                    </p:anim>
                                    <p:anim calcmode="lin" valueType="num">
                                      <p:cBhvr>
                                        <p:cTn id="40"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1" grpId="0"/>
      <p:bldP spid="12" grpId="0"/>
      <p:bldP spid="13"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2083" r="18700"/>
          <a:stretch/>
        </p:blipFill>
        <p:spPr>
          <a:xfrm>
            <a:off x="6100354" y="0"/>
            <a:ext cx="6091646" cy="6858000"/>
          </a:xfrm>
          <a:prstGeom prst="rect">
            <a:avLst/>
          </a:prstGeom>
        </p:spPr>
      </p:pic>
      <p:sp>
        <p:nvSpPr>
          <p:cNvPr id="9" name="Content Placeholder 4"/>
          <p:cNvSpPr txBox="1">
            <a:spLocks/>
          </p:cNvSpPr>
          <p:nvPr/>
        </p:nvSpPr>
        <p:spPr>
          <a:xfrm>
            <a:off x="636094" y="2611551"/>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Understand the </a:t>
            </a:r>
            <a:r>
              <a:rPr lang="en-US" sz="2400" dirty="0" err="1"/>
              <a:t>RoB</a:t>
            </a:r>
            <a:endParaRPr lang="en-US" sz="2400" dirty="0"/>
          </a:p>
        </p:txBody>
      </p:sp>
      <p:sp>
        <p:nvSpPr>
          <p:cNvPr id="10" name="Content Placeholder 4"/>
          <p:cNvSpPr txBox="1">
            <a:spLocks/>
          </p:cNvSpPr>
          <p:nvPr/>
        </p:nvSpPr>
        <p:spPr>
          <a:xfrm>
            <a:off x="639135" y="3470470"/>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Azure PMM Tools</a:t>
            </a:r>
          </a:p>
        </p:txBody>
      </p:sp>
      <p:sp>
        <p:nvSpPr>
          <p:cNvPr id="11" name="Content Placeholder 4"/>
          <p:cNvSpPr txBox="1">
            <a:spLocks/>
          </p:cNvSpPr>
          <p:nvPr/>
        </p:nvSpPr>
        <p:spPr>
          <a:xfrm>
            <a:off x="636094" y="1752632"/>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Key pillars of Azure PMM</a:t>
            </a:r>
          </a:p>
        </p:txBody>
      </p:sp>
      <p:sp>
        <p:nvSpPr>
          <p:cNvPr id="12" name="Content Placeholder 4"/>
          <p:cNvSpPr txBox="1">
            <a:spLocks/>
          </p:cNvSpPr>
          <p:nvPr/>
        </p:nvSpPr>
        <p:spPr>
          <a:xfrm>
            <a:off x="636094" y="4329389"/>
            <a:ext cx="5494713" cy="667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Marketing Insights</a:t>
            </a:r>
          </a:p>
        </p:txBody>
      </p:sp>
      <p:pic>
        <p:nvPicPr>
          <p:cNvPr id="4" name="07slide_objectives02_16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783" y="6073462"/>
            <a:ext cx="609600" cy="609600"/>
          </a:xfrm>
          <a:prstGeom prst="rect">
            <a:avLst/>
          </a:prstGeom>
        </p:spPr>
      </p:pic>
    </p:spTree>
    <p:extLst>
      <p:ext uri="{BB962C8B-B14F-4D97-AF65-F5344CB8AC3E}">
        <p14:creationId xmlns:p14="http://schemas.microsoft.com/office/powerpoint/2010/main" val="1660939432"/>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4889" fill="hold"/>
                                        <p:tgtEl>
                                          <p:spTgt spid="4"/>
                                        </p:tgtEl>
                                      </p:cBhvr>
                                    </p:cmd>
                                  </p:childTnLst>
                                </p:cTn>
                              </p:par>
                              <p:par>
                                <p:cTn id="12" presetID="42" presetClass="entr" presetSubtype="0" fill="hold" grpId="0" nodeType="withEffect">
                                  <p:stCondLst>
                                    <p:cond delay="2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50"/>
                                        <p:tgtEl>
                                          <p:spTgt spid="11"/>
                                        </p:tgtEl>
                                      </p:cBhvr>
                                    </p:animEffect>
                                    <p:anim calcmode="lin" valueType="num">
                                      <p:cBhvr>
                                        <p:cTn id="15" dur="750" fill="hold"/>
                                        <p:tgtEl>
                                          <p:spTgt spid="11"/>
                                        </p:tgtEl>
                                        <p:attrNameLst>
                                          <p:attrName>ppt_x</p:attrName>
                                        </p:attrNameLst>
                                      </p:cBhvr>
                                      <p:tavLst>
                                        <p:tav tm="0">
                                          <p:val>
                                            <p:strVal val="#ppt_x"/>
                                          </p:val>
                                        </p:tav>
                                        <p:tav tm="100000">
                                          <p:val>
                                            <p:strVal val="#ppt_x"/>
                                          </p:val>
                                        </p:tav>
                                      </p:tavLst>
                                    </p:anim>
                                    <p:anim calcmode="lin" valueType="num">
                                      <p:cBhvr>
                                        <p:cTn id="16" dur="75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6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1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750"/>
                                        <p:tgtEl>
                                          <p:spTgt spid="10"/>
                                        </p:tgtEl>
                                      </p:cBhvr>
                                    </p:animEffect>
                                    <p:anim calcmode="lin" valueType="num">
                                      <p:cBhvr>
                                        <p:cTn id="25" dur="750" fill="hold"/>
                                        <p:tgtEl>
                                          <p:spTgt spid="10"/>
                                        </p:tgtEl>
                                        <p:attrNameLst>
                                          <p:attrName>ppt_x</p:attrName>
                                        </p:attrNameLst>
                                      </p:cBhvr>
                                      <p:tavLst>
                                        <p:tav tm="0">
                                          <p:val>
                                            <p:strVal val="#ppt_x"/>
                                          </p:val>
                                        </p:tav>
                                        <p:tav tm="100000">
                                          <p:val>
                                            <p:strVal val="#ppt_x"/>
                                          </p:val>
                                        </p:tav>
                                      </p:tavLst>
                                    </p:anim>
                                    <p:anim calcmode="lin" valueType="num">
                                      <p:cBhvr>
                                        <p:cTn id="26" dur="75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3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50"/>
                                        <p:tgtEl>
                                          <p:spTgt spid="12"/>
                                        </p:tgtEl>
                                      </p:cBhvr>
                                    </p:animEffect>
                                    <p:anim calcmode="lin" valueType="num">
                                      <p:cBhvr>
                                        <p:cTn id="30" dur="750" fill="hold"/>
                                        <p:tgtEl>
                                          <p:spTgt spid="12"/>
                                        </p:tgtEl>
                                        <p:attrNameLst>
                                          <p:attrName>ppt_x</p:attrName>
                                        </p:attrNameLst>
                                      </p:cBhvr>
                                      <p:tavLst>
                                        <p:tav tm="0">
                                          <p:val>
                                            <p:strVal val="#ppt_x"/>
                                          </p:val>
                                        </p:tav>
                                        <p:tav tm="100000">
                                          <p:val>
                                            <p:strVal val="#ppt_x"/>
                                          </p:val>
                                        </p:tav>
                                      </p:tavLst>
                                    </p:anim>
                                    <p:anim calcmode="lin" valueType="num">
                                      <p:cBhvr>
                                        <p:cTn id="31"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Custom 1">
      <a:dk1>
        <a:srgbClr val="000000"/>
      </a:dk1>
      <a:lt1>
        <a:srgbClr val="FFFFFF"/>
      </a:lt1>
      <a:dk2>
        <a:srgbClr val="343430"/>
      </a:dk2>
      <a:lt2>
        <a:srgbClr val="848377"/>
      </a:lt2>
      <a:accent1>
        <a:srgbClr val="F0C000"/>
      </a:accent1>
      <a:accent2>
        <a:srgbClr val="E69100"/>
      </a:accent2>
      <a:accent3>
        <a:srgbClr val="E66B00"/>
      </a:accent3>
      <a:accent4>
        <a:srgbClr val="E64500"/>
      </a:accent4>
      <a:accent5>
        <a:srgbClr val="009999"/>
      </a:accent5>
      <a:accent6>
        <a:srgbClr val="0070C0"/>
      </a:accent6>
      <a:hlink>
        <a:srgbClr val="FFC000"/>
      </a:hlink>
      <a:folHlink>
        <a:srgbClr val="7030A0"/>
      </a:folHlink>
    </a:clrScheme>
    <a:fontScheme name="Default Design">
      <a:majorFont>
        <a:latin typeface="Calibri"/>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10147</TotalTime>
  <Words>2979</Words>
  <Application>Microsoft Office PowerPoint</Application>
  <PresentationFormat>Widescreen</PresentationFormat>
  <Paragraphs>422</Paragraphs>
  <Slides>24</Slides>
  <Notes>24</Notes>
  <HiddenSlides>0</HiddenSlides>
  <MMClips>24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ITC Avant Garde Std Md</vt:lpstr>
      <vt:lpstr>Segoe UI</vt:lpstr>
      <vt:lpstr>Segoe UI Light</vt:lpstr>
      <vt:lpstr>Wingdings</vt:lpstr>
      <vt:lpstr>Office Theme</vt:lpstr>
      <vt:lpstr>1_Default Design</vt:lpstr>
      <vt:lpstr>Azure PMM  Onboarding Experience</vt:lpstr>
      <vt:lpstr>What</vt:lpstr>
      <vt:lpstr>PowerPoint Presentation</vt:lpstr>
      <vt:lpstr>Welcome</vt:lpstr>
      <vt:lpstr>PowerPoint Presentation</vt:lpstr>
      <vt:lpstr>PowerPoint Presentation</vt:lpstr>
      <vt:lpstr>Program</vt:lpstr>
      <vt:lpstr>Program</vt:lpstr>
      <vt:lpstr>PowerPoint Presentation</vt:lpstr>
      <vt:lpstr>Modules</vt:lpstr>
      <vt:lpstr>Modules</vt:lpstr>
      <vt:lpstr>PowerPoint Presentation</vt:lpstr>
      <vt:lpstr>Let’s</vt:lpstr>
      <vt:lpstr>Let’s</vt:lpstr>
      <vt:lpstr>Module 1:</vt:lpstr>
      <vt:lpstr>Module 2:</vt:lpstr>
      <vt:lpstr>Module 3:</vt:lpstr>
      <vt:lpstr>Module 4:</vt:lpstr>
      <vt:lpstr>Module 5:</vt:lpstr>
      <vt:lpstr>Surveys</vt:lpstr>
      <vt:lpstr>PowerPoint Presentation</vt:lpstr>
      <vt:lpstr>Post-module</vt:lpstr>
      <vt:lpstr>PowerPoint Presentation</vt:lpstr>
      <vt:lpstr>Let’s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 8 Monthly Update</dc:title>
  <dc:creator>angush@prime8consulting.com</dc:creator>
  <cp:lastModifiedBy>Sean McCarty</cp:lastModifiedBy>
  <cp:revision>787</cp:revision>
  <cp:lastPrinted>2015-12-22T17:58:55Z</cp:lastPrinted>
  <dcterms:created xsi:type="dcterms:W3CDTF">2015-08-26T15:33:12Z</dcterms:created>
  <dcterms:modified xsi:type="dcterms:W3CDTF">2017-03-29T18:21:58Z</dcterms:modified>
</cp:coreProperties>
</file>